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25"/>
  </p:notesMasterIdLst>
  <p:sldIdLst>
    <p:sldId id="302" r:id="rId2"/>
    <p:sldId id="256" r:id="rId3"/>
    <p:sldId id="301" r:id="rId4"/>
    <p:sldId id="257" r:id="rId5"/>
    <p:sldId id="292" r:id="rId6"/>
    <p:sldId id="287" r:id="rId7"/>
    <p:sldId id="288" r:id="rId8"/>
    <p:sldId id="293" r:id="rId9"/>
    <p:sldId id="295" r:id="rId10"/>
    <p:sldId id="289" r:id="rId11"/>
    <p:sldId id="291" r:id="rId12"/>
    <p:sldId id="290" r:id="rId13"/>
    <p:sldId id="294" r:id="rId14"/>
    <p:sldId id="300" r:id="rId15"/>
    <p:sldId id="303" r:id="rId16"/>
    <p:sldId id="309" r:id="rId17"/>
    <p:sldId id="304" r:id="rId18"/>
    <p:sldId id="305" r:id="rId19"/>
    <p:sldId id="306" r:id="rId20"/>
    <p:sldId id="307" r:id="rId21"/>
    <p:sldId id="308" r:id="rId22"/>
    <p:sldId id="285" r:id="rId23"/>
    <p:sldId id="28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58"/>
    <p:restoredTop sz="94708"/>
  </p:normalViewPr>
  <p:slideViewPr>
    <p:cSldViewPr snapToGrid="0" snapToObjects="1">
      <p:cViewPr>
        <p:scale>
          <a:sx n="99" d="100"/>
          <a:sy n="99" d="100"/>
        </p:scale>
        <p:origin x="776" y="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2" d="100"/>
          <a:sy n="72" d="100"/>
        </p:scale>
        <p:origin x="3096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5A281-E68D-2049-B500-CBACCFA43A06}" type="datetimeFigureOut">
              <a:rPr lang="en-US" smtClean="0"/>
              <a:t>4/16/17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B98D9-D4B0-8247-AC3D-210EB93AC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325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B98D9-D4B0-8247-AC3D-210EB93AC4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110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01003"/>
          </a:xfrm>
          <a:prstGeom prst="rect">
            <a:avLst/>
          </a:prstGeom>
          <a:solidFill>
            <a:srgbClr val="001C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4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COPYRIGHT </a:t>
            </a:r>
            <a:r>
              <a:rPr lang="en-US" sz="3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OFFICE WORKSHOPS</a:t>
            </a:r>
            <a:endParaRPr lang="en-US" sz="34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34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WINTER 2017</a:t>
            </a:r>
            <a:endParaRPr lang="en-US" sz="3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99476" y="6422571"/>
            <a:ext cx="1244524" cy="435429"/>
          </a:xfrm>
          <a:prstGeom prst="rect">
            <a:avLst/>
          </a:prstGeom>
        </p:spPr>
      </p:pic>
      <p:pic>
        <p:nvPicPr>
          <p:cNvPr id="9" name="Picture 8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31792" y="142182"/>
            <a:ext cx="685800" cy="7302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457200" y="6336120"/>
            <a:ext cx="8229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This presentation was prepared by Ana Enriquez in April 2017. 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It is licensed under the Creative Commons CC-BY 4.0 International License.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This presentation was prepared by Ana Enriquez in April 2017.  </a:t>
            </a:r>
          </a:p>
          <a:p>
            <a:r>
              <a:rPr lang="en-US" dirty="0" smtClean="0"/>
              <a:t>It is licensed under the Creative Commons CC-BY 4.0 International License.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fld id="{4C8A7F74-B15B-5D44-8460-CABC8D1A46E1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1201003"/>
          </a:xfrm>
          <a:prstGeom prst="rect">
            <a:avLst/>
          </a:prstGeom>
          <a:solidFill>
            <a:srgbClr val="041E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34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COPYRIGHT </a:t>
            </a:r>
            <a:r>
              <a:rPr lang="en-US" sz="3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OFFICE WORKSHOPS</a:t>
            </a:r>
            <a:endParaRPr lang="en-US" sz="34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34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WINTER 2017</a:t>
            </a:r>
            <a:endParaRPr lang="en-US" sz="3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t">
            <a:normAutofit/>
          </a:bodyPr>
          <a:lstStyle>
            <a:lvl1pPr algn="l">
              <a:defRPr sz="50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This presentation was prepared by Ana Enriquez in April 2017.  </a:t>
            </a:r>
          </a:p>
          <a:p>
            <a:r>
              <a:rPr lang="en-US" dirty="0" smtClean="0"/>
              <a:t>It is licensed under the Creative Commons CC-BY 4.0 International License.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fld id="{4C8A7F74-B15B-5D44-8460-CABC8D1A46E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43900" y="112381"/>
            <a:ext cx="685800" cy="730250"/>
          </a:xfrm>
          <a:prstGeom prst="rect">
            <a:avLst/>
          </a:prstGeom>
          <a:noFill/>
          <a:ln>
            <a:noFill/>
          </a:ln>
        </p:spPr>
      </p:pic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This presentation was prepared by Ana Enriquez in April 2017.  </a:t>
            </a:r>
          </a:p>
          <a:p>
            <a:r>
              <a:rPr lang="en-US" dirty="0" smtClean="0"/>
              <a:t>It is licensed under the Creative Commons CC-BY 4.0 International License.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fld id="{4C8A7F74-B15B-5D44-8460-CABC8D1A46E1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7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99476" y="6422571"/>
            <a:ext cx="1244524" cy="435429"/>
          </a:xfrm>
          <a:prstGeom prst="rect">
            <a:avLst/>
          </a:prstGeom>
        </p:spPr>
      </p:pic>
      <p:pic>
        <p:nvPicPr>
          <p:cNvPr id="8" name="Picture 7"/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43900" y="112381"/>
            <a:ext cx="685800" cy="7302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457200" y="6308725"/>
            <a:ext cx="8229600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This presentation was prepared by Ana Enriquez in April 2017. 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It is licensed under the Creative Commons CC-BY 4.0 International License.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35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goo.gl/7Zx2LN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ib.umich.edu/copyright/author-addendum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goo.gl/7Zx2LN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herpa.ac.uk/romeo/index.php?la=en&amp;fIDnum=|&amp;mode=simple" TargetMode="External"/><Relationship Id="rId3" Type="http://schemas.openxmlformats.org/officeDocument/2006/relationships/image" Target="../media/image3.tif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Exercise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Suppose you published an article six months ago under the terms </a:t>
            </a:r>
            <a:r>
              <a:rPr lang="en-US" dirty="0" smtClean="0"/>
              <a:t>of the Elsevier sample publishing agreement</a:t>
            </a:r>
            <a:r>
              <a:rPr lang="en-US" dirty="0" smtClean="0"/>
              <a:t>. </a:t>
            </a:r>
            <a:r>
              <a:rPr lang="en-US" dirty="0" smtClean="0"/>
              <a:t>(This contract is available in the workshop materials at </a:t>
            </a:r>
            <a:r>
              <a:rPr lang="en-US" dirty="0" err="1" smtClean="0">
                <a:hlinkClick r:id="rId2" action="ppaction://hlinkfile"/>
              </a:rPr>
              <a:t>goo.gl</a:t>
            </a:r>
            <a:r>
              <a:rPr lang="en-US" dirty="0" smtClean="0">
                <a:hlinkClick r:id="rId2" action="ppaction://hlinkfile"/>
              </a:rPr>
              <a:t>/7Zx2LN</a:t>
            </a:r>
            <a:r>
              <a:rPr lang="en-US" dirty="0" smtClean="0"/>
              <a:t> and printed copies are here in the room.) </a:t>
            </a:r>
            <a:r>
              <a:rPr lang="en-US" dirty="0"/>
              <a:t>Which of the following can you do with the article you </a:t>
            </a:r>
            <a:r>
              <a:rPr lang="en-US" dirty="0" smtClean="0"/>
              <a:t>published?</a:t>
            </a:r>
          </a:p>
          <a:p>
            <a:r>
              <a:rPr lang="en-US" dirty="0" smtClean="0"/>
              <a:t>Deposit the </a:t>
            </a:r>
            <a:r>
              <a:rPr lang="en-US" dirty="0" smtClean="0"/>
              <a:t>accepted manuscript </a:t>
            </a:r>
            <a:r>
              <a:rPr lang="en-US" dirty="0" smtClean="0"/>
              <a:t>in Deep Blue, visible to the public</a:t>
            </a:r>
          </a:p>
          <a:p>
            <a:r>
              <a:rPr lang="en-US" dirty="0" smtClean="0"/>
              <a:t>Post the </a:t>
            </a:r>
            <a:r>
              <a:rPr lang="en-US" dirty="0" smtClean="0"/>
              <a:t>final version </a:t>
            </a:r>
            <a:r>
              <a:rPr lang="en-US" dirty="0" smtClean="0"/>
              <a:t>on </a:t>
            </a:r>
            <a:r>
              <a:rPr lang="en-US" dirty="0" err="1" smtClean="0"/>
              <a:t>Academia.edu</a:t>
            </a:r>
            <a:endParaRPr lang="en-US" dirty="0" smtClean="0"/>
          </a:p>
          <a:p>
            <a:r>
              <a:rPr lang="en-US" dirty="0" smtClean="0"/>
              <a:t>Deposit the </a:t>
            </a:r>
            <a:r>
              <a:rPr lang="en-US" dirty="0" smtClean="0"/>
              <a:t>preprint </a:t>
            </a:r>
            <a:r>
              <a:rPr lang="en-US" dirty="0" smtClean="0"/>
              <a:t>in a subject-based archive (e.g., </a:t>
            </a:r>
            <a:r>
              <a:rPr lang="en-US" dirty="0" err="1" smtClean="0"/>
              <a:t>a</a:t>
            </a:r>
            <a:r>
              <a:rPr lang="en-US" dirty="0" err="1" smtClean="0"/>
              <a:t>rXiv</a:t>
            </a:r>
            <a:r>
              <a:rPr lang="en-US" dirty="0" smtClean="0"/>
              <a:t>, </a:t>
            </a:r>
            <a:r>
              <a:rPr lang="en-US" dirty="0" err="1" smtClean="0"/>
              <a:t>SocArXiv</a:t>
            </a:r>
            <a:r>
              <a:rPr lang="en-US" dirty="0" smtClean="0"/>
              <a:t>, </a:t>
            </a:r>
            <a:r>
              <a:rPr lang="en-US" dirty="0" err="1" smtClean="0"/>
              <a:t>PsyArXiv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This presentation was prepared by Ana Enriquez in April 2017.  </a:t>
            </a:r>
          </a:p>
          <a:p>
            <a:r>
              <a:rPr lang="en-US" smtClean="0">
                <a:solidFill>
                  <a:srgbClr val="000000"/>
                </a:solidFill>
              </a:rPr>
              <a:t>It is licensed under the Creative Commons CC-BY 4.0 International License.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779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 an author, </a:t>
            </a:r>
            <a:br>
              <a:rPr lang="en-US" dirty="0" smtClean="0"/>
            </a:br>
            <a:r>
              <a:rPr lang="en-US" dirty="0" smtClean="0"/>
              <a:t>what can you agree to?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Consider:</a:t>
            </a:r>
          </a:p>
          <a:p>
            <a:pPr lvl="1"/>
            <a:r>
              <a:rPr lang="en-US" smtClean="0"/>
              <a:t>Open Access requirements from funders (e.g., NIH)</a:t>
            </a:r>
          </a:p>
          <a:p>
            <a:pPr lvl="1"/>
            <a:r>
              <a:rPr lang="en-US" smtClean="0"/>
              <a:t>SPG 601.28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This presentation was prepared by Ana Enriquez in April 2017.  </a:t>
            </a:r>
          </a:p>
          <a:p>
            <a:r>
              <a:rPr lang="en-US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960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 an author, </a:t>
            </a:r>
            <a:br>
              <a:rPr lang="en-US" dirty="0" smtClean="0"/>
            </a:br>
            <a:r>
              <a:rPr lang="en-US" dirty="0" smtClean="0"/>
              <a:t>what would you like to agree to?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Consider:</a:t>
            </a:r>
          </a:p>
          <a:p>
            <a:pPr lvl="1"/>
            <a:r>
              <a:rPr lang="en-US" smtClean="0"/>
              <a:t>What do you care about?</a:t>
            </a:r>
          </a:p>
          <a:p>
            <a:pPr lvl="1"/>
            <a:r>
              <a:rPr lang="en-US" smtClean="0"/>
              <a:t>What uses do you want to be able to make of your work?</a:t>
            </a:r>
          </a:p>
          <a:p>
            <a:pPr lvl="1"/>
            <a:r>
              <a:rPr lang="en-US" smtClean="0"/>
              <a:t>What uses do you want others to be able to make of your work?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This presentation was prepared by Ana Enriquez in April 2017.  </a:t>
            </a:r>
          </a:p>
          <a:p>
            <a:r>
              <a:rPr lang="en-US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806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 an author, </a:t>
            </a:r>
            <a:br>
              <a:rPr lang="en-US" dirty="0" smtClean="0"/>
            </a:br>
            <a:r>
              <a:rPr lang="en-US" dirty="0" smtClean="0"/>
              <a:t>what would you like to agree to?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Common answers:</a:t>
            </a:r>
          </a:p>
          <a:p>
            <a:pPr lvl="1"/>
            <a:r>
              <a:rPr lang="en-US" dirty="0" smtClean="0"/>
              <a:t>Ability to deposit/post some version of article </a:t>
            </a:r>
          </a:p>
          <a:p>
            <a:pPr lvl="2"/>
            <a:r>
              <a:rPr lang="en-US" dirty="0" smtClean="0"/>
              <a:t>in institutional repository (e.g., Deep Blue)</a:t>
            </a:r>
          </a:p>
          <a:p>
            <a:pPr lvl="2"/>
            <a:r>
              <a:rPr lang="en-US" dirty="0" smtClean="0"/>
              <a:t>in subject archive (e.g., </a:t>
            </a:r>
            <a:r>
              <a:rPr lang="en-US" dirty="0" err="1" smtClean="0"/>
              <a:t>arXiv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on personal website</a:t>
            </a:r>
          </a:p>
          <a:p>
            <a:pPr lvl="2"/>
            <a:r>
              <a:rPr lang="en-US" dirty="0" smtClean="0"/>
              <a:t>on social network (e.g., </a:t>
            </a:r>
            <a:r>
              <a:rPr lang="en-US" dirty="0" err="1" smtClean="0"/>
              <a:t>Academia.edu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Ability to use article in teaching, conference presentations, etc.</a:t>
            </a:r>
          </a:p>
          <a:p>
            <a:pPr lvl="1"/>
            <a:r>
              <a:rPr lang="en-US" dirty="0" smtClean="0"/>
              <a:t>Ability to reuse article in future publications</a:t>
            </a:r>
          </a:p>
          <a:p>
            <a:endParaRPr lang="en-US" dirty="0" smtClean="0"/>
          </a:p>
          <a:p>
            <a:r>
              <a:rPr lang="en-US" dirty="0" smtClean="0"/>
              <a:t>Anything else?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36120"/>
            <a:ext cx="8229600" cy="365125"/>
          </a:xfrm>
        </p:spPr>
        <p:txBody>
          <a:bodyPr/>
          <a:lstStyle/>
          <a:p>
            <a:r>
              <a:rPr lang="en-US" dirty="0" smtClean="0"/>
              <a:t>This presentation was prepared by Ana Enriquez </a:t>
            </a:r>
            <a:r>
              <a:rPr lang="en-US" smtClean="0"/>
              <a:t>in April 2017.  </a:t>
            </a:r>
            <a:endParaRPr lang="en-US" dirty="0" smtClean="0"/>
          </a:p>
          <a:p>
            <a:r>
              <a:rPr lang="en-US" dirty="0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485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UM Author Addendum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 under revision</a:t>
            </a:r>
          </a:p>
          <a:p>
            <a:r>
              <a:rPr lang="en-US" dirty="0" smtClean="0"/>
              <a:t>Can help address many of the desires on previous slides, and more</a:t>
            </a:r>
          </a:p>
          <a:p>
            <a:r>
              <a:rPr lang="en-US" dirty="0" smtClean="0"/>
              <a:t>Can be used as addendum or adapted to form part of revised agreement</a:t>
            </a:r>
          </a:p>
          <a:p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This presentation was prepared by Ana Enriquez in April 2017.  </a:t>
            </a:r>
          </a:p>
          <a:p>
            <a:r>
              <a:rPr lang="en-US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359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Author </a:t>
            </a:r>
            <a:r>
              <a:rPr lang="en-US" dirty="0"/>
              <a:t>signs agreement, perhaps </a:t>
            </a:r>
            <a:r>
              <a:rPr lang="en-US" dirty="0" smtClean="0"/>
              <a:t>after </a:t>
            </a:r>
            <a:r>
              <a:rPr lang="en-US" dirty="0"/>
              <a:t>negotiating </a:t>
            </a:r>
            <a:r>
              <a:rPr lang="en-US" dirty="0" smtClean="0"/>
              <a:t>some </a:t>
            </a:r>
            <a:r>
              <a:rPr lang="en-US" dirty="0"/>
              <a:t>elements of 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36120"/>
            <a:ext cx="8229600" cy="365125"/>
          </a:xfrm>
        </p:spPr>
        <p:txBody>
          <a:bodyPr/>
          <a:lstStyle/>
          <a:p>
            <a:r>
              <a:rPr lang="en-US" dirty="0" smtClean="0"/>
              <a:t>This presentation was prepared by Ana Enriquez </a:t>
            </a:r>
            <a:r>
              <a:rPr lang="en-US" smtClean="0"/>
              <a:t>in April 2017.  </a:t>
            </a:r>
            <a:endParaRPr lang="en-US" dirty="0" smtClean="0"/>
          </a:p>
          <a:p>
            <a:r>
              <a:rPr lang="en-US" dirty="0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4400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Negotiation Techniques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Summary of techniques from </a:t>
            </a:r>
            <a:r>
              <a:rPr lang="en-US" i="1" dirty="0" smtClean="0"/>
              <a:t>Getting to Yes</a:t>
            </a:r>
            <a:r>
              <a:rPr lang="en-US" dirty="0" smtClean="0"/>
              <a:t>, by Roger Fisher, William </a:t>
            </a:r>
            <a:r>
              <a:rPr lang="en-US" dirty="0" err="1" smtClean="0"/>
              <a:t>Ury</a:t>
            </a:r>
            <a:r>
              <a:rPr lang="en-US" dirty="0" smtClean="0"/>
              <a:t>, and Bruce Patton</a:t>
            </a:r>
          </a:p>
          <a:p>
            <a:r>
              <a:rPr lang="en-US" dirty="0" smtClean="0"/>
              <a:t>Method</a:t>
            </a:r>
          </a:p>
          <a:p>
            <a:pPr lvl="1"/>
            <a:r>
              <a:rPr lang="en-US" dirty="0" smtClean="0"/>
              <a:t>Separate (or Disentangle) the People from the Problem</a:t>
            </a:r>
          </a:p>
          <a:p>
            <a:pPr lvl="1"/>
            <a:r>
              <a:rPr lang="en-US" dirty="0" smtClean="0"/>
              <a:t>Focus on Interests, not Positions</a:t>
            </a:r>
          </a:p>
          <a:p>
            <a:pPr lvl="1"/>
            <a:r>
              <a:rPr lang="en-US" dirty="0" smtClean="0"/>
              <a:t>Invent Options for Mutual Gain</a:t>
            </a:r>
          </a:p>
          <a:p>
            <a:pPr lvl="1"/>
            <a:r>
              <a:rPr lang="en-US" dirty="0" smtClean="0"/>
              <a:t>Insist on Using Objective Criteria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This presentation was prepared by Ana Enriquez in April 2017.  </a:t>
            </a:r>
          </a:p>
          <a:p>
            <a:r>
              <a:rPr lang="en-US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3146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Bargain Over 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Bargaining over positions often is inefficient or generates unwise outcomes.</a:t>
            </a:r>
          </a:p>
          <a:p>
            <a:r>
              <a:rPr lang="en-US" dirty="0" smtClean="0"/>
              <a:t>Instead, increase the size of the pie.</a:t>
            </a:r>
          </a:p>
          <a:p>
            <a:r>
              <a:rPr lang="en-US" dirty="0" smtClean="0"/>
              <a:t>Get the other party to work with you to attack the problem.</a:t>
            </a:r>
          </a:p>
          <a:p>
            <a:r>
              <a:rPr lang="en-US" dirty="0" smtClean="0"/>
              <a:t>Be hard on the merits</a:t>
            </a:r>
            <a:r>
              <a:rPr lang="en-US" smtClean="0"/>
              <a:t>, soft on the people.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This presentation was prepared by Ana Enriquez in April 2017.  </a:t>
            </a:r>
          </a:p>
          <a:p>
            <a:r>
              <a:rPr lang="en-US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6910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/>
            <a:r>
              <a:rPr lang="en-US" sz="4400" dirty="0" smtClean="0">
                <a:latin typeface="Arial" charset="0"/>
                <a:ea typeface="Arial" charset="0"/>
                <a:cs typeface="Arial" charset="0"/>
              </a:rPr>
              <a:t>Separate (or Disentangle) the People from the Problem</a:t>
            </a:r>
            <a:endParaRPr lang="en-US" sz="4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Deal with the “people problem” by addressing</a:t>
            </a:r>
          </a:p>
          <a:p>
            <a:pPr lvl="1"/>
            <a:r>
              <a:rPr lang="en-US" dirty="0" smtClean="0"/>
              <a:t>Perception (e.g., put yourself in their shoes)</a:t>
            </a:r>
          </a:p>
          <a:p>
            <a:pPr lvl="1"/>
            <a:r>
              <a:rPr lang="en-US" dirty="0" smtClean="0"/>
              <a:t>Emotion (e.g., acknowledge emotions as legitimate; don’t react to outbursts)</a:t>
            </a:r>
          </a:p>
          <a:p>
            <a:pPr lvl="1"/>
            <a:r>
              <a:rPr lang="en-US" dirty="0" smtClean="0"/>
              <a:t>Communication (e.g., active listening, “I” statements)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This presentation was prepared by Ana Enriquez in April 2017.  </a:t>
            </a:r>
          </a:p>
          <a:p>
            <a:r>
              <a:rPr lang="en-US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81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Focus on Interests, not 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Identify and talk about interests.</a:t>
            </a:r>
          </a:p>
          <a:p>
            <a:r>
              <a:rPr lang="en-US" dirty="0" smtClean="0"/>
              <a:t>This makes creative solutions possible.</a:t>
            </a:r>
          </a:p>
          <a:p>
            <a:r>
              <a:rPr lang="en-US" dirty="0" smtClean="0"/>
              <a:t>To identify interests, ask “why?” in the sense of “what’s the purpose?” not “what’s the cause?”</a:t>
            </a:r>
          </a:p>
          <a:p>
            <a:r>
              <a:rPr lang="en-US" dirty="0" smtClean="0"/>
              <a:t>Don’t be afraid to be firm in stating your interests. </a:t>
            </a:r>
          </a:p>
          <a:p>
            <a:r>
              <a:rPr lang="en-US" dirty="0" smtClean="0"/>
              <a:t>Addressing their interests isn’t just their problem – it’s also yours.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This presentation was prepared by Ana Enriquez in April 2017.  </a:t>
            </a:r>
          </a:p>
          <a:p>
            <a:r>
              <a:rPr lang="en-US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80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 Options for Mutual 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Brainstorm without criticism, then narrow and improve options</a:t>
            </a:r>
          </a:p>
          <a:p>
            <a:r>
              <a:rPr lang="en-US" dirty="0" smtClean="0"/>
              <a:t>Can brainstorm with only your side, but it’s even better if you can engage the other side in brainstorming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This presentation was prepared by Ana Enriquez in April 2017.  </a:t>
            </a:r>
          </a:p>
          <a:p>
            <a:r>
              <a:rPr lang="en-US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317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Copyright and Publishing Contracts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Ana Enriquez</a:t>
            </a:r>
          </a:p>
          <a:p>
            <a:r>
              <a:rPr lang="en-US" dirty="0" smtClean="0"/>
              <a:t>April 17,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This presentation was prepared by Ana Enriquez </a:t>
            </a:r>
            <a:r>
              <a:rPr lang="en-US" smtClean="0"/>
              <a:t>in April 2017.  </a:t>
            </a:r>
            <a:endParaRPr lang="en-US" dirty="0" smtClean="0"/>
          </a:p>
          <a:p>
            <a:r>
              <a:rPr lang="en-US" dirty="0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5133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Insist on Using Objective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Objective criteria, rather than a competition of wills, should decide the outcome.</a:t>
            </a:r>
          </a:p>
          <a:p>
            <a:pPr lvl="1"/>
            <a:r>
              <a:rPr lang="en-US" dirty="0" smtClean="0"/>
              <a:t>E.g., market value, precedent, scientific judgment, professional standards, efficiency, costs, what a court would decide, moral standards, equal treatment, tradition, reciprocity, etc.</a:t>
            </a:r>
          </a:p>
          <a:p>
            <a:r>
              <a:rPr lang="en-US" dirty="0" smtClean="0"/>
              <a:t>This doesn’t mean that there’s a single “correct” objective standard. Engaging the other party in identifying possible objective standards is still productive.</a:t>
            </a:r>
          </a:p>
          <a:p>
            <a:r>
              <a:rPr lang="en-US" dirty="0" smtClean="0"/>
              <a:t>If you can’t agree on a substantive standard, agree on a procedural one.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This presentation was prepared by Ana Enriquez in April 2017.  </a:t>
            </a:r>
          </a:p>
          <a:p>
            <a:r>
              <a:rPr lang="en-US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9447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Know your BATNA (Best Alternative to a Negotiated Agreement).</a:t>
            </a:r>
          </a:p>
          <a:p>
            <a:pPr lvl="1"/>
            <a:r>
              <a:rPr lang="en-US" dirty="0" smtClean="0"/>
              <a:t>Invent a list of options you could take if there is no agreement.</a:t>
            </a:r>
          </a:p>
          <a:p>
            <a:pPr lvl="1"/>
            <a:r>
              <a:rPr lang="en-US" dirty="0" smtClean="0"/>
              <a:t>Narrow and improve these options.</a:t>
            </a:r>
          </a:p>
          <a:p>
            <a:pPr lvl="1"/>
            <a:r>
              <a:rPr lang="en-US" dirty="0" smtClean="0"/>
              <a:t>Select (at least tentatively) the best.</a:t>
            </a:r>
          </a:p>
          <a:p>
            <a:r>
              <a:rPr lang="en-US" dirty="0" smtClean="0"/>
              <a:t>Knowing your BATNA helps you avoid a bad outcome when negotiating with a more powerful party.</a:t>
            </a:r>
          </a:p>
          <a:p>
            <a:r>
              <a:rPr lang="en-US" i="1" dirty="0" smtClean="0"/>
              <a:t>Getting to Yes</a:t>
            </a:r>
            <a:r>
              <a:rPr lang="en-US" dirty="0" smtClean="0"/>
              <a:t> has additional tips for dealing with non-cooperative negotiators and negotiators who use dirty tricks.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This presentation was prepared by Ana Enriquez in April 2017.  </a:t>
            </a:r>
          </a:p>
          <a:p>
            <a:r>
              <a:rPr lang="en-US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7846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36120"/>
            <a:ext cx="8229600" cy="365125"/>
          </a:xfrm>
        </p:spPr>
        <p:txBody>
          <a:bodyPr/>
          <a:lstStyle/>
          <a:p>
            <a:r>
              <a:rPr lang="en-US" dirty="0" smtClean="0"/>
              <a:t>This presentation was prepared by Ana Enriquez </a:t>
            </a:r>
            <a:r>
              <a:rPr lang="en-US" smtClean="0"/>
              <a:t>in April 2017.  </a:t>
            </a:r>
            <a:endParaRPr lang="en-US" dirty="0" smtClean="0"/>
          </a:p>
          <a:p>
            <a:r>
              <a:rPr lang="en-US" dirty="0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0498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Negotiation Exercise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This presentation was prepared by Ana Enriquez in August 2016 and revised in October 2016.   </a:t>
            </a:r>
          </a:p>
          <a:p>
            <a:r>
              <a:rPr lang="en-US" dirty="0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925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Opener (10 minutes)</a:t>
            </a:r>
          </a:p>
          <a:p>
            <a:r>
              <a:rPr lang="en-US" dirty="0" smtClean="0"/>
              <a:t>Overview of copyright and negotiation techniques (25 minutes)</a:t>
            </a:r>
          </a:p>
          <a:p>
            <a:r>
              <a:rPr lang="en-US" dirty="0" smtClean="0"/>
              <a:t>Questions (10 minutes)</a:t>
            </a:r>
          </a:p>
          <a:p>
            <a:r>
              <a:rPr lang="en-US" dirty="0" smtClean="0"/>
              <a:t>Mock negotiations (30 minutes)</a:t>
            </a:r>
          </a:p>
          <a:p>
            <a:r>
              <a:rPr lang="en-US" dirty="0" smtClean="0"/>
              <a:t>Wrap-up (15 minutes)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Materials online: </a:t>
            </a:r>
            <a:r>
              <a:rPr lang="en-US" dirty="0">
                <a:hlinkClick r:id="rId2" action="ppaction://hlinkfile"/>
              </a:rPr>
              <a:t>goo.gl/7Zx2LN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36120"/>
            <a:ext cx="8229600" cy="365125"/>
          </a:xfrm>
        </p:spPr>
        <p:txBody>
          <a:bodyPr/>
          <a:lstStyle/>
          <a:p>
            <a:r>
              <a:rPr lang="en-US" dirty="0" smtClean="0"/>
              <a:t>This presentation was prepared by Ana Enriquez </a:t>
            </a:r>
            <a:r>
              <a:rPr lang="en-US" smtClean="0"/>
              <a:t>in April 2017.  </a:t>
            </a:r>
            <a:endParaRPr lang="en-US" dirty="0" smtClean="0"/>
          </a:p>
          <a:p>
            <a:r>
              <a:rPr lang="en-US" dirty="0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54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(Part of) the publication process </a:t>
            </a:r>
            <a:br>
              <a:rPr lang="en-US" dirty="0" smtClean="0"/>
            </a:br>
            <a:r>
              <a:rPr lang="en-US" dirty="0" smtClean="0"/>
              <a:t>for academic 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Author selects journal, submits article, and it is accepted.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Journal sends author publishing agreement.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Author signs agreement, perhaps after negotiating some elements of it.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Caveat: </a:t>
            </a:r>
            <a:r>
              <a:rPr lang="en-US" dirty="0" smtClean="0"/>
              <a:t>In some cases, publishers are asking authors to sign the contract in order to submit (i.e., step 2 happens before step 1).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36120"/>
            <a:ext cx="8229600" cy="365125"/>
          </a:xfrm>
        </p:spPr>
        <p:txBody>
          <a:bodyPr/>
          <a:lstStyle/>
          <a:p>
            <a:r>
              <a:rPr lang="en-US" dirty="0" smtClean="0"/>
              <a:t>This presentation was prepared by Ana Enriquez </a:t>
            </a:r>
            <a:r>
              <a:rPr lang="en-US" smtClean="0"/>
              <a:t>in April 2017.  </a:t>
            </a:r>
            <a:endParaRPr lang="en-US" dirty="0" smtClean="0"/>
          </a:p>
          <a:p>
            <a:r>
              <a:rPr lang="en-US" dirty="0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667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1. Author selects journal, submits article, and it is accepted.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36120"/>
            <a:ext cx="8229600" cy="365125"/>
          </a:xfrm>
        </p:spPr>
        <p:txBody>
          <a:bodyPr/>
          <a:lstStyle/>
          <a:p>
            <a:r>
              <a:rPr lang="en-US" dirty="0" smtClean="0"/>
              <a:t>This presentation was prepared by Ana Enriquez </a:t>
            </a:r>
            <a:r>
              <a:rPr lang="en-US" smtClean="0"/>
              <a:t>in April 2017.  </a:t>
            </a:r>
            <a:endParaRPr lang="en-US" dirty="0" smtClean="0"/>
          </a:p>
          <a:p>
            <a:r>
              <a:rPr lang="en-US" dirty="0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025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Selecting a journal/publisher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Factors</a:t>
            </a:r>
          </a:p>
          <a:p>
            <a:pPr lvl="1"/>
            <a:r>
              <a:rPr lang="en-US" smtClean="0"/>
              <a:t>Scope</a:t>
            </a:r>
          </a:p>
          <a:p>
            <a:pPr lvl="1"/>
            <a:r>
              <a:rPr lang="en-US" smtClean="0"/>
              <a:t>Reputation</a:t>
            </a:r>
          </a:p>
          <a:p>
            <a:pPr lvl="1"/>
            <a:r>
              <a:rPr lang="en-US" smtClean="0"/>
              <a:t>Past publications</a:t>
            </a:r>
          </a:p>
          <a:p>
            <a:pPr lvl="1"/>
            <a:r>
              <a:rPr lang="en-US" smtClean="0"/>
              <a:t>Publishing model</a:t>
            </a:r>
          </a:p>
          <a:p>
            <a:pPr lvl="1"/>
            <a:r>
              <a:rPr lang="en-US" smtClean="0"/>
              <a:t>Typical contractual provisions</a:t>
            </a:r>
            <a:endParaRPr lang="en-US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36120"/>
            <a:ext cx="8229600" cy="365125"/>
          </a:xfrm>
        </p:spPr>
        <p:txBody>
          <a:bodyPr/>
          <a:lstStyle/>
          <a:p>
            <a:r>
              <a:rPr lang="en-US" dirty="0" smtClean="0"/>
              <a:t>This presentation was prepared by Ana Enriquez </a:t>
            </a:r>
            <a:r>
              <a:rPr lang="en-US" smtClean="0"/>
              <a:t>in April 2017.  </a:t>
            </a:r>
            <a:endParaRPr lang="en-US" dirty="0" smtClean="0"/>
          </a:p>
          <a:p>
            <a:r>
              <a:rPr lang="en-US" dirty="0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429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SHERPA/RoMEO</a:t>
            </a:r>
            <a:r>
              <a:rPr lang="en-US" dirty="0" smtClean="0"/>
              <a:t> (for journals)</a:t>
            </a:r>
            <a:endParaRPr lang="en-US" dirty="0"/>
          </a:p>
        </p:txBody>
      </p:sp>
      <p:pic>
        <p:nvPicPr>
          <p:cNvPr id="9" name="Content Placeholder 3" descr="SHERPA.tiff" title="Screenshot of SHERPA-RoMEO search page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401" b="-4401"/>
          <a:stretch>
            <a:fillRect/>
          </a:stretch>
        </p:blipFill>
        <p:spPr>
          <a:xfrm>
            <a:off x="470391" y="1600200"/>
            <a:ext cx="8203218" cy="4525963"/>
          </a:xfrm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36120"/>
            <a:ext cx="8229600" cy="365125"/>
          </a:xfrm>
        </p:spPr>
        <p:txBody>
          <a:bodyPr/>
          <a:lstStyle/>
          <a:p>
            <a:r>
              <a:rPr lang="en-US" dirty="0" smtClean="0"/>
              <a:t>This presentation was prepared by Ana Enriquez </a:t>
            </a:r>
            <a:r>
              <a:rPr lang="en-US" smtClean="0"/>
              <a:t>in April 2017.  </a:t>
            </a:r>
            <a:endParaRPr lang="en-US" dirty="0" smtClean="0"/>
          </a:p>
          <a:p>
            <a:r>
              <a:rPr lang="en-US" dirty="0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157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2. Journal sends author publishing agreement. 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36120"/>
            <a:ext cx="8229600" cy="365125"/>
          </a:xfrm>
        </p:spPr>
        <p:txBody>
          <a:bodyPr/>
          <a:lstStyle/>
          <a:p>
            <a:r>
              <a:rPr lang="en-US" dirty="0" smtClean="0"/>
              <a:t>This presentation was prepared by Ana Enriquez </a:t>
            </a:r>
            <a:r>
              <a:rPr lang="en-US" smtClean="0"/>
              <a:t>in April 2017.  </a:t>
            </a:r>
            <a:endParaRPr lang="en-US" dirty="0" smtClean="0"/>
          </a:p>
          <a:p>
            <a:r>
              <a:rPr lang="en-US" dirty="0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57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Common agreement provisions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Author either transfers or retains copyright.</a:t>
            </a:r>
          </a:p>
          <a:p>
            <a:pPr lvl="1"/>
            <a:r>
              <a:rPr lang="en-US" dirty="0" smtClean="0"/>
              <a:t>Look beyond this. What can each party do with the work?</a:t>
            </a:r>
          </a:p>
          <a:p>
            <a:r>
              <a:rPr lang="en-US" dirty="0" smtClean="0"/>
              <a:t>Author addresses copyright status of third-party materials (e.g., images, quotations, etc.).</a:t>
            </a:r>
          </a:p>
          <a:p>
            <a:pPr lvl="1"/>
            <a:r>
              <a:rPr lang="en-US" dirty="0" smtClean="0"/>
              <a:t>Author affirms that there is no third-party content;</a:t>
            </a:r>
          </a:p>
          <a:p>
            <a:pPr lvl="1"/>
            <a:r>
              <a:rPr lang="en-US" dirty="0" smtClean="0"/>
              <a:t>Author affirms she has received permission for use of all third-party material; or</a:t>
            </a:r>
          </a:p>
          <a:p>
            <a:pPr lvl="1"/>
            <a:r>
              <a:rPr lang="en-US" dirty="0" smtClean="0"/>
              <a:t>Author affirms that all third-party materials are used lawfully.</a:t>
            </a:r>
          </a:p>
          <a:p>
            <a:r>
              <a:rPr lang="en-US" dirty="0" smtClean="0"/>
              <a:t>Author indemnifies journal?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36120"/>
            <a:ext cx="8229600" cy="365125"/>
          </a:xfrm>
        </p:spPr>
        <p:txBody>
          <a:bodyPr/>
          <a:lstStyle/>
          <a:p>
            <a:r>
              <a:rPr lang="en-US" dirty="0" smtClean="0"/>
              <a:t>This presentation was prepared by Ana Enriquez </a:t>
            </a:r>
            <a:r>
              <a:rPr lang="en-US" smtClean="0"/>
              <a:t>in April 2017.  </a:t>
            </a:r>
            <a:endParaRPr lang="en-US" dirty="0" smtClean="0"/>
          </a:p>
          <a:p>
            <a:r>
              <a:rPr lang="en-US" dirty="0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74044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Workshop slide template</Template>
  <TotalTime>378</TotalTime>
  <Words>1445</Words>
  <Application>Microsoft Macintosh PowerPoint</Application>
  <PresentationFormat>On-screen Show (4:3)</PresentationFormat>
  <Paragraphs>152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Calibri</vt:lpstr>
      <vt:lpstr>Arial</vt:lpstr>
      <vt:lpstr>1_Office Theme</vt:lpstr>
      <vt:lpstr>Opening Exercise</vt:lpstr>
      <vt:lpstr>Copyright and Publishing Contracts</vt:lpstr>
      <vt:lpstr>Plan for Today</vt:lpstr>
      <vt:lpstr>(Part of) the publication process  for academic articles</vt:lpstr>
      <vt:lpstr>1. Author selects journal, submits article, and it is accepted.</vt:lpstr>
      <vt:lpstr>Selecting a journal/publisher</vt:lpstr>
      <vt:lpstr>SHERPA/RoMEO (for journals)</vt:lpstr>
      <vt:lpstr>2. Journal sends author publishing agreement. </vt:lpstr>
      <vt:lpstr>Common agreement provisions</vt:lpstr>
      <vt:lpstr>As an author,  what can you agree to?</vt:lpstr>
      <vt:lpstr>As an author,  what would you like to agree to?</vt:lpstr>
      <vt:lpstr>As an author,  what would you like to agree to?</vt:lpstr>
      <vt:lpstr>UM Author Addendum</vt:lpstr>
      <vt:lpstr>3. Author signs agreement, perhaps after negotiating some elements of it.</vt:lpstr>
      <vt:lpstr>Negotiation Techniques</vt:lpstr>
      <vt:lpstr>Don’t Bargain Over Positions</vt:lpstr>
      <vt:lpstr>Separate (or Disentangle) the People from the Problem</vt:lpstr>
      <vt:lpstr>Focus on Interests, not Positions</vt:lpstr>
      <vt:lpstr>Invent Options for Mutual Gain</vt:lpstr>
      <vt:lpstr>Insist on Using Objective Criteria</vt:lpstr>
      <vt:lpstr>More Techniques</vt:lpstr>
      <vt:lpstr>Questions?</vt:lpstr>
      <vt:lpstr>Negotiation Exercise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Copyright Licenses</dc:title>
  <dc:creator>Ana Enriquez</dc:creator>
  <cp:lastModifiedBy>Ana Enriquez</cp:lastModifiedBy>
  <cp:revision>41</cp:revision>
  <dcterms:created xsi:type="dcterms:W3CDTF">2016-07-26T13:30:34Z</dcterms:created>
  <dcterms:modified xsi:type="dcterms:W3CDTF">2017-04-17T03:06:03Z</dcterms:modified>
</cp:coreProperties>
</file>