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73" r:id="rId3"/>
    <p:sldId id="257" r:id="rId4"/>
    <p:sldId id="258" r:id="rId5"/>
    <p:sldId id="262" r:id="rId6"/>
    <p:sldId id="263" r:id="rId7"/>
    <p:sldId id="265" r:id="rId8"/>
    <p:sldId id="279" r:id="rId9"/>
    <p:sldId id="294" r:id="rId10"/>
    <p:sldId id="296" r:id="rId11"/>
    <p:sldId id="285" r:id="rId12"/>
    <p:sldId id="292" r:id="rId13"/>
    <p:sldId id="282" r:id="rId14"/>
    <p:sldId id="284" r:id="rId15"/>
    <p:sldId id="281" r:id="rId16"/>
    <p:sldId id="300" r:id="rId17"/>
    <p:sldId id="280" r:id="rId18"/>
    <p:sldId id="286" r:id="rId19"/>
    <p:sldId id="267" r:id="rId20"/>
    <p:sldId id="260" r:id="rId21"/>
    <p:sldId id="302" r:id="rId22"/>
    <p:sldId id="303" r:id="rId23"/>
    <p:sldId id="304" r:id="rId24"/>
    <p:sldId id="305" r:id="rId25"/>
    <p:sldId id="306" r:id="rId26"/>
    <p:sldId id="274" r:id="rId27"/>
    <p:sldId id="288" r:id="rId28"/>
    <p:sldId id="289" r:id="rId29"/>
    <p:sldId id="290" r:id="rId30"/>
    <p:sldId id="291" r:id="rId31"/>
    <p:sldId id="299"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rary User" initials="L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94664"/>
  </p:normalViewPr>
  <p:slideViewPr>
    <p:cSldViewPr snapToGrid="0" snapToObjects="1">
      <p:cViewPr varScale="1">
        <p:scale>
          <a:sx n="94" d="100"/>
          <a:sy n="94" d="100"/>
        </p:scale>
        <p:origin x="17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2-06T19:25:59.582" idx="2">
    <p:pos x="5149" y="439"/>
    <p:text>I'd be fine with this being a link, rather than the URL here.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5CFEF9-BED2-1441-8349-06DAC64BE8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01D595-069D-E74F-A479-41462BE737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7BD427-2AFB-1B49-9AE5-8831C91AB14E}" type="datetimeFigureOut">
              <a:rPr lang="en-US" smtClean="0"/>
              <a:t>2/26/20</a:t>
            </a:fld>
            <a:endParaRPr lang="en-US"/>
          </a:p>
        </p:txBody>
      </p:sp>
      <p:sp>
        <p:nvSpPr>
          <p:cNvPr id="4" name="Footer Placeholder 3">
            <a:extLst>
              <a:ext uri="{FF2B5EF4-FFF2-40B4-BE49-F238E27FC236}">
                <a16:creationId xmlns:a16="http://schemas.microsoft.com/office/drawing/2014/main" id="{AE19C3D1-371F-864D-9656-69141BA20B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6E4192-F3F1-7A49-AC45-2ECD915666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7C1433-5C92-DD42-AA7D-AE8C5CA82E8D}" type="slidenum">
              <a:rPr lang="en-US" smtClean="0"/>
              <a:t>‹#›</a:t>
            </a:fld>
            <a:endParaRPr lang="en-US"/>
          </a:p>
        </p:txBody>
      </p:sp>
    </p:spTree>
    <p:extLst>
      <p:ext uri="{BB962C8B-B14F-4D97-AF65-F5344CB8AC3E}">
        <p14:creationId xmlns:p14="http://schemas.microsoft.com/office/powerpoint/2010/main" val="37797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06FD0-AF8E-D549-9770-3D04361895A0}" type="datetimeFigureOut">
              <a:rPr lang="en-US" smtClean="0"/>
              <a:t>2/26/20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2CDD5-645F-E34B-A9D8-7A1BD5C7675B}" type="slidenum">
              <a:rPr lang="en-US" smtClean="0"/>
              <a:t>‹#›</a:t>
            </a:fld>
            <a:endParaRPr lang="en-US"/>
          </a:p>
        </p:txBody>
      </p:sp>
    </p:spTree>
    <p:extLst>
      <p:ext uri="{BB962C8B-B14F-4D97-AF65-F5344CB8AC3E}">
        <p14:creationId xmlns:p14="http://schemas.microsoft.com/office/powerpoint/2010/main" val="29699741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1</a:t>
            </a:fld>
            <a:endParaRPr lang="en-US"/>
          </a:p>
        </p:txBody>
      </p:sp>
    </p:spTree>
    <p:extLst>
      <p:ext uri="{BB962C8B-B14F-4D97-AF65-F5344CB8AC3E}">
        <p14:creationId xmlns:p14="http://schemas.microsoft.com/office/powerpoint/2010/main" val="36631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e-mail us with your questions.  </a:t>
            </a:r>
          </a:p>
        </p:txBody>
      </p:sp>
      <p:sp>
        <p:nvSpPr>
          <p:cNvPr id="4" name="Slide Number Placeholder 3"/>
          <p:cNvSpPr>
            <a:spLocks noGrp="1"/>
          </p:cNvSpPr>
          <p:nvPr>
            <p:ph type="sldNum" sz="quarter" idx="10"/>
          </p:nvPr>
        </p:nvSpPr>
        <p:spPr/>
        <p:txBody>
          <a:bodyPr/>
          <a:lstStyle/>
          <a:p>
            <a:fld id="{5EF2CDD5-645F-E34B-A9D8-7A1BD5C7675B}" type="slidenum">
              <a:rPr lang="en-US" smtClean="0"/>
              <a:t>2</a:t>
            </a:fld>
            <a:endParaRPr lang="en-US"/>
          </a:p>
        </p:txBody>
      </p:sp>
    </p:spTree>
    <p:extLst>
      <p:ext uri="{BB962C8B-B14F-4D97-AF65-F5344CB8AC3E}">
        <p14:creationId xmlns:p14="http://schemas.microsoft.com/office/powerpoint/2010/main" val="238585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guides.lib.umich.edu</a:t>
            </a:r>
            <a:r>
              <a:rPr lang="en-US" dirty="0"/>
              <a:t>/</a:t>
            </a:r>
            <a:r>
              <a:rPr lang="en-US" dirty="0" err="1"/>
              <a:t>copyrightbasics</a:t>
            </a:r>
            <a:r>
              <a:rPr lang="en-US" dirty="0"/>
              <a:t>/</a:t>
            </a:r>
            <a:r>
              <a:rPr lang="en-US" dirty="0" err="1"/>
              <a:t>faq</a:t>
            </a:r>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6</a:t>
            </a:fld>
            <a:endParaRPr lang="en-US"/>
          </a:p>
        </p:txBody>
      </p:sp>
    </p:spTree>
    <p:extLst>
      <p:ext uri="{BB962C8B-B14F-4D97-AF65-F5344CB8AC3E}">
        <p14:creationId xmlns:p14="http://schemas.microsoft.com/office/powerpoint/2010/main" val="20982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important questions for any copyright-related use decision that you might make.  </a:t>
            </a:r>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7</a:t>
            </a:fld>
            <a:endParaRPr lang="en-US"/>
          </a:p>
        </p:txBody>
      </p:sp>
    </p:spTree>
    <p:extLst>
      <p:ext uri="{BB962C8B-B14F-4D97-AF65-F5344CB8AC3E}">
        <p14:creationId xmlns:p14="http://schemas.microsoft.com/office/powerpoint/2010/main" val="304263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B98D9-D4B0-8247-AC3D-210EB93AC4D1}" type="slidenum">
              <a:rPr lang="en-US" smtClean="0"/>
              <a:pPr/>
              <a:t>16</a:t>
            </a:fld>
            <a:endParaRPr lang="en-US"/>
          </a:p>
        </p:txBody>
      </p:sp>
    </p:spTree>
    <p:extLst>
      <p:ext uri="{BB962C8B-B14F-4D97-AF65-F5344CB8AC3E}">
        <p14:creationId xmlns:p14="http://schemas.microsoft.com/office/powerpoint/2010/main" val="7465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B98D9-D4B0-8247-AC3D-210EB93AC4D1}" type="slidenum">
              <a:rPr lang="en-US" smtClean="0"/>
              <a:pPr/>
              <a:t>17</a:t>
            </a:fld>
            <a:endParaRPr lang="en-US"/>
          </a:p>
        </p:txBody>
      </p:sp>
    </p:spTree>
    <p:extLst>
      <p:ext uri="{BB962C8B-B14F-4D97-AF65-F5344CB8AC3E}">
        <p14:creationId xmlns:p14="http://schemas.microsoft.com/office/powerpoint/2010/main" val="7465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Creative Commons licenses, consider starting here:  https://</a:t>
            </a:r>
            <a:r>
              <a:rPr lang="en-US" dirty="0" err="1"/>
              <a:t>guides.lib.umich.edu</a:t>
            </a:r>
            <a:r>
              <a:rPr lang="en-US" dirty="0"/>
              <a:t>/</a:t>
            </a:r>
            <a:r>
              <a:rPr lang="en-US" dirty="0" err="1"/>
              <a:t>creativecommons</a:t>
            </a:r>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21</a:t>
            </a:fld>
            <a:endParaRPr lang="en-US"/>
          </a:p>
        </p:txBody>
      </p:sp>
    </p:spTree>
    <p:extLst>
      <p:ext uri="{BB962C8B-B14F-4D97-AF65-F5344CB8AC3E}">
        <p14:creationId xmlns:p14="http://schemas.microsoft.com/office/powerpoint/2010/main" val="21574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particularly useful fair use resources</a:t>
            </a:r>
            <a:r>
              <a:rPr lang="en-US" baseline="0" dirty="0"/>
              <a:t> and this slide also includes the four fair use factors from the Copyright Act.  </a:t>
            </a:r>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23</a:t>
            </a:fld>
            <a:endParaRPr lang="en-US"/>
          </a:p>
        </p:txBody>
      </p:sp>
    </p:spTree>
    <p:extLst>
      <p:ext uri="{BB962C8B-B14F-4D97-AF65-F5344CB8AC3E}">
        <p14:creationId xmlns:p14="http://schemas.microsoft.com/office/powerpoint/2010/main" val="229286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helpful fair</a:t>
            </a:r>
            <a:r>
              <a:rPr lang="en-US" baseline="0" dirty="0"/>
              <a:t> use checklist available via the link above.  </a:t>
            </a:r>
            <a:endParaRPr lang="en-US" dirty="0"/>
          </a:p>
        </p:txBody>
      </p:sp>
      <p:sp>
        <p:nvSpPr>
          <p:cNvPr id="4" name="Slide Number Placeholder 3"/>
          <p:cNvSpPr>
            <a:spLocks noGrp="1"/>
          </p:cNvSpPr>
          <p:nvPr>
            <p:ph type="sldNum" sz="quarter" idx="10"/>
          </p:nvPr>
        </p:nvSpPr>
        <p:spPr/>
        <p:txBody>
          <a:bodyPr/>
          <a:lstStyle/>
          <a:p>
            <a:fld id="{5EF2CDD5-645F-E34B-A9D8-7A1BD5C7675B}" type="slidenum">
              <a:rPr lang="en-US" smtClean="0"/>
              <a:t>24</a:t>
            </a:fld>
            <a:endParaRPr lang="en-US"/>
          </a:p>
        </p:txBody>
      </p:sp>
    </p:spTree>
    <p:extLst>
      <p:ext uri="{BB962C8B-B14F-4D97-AF65-F5344CB8AC3E}">
        <p14:creationId xmlns:p14="http://schemas.microsoft.com/office/powerpoint/2010/main" val="1198004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1201003"/>
          </a:xfrm>
          <a:prstGeom prst="rect">
            <a:avLst/>
          </a:prstGeom>
          <a:solidFill>
            <a:srgbClr val="041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3400" b="1" dirty="0">
                <a:solidFill>
                  <a:srgbClr val="F7C01B"/>
                </a:solidFill>
                <a:latin typeface="Helvetica" charset="0"/>
                <a:ea typeface="Helvetica" charset="0"/>
                <a:cs typeface="Helvetica" charset="0"/>
              </a:rPr>
              <a:t>	</a:t>
            </a:r>
          </a:p>
          <a:p>
            <a:pPr defTabSz="914400"/>
            <a:r>
              <a:rPr lang="en-US" sz="3400" b="1" dirty="0">
                <a:solidFill>
                  <a:srgbClr val="F7C01B"/>
                </a:solidFill>
                <a:latin typeface="Helvetica" charset="0"/>
                <a:ea typeface="Helvetica" charset="0"/>
                <a:cs typeface="Helvetica" charset="0"/>
              </a:rPr>
              <a:t>	</a:t>
            </a:r>
            <a:r>
              <a:rPr lang="en-US" sz="3400" b="1" dirty="0">
                <a:solidFill>
                  <a:prstClr val="white"/>
                </a:solidFill>
                <a:latin typeface="Helvetica" charset="0"/>
                <a:ea typeface="Helvetica" charset="0"/>
                <a:cs typeface="Helvetica" charset="0"/>
              </a:rPr>
              <a:t>UM LIBRARY COPYRIGHT OFFICE</a:t>
            </a:r>
            <a:endParaRPr lang="en-US" sz="3400" dirty="0">
              <a:solidFill>
                <a:prstClr val="white"/>
              </a:solidFill>
              <a:latin typeface="Helvetica" charset="0"/>
              <a:ea typeface="Helvetica" charset="0"/>
              <a:cs typeface="Helvetica" charset="0"/>
            </a:endParaRPr>
          </a:p>
          <a:p>
            <a:pPr defTabSz="914400"/>
            <a:r>
              <a:rPr lang="en-US" sz="3400" b="1" dirty="0">
                <a:solidFill>
                  <a:prstClr val="white"/>
                </a:solidFill>
                <a:latin typeface="Helvetica" charset="0"/>
                <a:ea typeface="Helvetica" charset="0"/>
                <a:cs typeface="Helvetica" charset="0"/>
              </a:rPr>
              <a:t>	</a:t>
            </a:r>
            <a:endParaRPr lang="en-US" sz="3400" dirty="0">
              <a:solidFill>
                <a:prstClr val="white"/>
              </a:solidFill>
              <a:latin typeface="Helvetica" charset="0"/>
              <a:ea typeface="Helvetica" charset="0"/>
              <a:cs typeface="Helvetica" charset="0"/>
            </a:endParaRPr>
          </a:p>
        </p:txBody>
      </p:sp>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Tree>
    <p:extLst>
      <p:ext uri="{BB962C8B-B14F-4D97-AF65-F5344CB8AC3E}">
        <p14:creationId xmlns:p14="http://schemas.microsoft.com/office/powerpoint/2010/main" val="221964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F660084A-B776-9E4D-AAB9-C7A16D9796E5}" type="datetimeFigureOut">
              <a:rPr lang="en-US" smtClean="0"/>
              <a:pPr/>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C8A7F74-B15B-5D44-8460-CABC8D1A46E1}" type="slidenum">
              <a:rPr lang="en-US" smtClean="0"/>
              <a:pPr/>
              <a:t>‹#›</a:t>
            </a:fld>
            <a:endParaRPr lang="en-US"/>
          </a:p>
        </p:txBody>
      </p:sp>
      <p:sp>
        <p:nvSpPr>
          <p:cNvPr id="7" name="Footer Placeholder 4"/>
          <p:cNvSpPr txBox="1">
            <a:spLocks/>
          </p:cNvSpPr>
          <p:nvPr userDrawn="1"/>
        </p:nvSpPr>
        <p:spPr>
          <a:xfrm>
            <a:off x="628650" y="6057445"/>
            <a:ext cx="78867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241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9BC0D6-3CC9-B949-80F0-881A6A04462B}" type="datetimeFigureOut">
              <a:rPr lang="en-US" smtClean="0"/>
              <a:pPr/>
              <a:t>2/26/20</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686951-1A6E-0E49-AFDA-E9FD8311B185}" type="slidenum">
              <a:rPr lang="en-US" smtClean="0"/>
              <a:pPr/>
              <a:t>‹#›</a:t>
            </a:fld>
            <a:endParaRPr lang="en-US" dirty="0"/>
          </a:p>
        </p:txBody>
      </p:sp>
    </p:spTree>
    <p:extLst>
      <p:ext uri="{BB962C8B-B14F-4D97-AF65-F5344CB8AC3E}">
        <p14:creationId xmlns:p14="http://schemas.microsoft.com/office/powerpoint/2010/main" val="3094390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240008"/>
            <a:ext cx="70947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dirty="0">
                <a:solidFill>
                  <a:srgbClr val="000000"/>
                </a:solidFill>
                <a:latin typeface="Arial"/>
              </a:rPr>
              <a:t>This presentation was prepared by Justin Bonfiglio.  </a:t>
            </a:r>
          </a:p>
          <a:p>
            <a:pPr defTabSz="914400"/>
            <a:r>
              <a:rPr lang="en-US" dirty="0">
                <a:solidFill>
                  <a:srgbClr val="000000"/>
                </a:solidFill>
                <a:latin typeface="Arial"/>
              </a:rPr>
              <a:t>Many slides were drawn from CC-BY 4.0 licensed slides created by Ana Enriquez.  </a:t>
            </a:r>
          </a:p>
          <a:p>
            <a:pPr defTabSz="914400"/>
            <a:endParaRPr lang="en-US" dirty="0">
              <a:solidFill>
                <a:srgbClr val="000000"/>
              </a:solidFill>
              <a:latin typeface="Arial"/>
            </a:endParaRPr>
          </a:p>
        </p:txBody>
      </p:sp>
      <p:pic>
        <p:nvPicPr>
          <p:cNvPr id="8" name="Picture 7"/>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Tree>
    <p:extLst>
      <p:ext uri="{BB962C8B-B14F-4D97-AF65-F5344CB8AC3E}">
        <p14:creationId xmlns:p14="http://schemas.microsoft.com/office/powerpoint/2010/main" val="595761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umich.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lib.umich.edu/copyrigh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lib.umich.edu/copyright/" TargetMode="External"/><Relationship Id="rId2" Type="http://schemas.openxmlformats.org/officeDocument/2006/relationships/hyperlink" Target="mailto:copyright@umich.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ki/File:Creative_commons_license_spectrum.sv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csearch.creativecommons.org/"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search.creativecommon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pyright.columbia.edu/basics/fair-use/fair-use-checklis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uthorsalliance.org/wp-content/uploads/2017/11/AuthorsAllianceFairUseNonfictionAuthors.pdf" TargetMode="External"/><Relationship Id="rId5" Type="http://schemas.openxmlformats.org/officeDocument/2006/relationships/hyperlink" Target="http://copyright.gov/fair-use/" TargetMode="External"/><Relationship Id="rId4" Type="http://schemas.openxmlformats.org/officeDocument/2006/relationships/hyperlink" Target="http://fairuse.stanford.edu/overview/fair-use/cas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w.berkeley.edu/files/FINAL_PublicDomain_Handbook_FINAL(1).pdf" TargetMode="External"/><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 Id="rId6" Type="http://schemas.openxmlformats.org/officeDocument/2006/relationships/hyperlink" Target="https://www.copyright.gov/circs/circ38b.pdf" TargetMode="External"/><Relationship Id="rId5" Type="http://schemas.openxmlformats.org/officeDocument/2006/relationships/hyperlink" Target="http://onlinebooks.library.upenn.edu/cce/" TargetMode="External"/><Relationship Id="rId4" Type="http://schemas.openxmlformats.org/officeDocument/2006/relationships/hyperlink" Target="https://exhibits.stanford.edu/copyrightrenewals?forward=hom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aw.berkeley.edu/files/FINAL_PublicDomain_Handbook_FINAL(1).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llections.stanford.edu/copyrightrenewals/bin/page?forward=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onlinebooks.library.upenn.edu/c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athitrust.org/about"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lib.umich.edu/copyright-office" TargetMode="External"/><Relationship Id="rId7" Type="http://schemas.openxmlformats.org/officeDocument/2006/relationships/hyperlink" Target="mailto:jbonfig@umich.edu" TargetMode="External"/><Relationship Id="rId2" Type="http://schemas.openxmlformats.org/officeDocument/2006/relationships/hyperlink" Target="mailto:copyright@umich.edu" TargetMode="External"/><Relationship Id="rId1" Type="http://schemas.openxmlformats.org/officeDocument/2006/relationships/slideLayout" Target="../slideLayouts/slideLayout3.xml"/><Relationship Id="rId6" Type="http://schemas.openxmlformats.org/officeDocument/2006/relationships/hyperlink" Target="mailto:rnlanier@umich.edu" TargetMode="External"/><Relationship Id="rId5" Type="http://schemas.openxmlformats.org/officeDocument/2006/relationships/hyperlink" Target="mailto:xuyu@umich.edu" TargetMode="External"/><Relationship Id="rId4" Type="http://schemas.openxmlformats.org/officeDocument/2006/relationships/hyperlink" Target="mailto:mslevine@umich.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guides.lib.umich.edu/copyrightbas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w.berkeley.edu/files/FINAL_PublicDomain_Handbook_FINAL(1).pdf" TargetMode="External"/><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49117"/>
            <a:ext cx="6858000" cy="2387600"/>
          </a:xfrm>
        </p:spPr>
        <p:txBody>
          <a:bodyPr>
            <a:normAutofit/>
          </a:bodyPr>
          <a:lstStyle/>
          <a:p>
            <a:r>
              <a:rPr lang="en-US" sz="4800" dirty="0"/>
              <a:t>Copyright and the </a:t>
            </a:r>
            <a:br>
              <a:rPr lang="en-US" sz="4800" dirty="0"/>
            </a:br>
            <a:r>
              <a:rPr lang="en-US" sz="4800" dirty="0"/>
              <a:t>Public Domain</a:t>
            </a:r>
          </a:p>
        </p:txBody>
      </p:sp>
      <p:sp>
        <p:nvSpPr>
          <p:cNvPr id="3" name="Subtitle 2"/>
          <p:cNvSpPr>
            <a:spLocks noGrp="1"/>
          </p:cNvSpPr>
          <p:nvPr>
            <p:ph type="subTitle" idx="1"/>
          </p:nvPr>
        </p:nvSpPr>
        <p:spPr>
          <a:xfrm>
            <a:off x="1143000" y="3740412"/>
            <a:ext cx="6858000" cy="1655762"/>
          </a:xfrm>
        </p:spPr>
        <p:txBody>
          <a:bodyPr/>
          <a:lstStyle/>
          <a:p>
            <a:r>
              <a:rPr lang="en-US" dirty="0"/>
              <a:t>Justin </a:t>
            </a:r>
            <a:r>
              <a:rPr lang="en-US" dirty="0" err="1"/>
              <a:t>Bonfiglio</a:t>
            </a:r>
            <a:endParaRPr lang="en-US" dirty="0"/>
          </a:p>
          <a:p>
            <a:r>
              <a:rPr lang="en-US" dirty="0"/>
              <a:t> February 2020</a:t>
            </a:r>
          </a:p>
        </p:txBody>
      </p:sp>
      <p:sp>
        <p:nvSpPr>
          <p:cNvPr id="4" name="TextBox 3"/>
          <p:cNvSpPr txBox="1"/>
          <p:nvPr/>
        </p:nvSpPr>
        <p:spPr>
          <a:xfrm>
            <a:off x="554734" y="5671662"/>
            <a:ext cx="8846559" cy="646331"/>
          </a:xfrm>
          <a:prstGeom prst="rect">
            <a:avLst/>
          </a:prstGeom>
          <a:noFill/>
        </p:spPr>
        <p:txBody>
          <a:bodyPr wrap="square" rtlCol="0">
            <a:spAutoFit/>
          </a:bodyPr>
          <a:lstStyle/>
          <a:p>
            <a:r>
              <a:rPr lang="en-US" dirty="0">
                <a:solidFill>
                  <a:srgbClr val="000000"/>
                </a:solidFill>
              </a:rPr>
              <a:t>This presentation was prepared by Justin Bonfiglio in February 2020.  </a:t>
            </a:r>
          </a:p>
          <a:p>
            <a:r>
              <a:rPr lang="en-US" dirty="0">
                <a:solidFill>
                  <a:srgbClr val="000000"/>
                </a:solidFill>
              </a:rPr>
              <a:t>Some slides were drawn from CC-BY 4.0 licensed slides created by Ana Enriquez.  </a:t>
            </a:r>
          </a:p>
        </p:txBody>
      </p:sp>
    </p:spTree>
    <p:extLst>
      <p:ext uri="{BB962C8B-B14F-4D97-AF65-F5344CB8AC3E}">
        <p14:creationId xmlns:p14="http://schemas.microsoft.com/office/powerpoint/2010/main" val="323841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777" y="5881888"/>
            <a:ext cx="7341656" cy="830997"/>
          </a:xfrm>
          <a:prstGeom prst="rect">
            <a:avLst/>
          </a:prstGeom>
          <a:noFill/>
        </p:spPr>
        <p:txBody>
          <a:bodyPr wrap="square" rtlCol="0">
            <a:spAutoFit/>
          </a:bodyPr>
          <a:lstStyle/>
          <a:p>
            <a:r>
              <a:rPr lang="en-US" sz="2400" b="1" dirty="0"/>
              <a:t>https://</a:t>
            </a:r>
            <a:r>
              <a:rPr lang="en-US" sz="2400" b="1" dirty="0" err="1"/>
              <a:t>images.nasa.gov</a:t>
            </a:r>
            <a:r>
              <a:rPr lang="en-US" sz="2400" b="1" dirty="0"/>
              <a:t>/details-a-sky-view-of-earth-from-suomi-npp_16611703184_o.html</a:t>
            </a:r>
          </a:p>
        </p:txBody>
      </p:sp>
      <p:sp>
        <p:nvSpPr>
          <p:cNvPr id="2" name="TextBox 1">
            <a:extLst>
              <a:ext uri="{FF2B5EF4-FFF2-40B4-BE49-F238E27FC236}">
                <a16:creationId xmlns:a16="http://schemas.microsoft.com/office/drawing/2014/main" id="{8498143F-BACB-AD47-B4FF-B69E895C1584}"/>
              </a:ext>
            </a:extLst>
          </p:cNvPr>
          <p:cNvSpPr txBox="1"/>
          <p:nvPr/>
        </p:nvSpPr>
        <p:spPr>
          <a:xfrm>
            <a:off x="1877832" y="3029803"/>
            <a:ext cx="4660315" cy="369332"/>
          </a:xfrm>
          <a:prstGeom prst="rect">
            <a:avLst/>
          </a:prstGeom>
          <a:noFill/>
        </p:spPr>
        <p:txBody>
          <a:bodyPr wrap="none" rtlCol="0">
            <a:spAutoFit/>
          </a:bodyPr>
          <a:lstStyle/>
          <a:p>
            <a:r>
              <a:rPr lang="en-US" dirty="0"/>
              <a:t>Removed NASA image due to large file size</a:t>
            </a:r>
          </a:p>
        </p:txBody>
      </p:sp>
    </p:spTree>
    <p:extLst>
      <p:ext uri="{BB962C8B-B14F-4D97-AF65-F5344CB8AC3E}">
        <p14:creationId xmlns:p14="http://schemas.microsoft.com/office/powerpoint/2010/main" val="118402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Public domain dedications</a:t>
            </a:r>
          </a:p>
        </p:txBody>
      </p:sp>
      <p:sp>
        <p:nvSpPr>
          <p:cNvPr id="3" name="Content Placeholder 2"/>
          <p:cNvSpPr>
            <a:spLocks noGrp="1"/>
          </p:cNvSpPr>
          <p:nvPr>
            <p:ph idx="1"/>
          </p:nvPr>
        </p:nvSpPr>
        <p:spPr/>
        <p:txBody>
          <a:bodyPr>
            <a:normAutofit/>
          </a:bodyPr>
          <a:lstStyle/>
          <a:p>
            <a:r>
              <a:rPr lang="en-US" sz="2400" dirty="0"/>
              <a:t>Until 1 March 1989: Publish without notice and don’t register.</a:t>
            </a:r>
          </a:p>
          <a:p>
            <a:pPr marL="0" indent="0">
              <a:buNone/>
            </a:pPr>
            <a:endParaRPr lang="en-US" sz="800" dirty="0"/>
          </a:p>
          <a:p>
            <a:r>
              <a:rPr lang="en-US" sz="2400" dirty="0"/>
              <a:t>Today: Use the Creative Commons Public Domain Dedication.</a:t>
            </a:r>
          </a:p>
          <a:p>
            <a:pPr lvl="1"/>
            <a:r>
              <a:rPr lang="en-US" dirty="0"/>
              <a:t>Creative Commons has developed a tool to help rights holders dedicate their works to the public domain.  </a:t>
            </a:r>
          </a:p>
          <a:p>
            <a:pPr lvl="1"/>
            <a:r>
              <a:rPr lang="en-US" dirty="0"/>
              <a:t>Not absolutely necessary that you use the Creative Commons Public Domain Dedication (CC0), but it is a helpful and user friendly tool.  </a:t>
            </a:r>
          </a:p>
          <a:p>
            <a:endParaRPr lang="en-US" sz="2000" dirty="0"/>
          </a:p>
        </p:txBody>
      </p:sp>
    </p:spTree>
    <p:extLst>
      <p:ext uri="{BB962C8B-B14F-4D97-AF65-F5344CB8AC3E}">
        <p14:creationId xmlns:p14="http://schemas.microsoft.com/office/powerpoint/2010/main" val="82469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24"/>
            <a:ext cx="8229600" cy="1143000"/>
          </a:xfrm>
        </p:spPr>
        <p:txBody>
          <a:bodyPr>
            <a:normAutofit/>
          </a:bodyPr>
          <a:lstStyle/>
          <a:p>
            <a:r>
              <a:rPr lang="en-US" sz="3600" b="1" dirty="0"/>
              <a:t>Public Domain Dedication Tool</a:t>
            </a:r>
          </a:p>
        </p:txBody>
      </p:sp>
      <p:sp>
        <p:nvSpPr>
          <p:cNvPr id="5" name="Title 1"/>
          <p:cNvSpPr txBox="1">
            <a:spLocks/>
          </p:cNvSpPr>
          <p:nvPr/>
        </p:nvSpPr>
        <p:spPr>
          <a:xfrm>
            <a:off x="457200" y="5739410"/>
            <a:ext cx="8229600" cy="1143000"/>
          </a:xfrm>
          <a:prstGeom prst="rect">
            <a:avLst/>
          </a:prstGeom>
        </p:spPr>
        <p:txBody>
          <a:bodyPr vert="horz" lIns="91440" tIns="45720" rIns="91440" bIns="45720" rtlCol="0" anchor="ctr">
            <a:normAutofit/>
          </a:bodyPr>
          <a:lstStyle/>
          <a:p>
            <a:pPr algn="ctr">
              <a:spcBef>
                <a:spcPct val="0"/>
              </a:spcBef>
            </a:pPr>
            <a:endParaRPr lang="en-US" sz="4400" dirty="0">
              <a:solidFill>
                <a:prstClr val="black"/>
              </a:solidFill>
              <a:latin typeface="Avenir Roman"/>
              <a:cs typeface="Avenir Roman"/>
            </a:endParaRPr>
          </a:p>
        </p:txBody>
      </p:sp>
      <p:pic>
        <p:nvPicPr>
          <p:cNvPr id="7" name="Content Placeholder 6" descr="Screen Shot 2019-05-06 at 11.24.16 AM.png"/>
          <p:cNvPicPr>
            <a:picLocks noGrp="1" noChangeAspect="1"/>
          </p:cNvPicPr>
          <p:nvPr>
            <p:ph idx="1"/>
          </p:nvPr>
        </p:nvPicPr>
        <p:blipFill>
          <a:blip r:embed="rId2">
            <a:extLst>
              <a:ext uri="{28A0092B-C50C-407E-A947-70E740481C1C}">
                <a14:useLocalDpi xmlns:a14="http://schemas.microsoft.com/office/drawing/2010/main" val="0"/>
              </a:ext>
            </a:extLst>
          </a:blip>
          <a:srcRect t="-10908" b="-10908"/>
          <a:stretch>
            <a:fillRect/>
          </a:stretch>
        </p:blipFill>
        <p:spPr>
          <a:xfrm>
            <a:off x="457200" y="1200129"/>
            <a:ext cx="7886700" cy="4351338"/>
          </a:xfrm>
        </p:spPr>
      </p:pic>
      <p:sp>
        <p:nvSpPr>
          <p:cNvPr id="6" name="TextBox 5"/>
          <p:cNvSpPr txBox="1"/>
          <p:nvPr/>
        </p:nvSpPr>
        <p:spPr>
          <a:xfrm>
            <a:off x="1283135" y="5751284"/>
            <a:ext cx="6402455" cy="461665"/>
          </a:xfrm>
          <a:prstGeom prst="rect">
            <a:avLst/>
          </a:prstGeom>
          <a:noFill/>
        </p:spPr>
        <p:txBody>
          <a:bodyPr wrap="square" rtlCol="0">
            <a:spAutoFit/>
          </a:bodyPr>
          <a:lstStyle/>
          <a:p>
            <a:r>
              <a:rPr lang="en-US" sz="2400" b="1" dirty="0"/>
              <a:t>https://</a:t>
            </a:r>
            <a:r>
              <a:rPr lang="en-US" sz="2400" b="1" dirty="0" err="1"/>
              <a:t>creativecommons.org</a:t>
            </a:r>
            <a:r>
              <a:rPr lang="en-US" sz="2400" b="1" dirty="0"/>
              <a:t>/choose/zero/</a:t>
            </a:r>
          </a:p>
        </p:txBody>
      </p:sp>
    </p:spTree>
    <p:extLst>
      <p:ext uri="{BB962C8B-B14F-4D97-AF65-F5344CB8AC3E}">
        <p14:creationId xmlns:p14="http://schemas.microsoft.com/office/powerpoint/2010/main" val="258510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Copyright notice requirement</a:t>
            </a:r>
          </a:p>
        </p:txBody>
      </p:sp>
      <p:sp>
        <p:nvSpPr>
          <p:cNvPr id="3" name="Content Placeholder 2"/>
          <p:cNvSpPr>
            <a:spLocks noGrp="1"/>
          </p:cNvSpPr>
          <p:nvPr>
            <p:ph idx="1"/>
          </p:nvPr>
        </p:nvSpPr>
        <p:spPr/>
        <p:txBody>
          <a:bodyPr>
            <a:normAutofit/>
          </a:bodyPr>
          <a:lstStyle/>
          <a:p>
            <a:pPr marL="0" indent="0">
              <a:buNone/>
            </a:pPr>
            <a:r>
              <a:rPr lang="en-US" sz="3600" dirty="0"/>
              <a:t>Notice Example: © 2017 John Doe</a:t>
            </a:r>
          </a:p>
          <a:p>
            <a:pPr marL="0" indent="0">
              <a:buNone/>
            </a:pPr>
            <a:endParaRPr lang="en-US" sz="900" dirty="0"/>
          </a:p>
          <a:p>
            <a:r>
              <a:rPr lang="en-US" sz="2200" dirty="0"/>
              <a:t>From 1923 to 1977, publication without notice caused forfeiture of copyright in the United States.</a:t>
            </a:r>
          </a:p>
          <a:p>
            <a:r>
              <a:rPr lang="en-US" sz="2200" dirty="0"/>
              <a:t>From 1978 to March 1, 1989, publication without notice and without subsequent registration within five years caused forfeiture of copyright in the United States.</a:t>
            </a:r>
          </a:p>
          <a:p>
            <a:r>
              <a:rPr lang="en-US" sz="2200" dirty="0"/>
              <a:t>No notice requirement after March 1, 1989.</a:t>
            </a:r>
          </a:p>
          <a:p>
            <a:endParaRPr lang="en-US" sz="2200" dirty="0"/>
          </a:p>
        </p:txBody>
      </p:sp>
    </p:spTree>
    <p:extLst>
      <p:ext uri="{BB962C8B-B14F-4D97-AF65-F5344CB8AC3E}">
        <p14:creationId xmlns:p14="http://schemas.microsoft.com/office/powerpoint/2010/main" val="133809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Renewal</a:t>
            </a:r>
          </a:p>
        </p:txBody>
      </p:sp>
      <p:sp>
        <p:nvSpPr>
          <p:cNvPr id="3" name="Content Placeholder 2"/>
          <p:cNvSpPr>
            <a:spLocks noGrp="1"/>
          </p:cNvSpPr>
          <p:nvPr>
            <p:ph idx="1"/>
          </p:nvPr>
        </p:nvSpPr>
        <p:spPr>
          <a:xfrm>
            <a:off x="628650" y="1589155"/>
            <a:ext cx="7886700" cy="4351338"/>
          </a:xfrm>
        </p:spPr>
        <p:txBody>
          <a:bodyPr>
            <a:normAutofit/>
          </a:bodyPr>
          <a:lstStyle/>
          <a:p>
            <a:r>
              <a:rPr lang="en-US" sz="2400" dirty="0"/>
              <a:t>The renewal requirement applied to works published in the U.S. from 1925 to 1963. </a:t>
            </a:r>
          </a:p>
          <a:p>
            <a:endParaRPr lang="en-US" sz="2400" dirty="0"/>
          </a:p>
          <a:p>
            <a:r>
              <a:rPr lang="en-US" sz="2400" dirty="0"/>
              <a:t>For a work in that time range, non-renewal put the work in the public domain in the United States.</a:t>
            </a:r>
          </a:p>
          <a:p>
            <a:endParaRPr lang="en-US" sz="2400" dirty="0"/>
          </a:p>
          <a:p>
            <a:r>
              <a:rPr lang="en-US" sz="2400" dirty="0"/>
              <a:t>Renewal records for works published in that time range can be found in the US Copyright Office’s Catalog of Copyright Entries and its online catalog.  </a:t>
            </a:r>
          </a:p>
        </p:txBody>
      </p:sp>
    </p:spTree>
    <p:extLst>
      <p:ext uri="{BB962C8B-B14F-4D97-AF65-F5344CB8AC3E}">
        <p14:creationId xmlns:p14="http://schemas.microsoft.com/office/powerpoint/2010/main" val="238010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1909 Act</a:t>
            </a:r>
          </a:p>
        </p:txBody>
      </p:sp>
      <p:pic>
        <p:nvPicPr>
          <p:cNvPr id="4" name="Picture 3"/>
          <p:cNvPicPr>
            <a:picLocks noChangeAspect="1"/>
          </p:cNvPicPr>
          <p:nvPr/>
        </p:nvPicPr>
        <p:blipFill>
          <a:blip r:embed="rId2"/>
          <a:stretch>
            <a:fillRect/>
          </a:stretch>
        </p:blipFill>
        <p:spPr>
          <a:xfrm>
            <a:off x="0" y="1574393"/>
            <a:ext cx="9105900" cy="4152900"/>
          </a:xfrm>
          <a:prstGeom prst="rect">
            <a:avLst/>
          </a:prstGeom>
        </p:spPr>
      </p:pic>
      <p:sp>
        <p:nvSpPr>
          <p:cNvPr id="5" name="TextBox 4"/>
          <p:cNvSpPr txBox="1"/>
          <p:nvPr/>
        </p:nvSpPr>
        <p:spPr>
          <a:xfrm>
            <a:off x="807541" y="5752540"/>
            <a:ext cx="7886700" cy="523220"/>
          </a:xfrm>
          <a:prstGeom prst="rect">
            <a:avLst/>
          </a:prstGeom>
          <a:noFill/>
        </p:spPr>
        <p:txBody>
          <a:bodyPr wrap="square" rtlCol="0">
            <a:spAutoFit/>
          </a:bodyPr>
          <a:lstStyle/>
          <a:p>
            <a:r>
              <a:rPr lang="en-US" sz="1400" dirty="0"/>
              <a:t>Illustration from </a:t>
            </a:r>
            <a:r>
              <a:rPr lang="en-US" sz="1400" dirty="0" err="1"/>
              <a:t>CopyrightX</a:t>
            </a:r>
            <a:r>
              <a:rPr lang="en-US" sz="1400" dirty="0"/>
              <a:t> Lecture 6: The Mechanics of Copyright, by William Fisher, licensed under the </a:t>
            </a:r>
            <a:r>
              <a:rPr lang="en-US" sz="1400" dirty="0">
                <a:hlinkClick r:id="rId3"/>
              </a:rPr>
              <a:t>CC-BY 4.0 International License</a:t>
            </a:r>
            <a:r>
              <a:rPr lang="en-US" sz="1400" dirty="0"/>
              <a:t>.</a:t>
            </a:r>
          </a:p>
        </p:txBody>
      </p:sp>
    </p:spTree>
    <p:extLst>
      <p:ext uri="{BB962C8B-B14F-4D97-AF65-F5344CB8AC3E}">
        <p14:creationId xmlns:p14="http://schemas.microsoft.com/office/powerpoint/2010/main" val="32131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2800" b="1" dirty="0"/>
              <a:t>Expiration: Copyright term based on publication date</a:t>
            </a:r>
          </a:p>
        </p:txBody>
      </p:sp>
      <p:sp>
        <p:nvSpPr>
          <p:cNvPr id="3" name="Content Placeholder 2"/>
          <p:cNvSpPr>
            <a:spLocks noGrp="1"/>
          </p:cNvSpPr>
          <p:nvPr>
            <p:ph idx="1"/>
          </p:nvPr>
        </p:nvSpPr>
        <p:spPr/>
        <p:txBody>
          <a:bodyPr>
            <a:normAutofit/>
          </a:bodyPr>
          <a:lstStyle/>
          <a:p>
            <a:r>
              <a:rPr lang="en-US" sz="2200" dirty="0"/>
              <a:t>Works published 1925 </a:t>
            </a:r>
            <a:r>
              <a:rPr lang="mr-IN" sz="2200" dirty="0"/>
              <a:t>–</a:t>
            </a:r>
            <a:r>
              <a:rPr lang="en-US" sz="2200" dirty="0"/>
              <a:t> 1963 (inclusive), published with notice and copyright was renewed.  </a:t>
            </a:r>
          </a:p>
          <a:p>
            <a:pPr marL="0" indent="0">
              <a:buNone/>
            </a:pPr>
            <a:endParaRPr lang="en-US" sz="900" dirty="0"/>
          </a:p>
          <a:p>
            <a:r>
              <a:rPr lang="en-US" sz="2200" dirty="0"/>
              <a:t>For these works, copyright expires 95 years after publication.  </a:t>
            </a:r>
          </a:p>
          <a:p>
            <a:pPr marL="0" indent="0">
              <a:buNone/>
            </a:pPr>
            <a:endParaRPr lang="en-US" sz="900" dirty="0"/>
          </a:p>
          <a:p>
            <a:r>
              <a:rPr lang="en-US" sz="2200" dirty="0"/>
              <a:t>On January 1, 2019, works published in the United States in 1923 entered the public domain in the United States.  </a:t>
            </a:r>
          </a:p>
          <a:p>
            <a:pPr marL="0" indent="0">
              <a:buNone/>
            </a:pPr>
            <a:endParaRPr lang="en-US" sz="900" dirty="0"/>
          </a:p>
          <a:p>
            <a:r>
              <a:rPr lang="en-US" sz="2200" dirty="0"/>
              <a:t>On January 1, 2020, works published in the United States in 1924 entered the public domain.  </a:t>
            </a:r>
          </a:p>
        </p:txBody>
      </p:sp>
    </p:spTree>
    <p:extLst>
      <p:ext uri="{BB962C8B-B14F-4D97-AF65-F5344CB8AC3E}">
        <p14:creationId xmlns:p14="http://schemas.microsoft.com/office/powerpoint/2010/main" val="357081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2800" b="1" dirty="0"/>
              <a:t>Expiration: Copyright term based on author death date</a:t>
            </a:r>
          </a:p>
        </p:txBody>
      </p:sp>
      <p:sp>
        <p:nvSpPr>
          <p:cNvPr id="3" name="Content Placeholder 2"/>
          <p:cNvSpPr>
            <a:spLocks noGrp="1"/>
          </p:cNvSpPr>
          <p:nvPr>
            <p:ph idx="1"/>
          </p:nvPr>
        </p:nvSpPr>
        <p:spPr/>
        <p:txBody>
          <a:bodyPr>
            <a:normAutofit/>
          </a:bodyPr>
          <a:lstStyle/>
          <a:p>
            <a:r>
              <a:rPr lang="en-US" sz="2200" dirty="0"/>
              <a:t>Works created under the current copyright regime will enter the public domain on January 1 following the 70</a:t>
            </a:r>
            <a:r>
              <a:rPr lang="en-US" sz="2200" baseline="30000" dirty="0"/>
              <a:t>th</a:t>
            </a:r>
            <a:r>
              <a:rPr lang="en-US" sz="2200" dirty="0"/>
              <a:t> anniversary of the author’s death.</a:t>
            </a:r>
          </a:p>
          <a:p>
            <a:pPr marL="0" indent="0">
              <a:buNone/>
            </a:pPr>
            <a:endParaRPr lang="en-US" sz="2200" dirty="0"/>
          </a:p>
          <a:p>
            <a:r>
              <a:rPr lang="en-US" sz="2200" dirty="0"/>
              <a:t>For instance, if the author of a work created today died on July 15, 2046, that work would enter the public domain on January 1, 2117.</a:t>
            </a:r>
          </a:p>
        </p:txBody>
      </p:sp>
    </p:spTree>
    <p:extLst>
      <p:ext uri="{BB962C8B-B14F-4D97-AF65-F5344CB8AC3E}">
        <p14:creationId xmlns:p14="http://schemas.microsoft.com/office/powerpoint/2010/main" val="236333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Restoration</a:t>
            </a:r>
          </a:p>
        </p:txBody>
      </p:sp>
      <p:sp>
        <p:nvSpPr>
          <p:cNvPr id="3" name="Content Placeholder 2"/>
          <p:cNvSpPr>
            <a:spLocks noGrp="1"/>
          </p:cNvSpPr>
          <p:nvPr>
            <p:ph idx="1"/>
          </p:nvPr>
        </p:nvSpPr>
        <p:spPr>
          <a:xfrm>
            <a:off x="628650" y="1498941"/>
            <a:ext cx="7886700" cy="4351338"/>
          </a:xfrm>
        </p:spPr>
        <p:txBody>
          <a:bodyPr>
            <a:noAutofit/>
          </a:bodyPr>
          <a:lstStyle/>
          <a:p>
            <a:pPr marL="0" indent="0">
              <a:lnSpc>
                <a:spcPct val="100000"/>
              </a:lnSpc>
              <a:spcBef>
                <a:spcPts val="0"/>
              </a:spcBef>
              <a:buNone/>
            </a:pPr>
            <a:r>
              <a:rPr lang="en-US" sz="1800" dirty="0"/>
              <a:t>Criteria for copyright restoration under URAA:</a:t>
            </a:r>
          </a:p>
          <a:p>
            <a:pPr marL="514350" indent="-514350">
              <a:lnSpc>
                <a:spcPct val="100000"/>
              </a:lnSpc>
              <a:spcBef>
                <a:spcPts val="0"/>
              </a:spcBef>
              <a:buFont typeface="+mj-lt"/>
              <a:buAutoNum type="arabicPeriod"/>
            </a:pPr>
            <a:r>
              <a:rPr lang="en-US" sz="1800" dirty="0"/>
              <a:t>At the time the work was created, at least one author (or rightholder in the case of a sound recording) must have been a national or domiciliary of an eligible source country. </a:t>
            </a:r>
          </a:p>
          <a:p>
            <a:pPr marL="514350" indent="-514350">
              <a:lnSpc>
                <a:spcPct val="100000"/>
              </a:lnSpc>
              <a:spcBef>
                <a:spcPts val="0"/>
              </a:spcBef>
              <a:buFont typeface="+mj-lt"/>
              <a:buAutoNum type="arabicPeriod"/>
            </a:pPr>
            <a:r>
              <a:rPr lang="en-US" sz="1800" dirty="0"/>
              <a:t>The work is not in the public domain in the eligible source country through expiration of the term of protection. </a:t>
            </a:r>
          </a:p>
          <a:p>
            <a:pPr marL="514350" indent="-514350">
              <a:lnSpc>
                <a:spcPct val="100000"/>
              </a:lnSpc>
              <a:spcBef>
                <a:spcPts val="0"/>
              </a:spcBef>
              <a:buFont typeface="+mj-lt"/>
              <a:buAutoNum type="arabicPeriod"/>
            </a:pPr>
            <a:r>
              <a:rPr lang="en-US" sz="1800" dirty="0"/>
              <a:t>The work is in the public domain in the United States because it did not comply with formalities imposed at any time by U.S. law, lacked subject matter protection in the United States in the case of sound recordings fixed before February 15, 1972, or lacked national eligibility in the United States.</a:t>
            </a:r>
          </a:p>
          <a:p>
            <a:pPr marL="514350" indent="-514350">
              <a:lnSpc>
                <a:spcPct val="100000"/>
              </a:lnSpc>
              <a:spcBef>
                <a:spcPts val="0"/>
              </a:spcBef>
              <a:buFont typeface="+mj-lt"/>
              <a:buAutoNum type="arabicPeriod"/>
            </a:pPr>
            <a:r>
              <a:rPr lang="en-US" sz="1800" dirty="0"/>
              <a:t>If published, the work must have been first published in an eligible country and not published in the United States during the 30-day period following its first publication in the eligible country. </a:t>
            </a:r>
          </a:p>
        </p:txBody>
      </p:sp>
    </p:spTree>
    <p:extLst>
      <p:ext uri="{BB962C8B-B14F-4D97-AF65-F5344CB8AC3E}">
        <p14:creationId xmlns:p14="http://schemas.microsoft.com/office/powerpoint/2010/main" val="421261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23" y="2151257"/>
            <a:ext cx="7886700" cy="1325563"/>
          </a:xfrm>
        </p:spPr>
        <p:txBody>
          <a:bodyPr/>
          <a:lstStyle/>
          <a:p>
            <a:r>
              <a:rPr lang="en-US" dirty="0"/>
              <a:t>Questions?</a:t>
            </a:r>
          </a:p>
        </p:txBody>
      </p:sp>
    </p:spTree>
    <p:extLst>
      <p:ext uri="{BB962C8B-B14F-4D97-AF65-F5344CB8AC3E}">
        <p14:creationId xmlns:p14="http://schemas.microsoft.com/office/powerpoint/2010/main" val="130259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a:xfrm>
            <a:off x="628650" y="1561396"/>
            <a:ext cx="7886700" cy="4351338"/>
          </a:xfrm>
        </p:spPr>
        <p:txBody>
          <a:bodyPr/>
          <a:lstStyle/>
          <a:p>
            <a:pPr marL="0" indent="0">
              <a:buNone/>
            </a:pPr>
            <a:endParaRPr lang="en-US" dirty="0">
              <a:hlinkClick r:id="rId3"/>
            </a:endParaRPr>
          </a:p>
          <a:p>
            <a:pPr marL="0" indent="0">
              <a:buNone/>
            </a:pPr>
            <a:r>
              <a:rPr lang="en-US" dirty="0">
                <a:hlinkClick r:id="rId3"/>
              </a:rPr>
              <a:t>copyright@umich.edu</a:t>
            </a:r>
            <a:endParaRPr lang="en-US" dirty="0"/>
          </a:p>
          <a:p>
            <a:pPr marL="0" indent="0">
              <a:buNone/>
            </a:pPr>
            <a:endParaRPr lang="en-US" dirty="0"/>
          </a:p>
          <a:p>
            <a:pPr marL="0" indent="0">
              <a:buNone/>
            </a:pPr>
            <a:r>
              <a:rPr lang="en-US" dirty="0">
                <a:hlinkClick r:id="rId4"/>
              </a:rPr>
              <a:t>www.lib.umich.edu/copyright/</a:t>
            </a:r>
            <a:endParaRPr lang="en-US" dirty="0"/>
          </a:p>
          <a:p>
            <a:pPr marL="0" indent="0">
              <a:buNone/>
            </a:pPr>
            <a:endParaRPr lang="en-US" dirty="0"/>
          </a:p>
          <a:p>
            <a:pPr>
              <a:buNone/>
            </a:pPr>
            <a:endParaRPr lang="en-US" sz="1200" dirty="0"/>
          </a:p>
        </p:txBody>
      </p:sp>
    </p:spTree>
    <p:extLst>
      <p:ext uri="{BB962C8B-B14F-4D97-AF65-F5344CB8AC3E}">
        <p14:creationId xmlns:p14="http://schemas.microsoft.com/office/powerpoint/2010/main" val="143458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a:xfrm>
            <a:off x="628650" y="1561396"/>
            <a:ext cx="7886700" cy="4351338"/>
          </a:xfrm>
        </p:spPr>
        <p:txBody>
          <a:bodyPr/>
          <a:lstStyle/>
          <a:p>
            <a:pPr marL="0" indent="0">
              <a:buNone/>
            </a:pPr>
            <a:endParaRPr lang="en-US" dirty="0">
              <a:hlinkClick r:id="rId2"/>
            </a:endParaRPr>
          </a:p>
          <a:p>
            <a:pPr marL="0" indent="0">
              <a:buNone/>
            </a:pPr>
            <a:r>
              <a:rPr lang="en-US" dirty="0">
                <a:hlinkClick r:id="rId2"/>
              </a:rPr>
              <a:t>copyright@umich.edu</a:t>
            </a:r>
            <a:endParaRPr lang="en-US" dirty="0"/>
          </a:p>
          <a:p>
            <a:pPr marL="0" indent="0">
              <a:buNone/>
            </a:pPr>
            <a:endParaRPr lang="en-US" dirty="0"/>
          </a:p>
          <a:p>
            <a:pPr marL="0" indent="0">
              <a:buNone/>
            </a:pPr>
            <a:r>
              <a:rPr lang="en-US" dirty="0">
                <a:hlinkClick r:id="rId3"/>
              </a:rPr>
              <a:t>www.lib.umich.edu/copyright/</a:t>
            </a:r>
            <a:endParaRPr lang="en-US" dirty="0"/>
          </a:p>
          <a:p>
            <a:pPr marL="0" indent="0">
              <a:buNone/>
            </a:pPr>
            <a:endParaRPr lang="en-US" dirty="0"/>
          </a:p>
          <a:p>
            <a:pPr>
              <a:buNone/>
            </a:pPr>
            <a:endParaRPr lang="en-US" sz="1200" dirty="0"/>
          </a:p>
        </p:txBody>
      </p:sp>
    </p:spTree>
    <p:extLst>
      <p:ext uri="{BB962C8B-B14F-4D97-AF65-F5344CB8AC3E}">
        <p14:creationId xmlns:p14="http://schemas.microsoft.com/office/powerpoint/2010/main" val="400391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3-22 at 12.24.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72" y="0"/>
            <a:ext cx="4249226" cy="6858000"/>
          </a:xfrm>
          <a:prstGeom prst="rect">
            <a:avLst/>
          </a:prstGeom>
        </p:spPr>
      </p:pic>
      <p:sp>
        <p:nvSpPr>
          <p:cNvPr id="5" name="TextBox 4"/>
          <p:cNvSpPr txBox="1"/>
          <p:nvPr/>
        </p:nvSpPr>
        <p:spPr>
          <a:xfrm>
            <a:off x="5301085" y="2082321"/>
            <a:ext cx="3292872" cy="3139321"/>
          </a:xfrm>
          <a:prstGeom prst="rect">
            <a:avLst/>
          </a:prstGeom>
          <a:noFill/>
        </p:spPr>
        <p:txBody>
          <a:bodyPr wrap="square" rtlCol="0">
            <a:spAutoFit/>
          </a:bodyPr>
          <a:lstStyle/>
          <a:p>
            <a:r>
              <a:rPr lang="en-US" dirty="0"/>
              <a:t>This work “Creative Commons license spectrum” was authored by </a:t>
            </a:r>
            <a:r>
              <a:rPr lang="en-US" dirty="0" err="1"/>
              <a:t>Shaddim</a:t>
            </a:r>
            <a:r>
              <a:rPr lang="en-US" dirty="0"/>
              <a:t>, and was found on </a:t>
            </a:r>
            <a:r>
              <a:rPr lang="en-US" dirty="0">
                <a:hlinkClick r:id="rId4"/>
              </a:rPr>
              <a:t>Wikimedia Commons</a:t>
            </a:r>
            <a:r>
              <a:rPr lang="en-US" dirty="0"/>
              <a:t>.  It is licensed under a </a:t>
            </a:r>
            <a:r>
              <a:rPr lang="en-US" dirty="0">
                <a:hlinkClick r:id="rId5"/>
              </a:rPr>
              <a:t>CC BY 4.0 International license</a:t>
            </a:r>
            <a:r>
              <a:rPr lang="en-US" dirty="0"/>
              <a:t>.  (</a:t>
            </a:r>
            <a:r>
              <a:rPr lang="en-US" dirty="0" err="1"/>
              <a:t>Shaddim</a:t>
            </a:r>
            <a:r>
              <a:rPr lang="en-US" dirty="0"/>
              <a:t>: Original CC license symbols licensed by Creative Commons under a CC BY 4.0 license.)</a:t>
            </a:r>
          </a:p>
        </p:txBody>
      </p:sp>
    </p:spTree>
    <p:extLst>
      <p:ext uri="{BB962C8B-B14F-4D97-AF65-F5344CB8AC3E}">
        <p14:creationId xmlns:p14="http://schemas.microsoft.com/office/powerpoint/2010/main" val="242830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8-01-02 at 6.01.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25049"/>
          </a:xfrm>
          <a:prstGeom prst="rect">
            <a:avLst/>
          </a:prstGeom>
        </p:spPr>
      </p:pic>
      <p:sp>
        <p:nvSpPr>
          <p:cNvPr id="5" name="TextBox 4"/>
          <p:cNvSpPr txBox="1"/>
          <p:nvPr/>
        </p:nvSpPr>
        <p:spPr>
          <a:xfrm>
            <a:off x="2298700" y="5873115"/>
            <a:ext cx="4647426" cy="984885"/>
          </a:xfrm>
          <a:prstGeom prst="rect">
            <a:avLst/>
          </a:prstGeom>
          <a:noFill/>
        </p:spPr>
        <p:txBody>
          <a:bodyPr wrap="none" rtlCol="0">
            <a:spAutoFit/>
          </a:bodyPr>
          <a:lstStyle/>
          <a:p>
            <a:r>
              <a:rPr lang="en-US" sz="2000" dirty="0">
                <a:latin typeface="Avenir Book"/>
                <a:cs typeface="Avenir Book"/>
                <a:hlinkClick r:id="rId3"/>
              </a:rPr>
              <a:t>https://ccsearch.creativecommons.org/</a:t>
            </a:r>
            <a:endParaRPr lang="en-US" sz="2000" dirty="0">
              <a:latin typeface="Avenir Book"/>
              <a:cs typeface="Avenir Book"/>
            </a:endParaRPr>
          </a:p>
          <a:p>
            <a:r>
              <a:rPr lang="en-US" sz="2000" dirty="0">
                <a:latin typeface="Avenir Book"/>
                <a:cs typeface="Avenir Book"/>
                <a:hlinkClick r:id="rId4"/>
              </a:rPr>
              <a:t>https://search.creativecommons.org/</a:t>
            </a:r>
            <a:endParaRPr lang="en-US" sz="2000" dirty="0">
              <a:latin typeface="Avenir Book"/>
              <a:cs typeface="Avenir Book"/>
            </a:endParaRPr>
          </a:p>
          <a:p>
            <a:endParaRPr lang="en-US" dirty="0"/>
          </a:p>
        </p:txBody>
      </p:sp>
    </p:spTree>
    <p:extLst>
      <p:ext uri="{BB962C8B-B14F-4D97-AF65-F5344CB8AC3E}">
        <p14:creationId xmlns:p14="http://schemas.microsoft.com/office/powerpoint/2010/main" val="339987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Do any user’s rights, such as fair use, apply?</a:t>
            </a:r>
          </a:p>
        </p:txBody>
      </p:sp>
      <p:sp>
        <p:nvSpPr>
          <p:cNvPr id="3" name="Content Placeholder 2"/>
          <p:cNvSpPr>
            <a:spLocks noGrp="1"/>
          </p:cNvSpPr>
          <p:nvPr>
            <p:ph idx="1"/>
          </p:nvPr>
        </p:nvSpPr>
        <p:spPr>
          <a:xfrm>
            <a:off x="628650" y="1429545"/>
            <a:ext cx="7886700" cy="4351338"/>
          </a:xfrm>
        </p:spPr>
        <p:txBody>
          <a:bodyPr>
            <a:normAutofit lnSpcReduction="10000"/>
          </a:bodyPr>
          <a:lstStyle/>
          <a:p>
            <a:pPr marL="0" indent="0">
              <a:buNone/>
            </a:pPr>
            <a:r>
              <a:rPr lang="en-US" sz="1800" dirty="0"/>
              <a:t>“. . . the factors to be considered shall include—</a:t>
            </a:r>
          </a:p>
          <a:p>
            <a:pPr marL="514350" indent="-514350">
              <a:buFont typeface="+mj-lt"/>
              <a:buAutoNum type="arabicPeriod"/>
            </a:pPr>
            <a:r>
              <a:rPr lang="en-US" sz="1800" dirty="0"/>
              <a:t>the purpose and character of the use, including whether such use is of a commercial nature or is for nonprofit educational purposes;</a:t>
            </a:r>
          </a:p>
          <a:p>
            <a:pPr marL="514350" indent="-514350">
              <a:buFont typeface="+mj-lt"/>
              <a:buAutoNum type="arabicPeriod"/>
            </a:pPr>
            <a:r>
              <a:rPr lang="en-US" sz="1800" dirty="0"/>
              <a:t>the nature of the copyrighted work;</a:t>
            </a:r>
          </a:p>
          <a:p>
            <a:pPr marL="514350" indent="-514350">
              <a:buFont typeface="+mj-lt"/>
              <a:buAutoNum type="arabicPeriod"/>
            </a:pPr>
            <a:r>
              <a:rPr lang="en-US" sz="1800" dirty="0"/>
              <a:t>the amount and substantiality of the portion used in relation to the copyrighted work as a whole; and</a:t>
            </a:r>
          </a:p>
          <a:p>
            <a:pPr marL="514350" indent="-514350">
              <a:buFont typeface="+mj-lt"/>
              <a:buAutoNum type="arabicPeriod"/>
            </a:pPr>
            <a:r>
              <a:rPr lang="en-US" sz="1800" dirty="0"/>
              <a:t>the effect of the use upon the potential market for or value of the copyrighted work.”</a:t>
            </a:r>
          </a:p>
          <a:p>
            <a:pPr marL="914400" lvl="1" indent="-514350"/>
            <a:endParaRPr lang="en-US" sz="1800" dirty="0"/>
          </a:p>
          <a:p>
            <a:r>
              <a:rPr lang="en-US" sz="1800" dirty="0"/>
              <a:t>To assess fair use, we recommend:</a:t>
            </a:r>
          </a:p>
          <a:p>
            <a:pPr lvl="1"/>
            <a:r>
              <a:rPr lang="en-US" sz="1800" dirty="0"/>
              <a:t>Columbia’s </a:t>
            </a:r>
            <a:r>
              <a:rPr lang="en-US" sz="1800" u="sng" dirty="0">
                <a:hlinkClick r:id="rId3"/>
              </a:rPr>
              <a:t>Fair Use Checklist</a:t>
            </a:r>
            <a:endParaRPr lang="en-US" sz="1800" u="sng" dirty="0"/>
          </a:p>
          <a:p>
            <a:pPr lvl="1"/>
            <a:r>
              <a:rPr lang="en-US" sz="1800" dirty="0"/>
              <a:t>Stanford’s </a:t>
            </a:r>
            <a:r>
              <a:rPr lang="en-US" sz="1800" u="sng" dirty="0">
                <a:hlinkClick r:id="rId4"/>
              </a:rPr>
              <a:t>Summaries of Fair Use Cases</a:t>
            </a:r>
            <a:r>
              <a:rPr lang="en-US" sz="1800" dirty="0"/>
              <a:t> </a:t>
            </a:r>
          </a:p>
          <a:p>
            <a:pPr lvl="1"/>
            <a:r>
              <a:rPr lang="en-US" sz="1800" u="sng" dirty="0">
                <a:hlinkClick r:id="rId5"/>
              </a:rPr>
              <a:t>US Copyright Office Fair Use Index</a:t>
            </a:r>
            <a:r>
              <a:rPr lang="en-US" sz="1800" dirty="0"/>
              <a:t> </a:t>
            </a:r>
          </a:p>
          <a:p>
            <a:pPr lvl="1"/>
            <a:r>
              <a:rPr lang="en-US" sz="1800" dirty="0">
                <a:hlinkClick r:id="rId6"/>
              </a:rPr>
              <a:t>Fair Use for Nonfiction authors</a:t>
            </a:r>
            <a:endParaRPr lang="en-US" sz="1800" dirty="0"/>
          </a:p>
          <a:p>
            <a:pPr lvl="1"/>
            <a:endParaRPr lang="en-US" sz="1800" dirty="0"/>
          </a:p>
        </p:txBody>
      </p:sp>
    </p:spTree>
    <p:extLst>
      <p:ext uri="{BB962C8B-B14F-4D97-AF65-F5344CB8AC3E}">
        <p14:creationId xmlns:p14="http://schemas.microsoft.com/office/powerpoint/2010/main" val="27205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 Cornell Checklis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85" y="1383330"/>
            <a:ext cx="6378122" cy="4300633"/>
          </a:xfrm>
          <a:prstGeom prst="rect">
            <a:avLst/>
          </a:prstGeom>
          <a:ln>
            <a:solidFill>
              <a:schemeClr val="tx1"/>
            </a:solidFill>
          </a:ln>
        </p:spPr>
      </p:pic>
      <p:sp>
        <p:nvSpPr>
          <p:cNvPr id="6" name="TextBox 5"/>
          <p:cNvSpPr txBox="1"/>
          <p:nvPr/>
        </p:nvSpPr>
        <p:spPr>
          <a:xfrm>
            <a:off x="62261" y="323586"/>
            <a:ext cx="9081739" cy="830997"/>
          </a:xfrm>
          <a:prstGeom prst="rect">
            <a:avLst/>
          </a:prstGeom>
          <a:noFill/>
        </p:spPr>
        <p:txBody>
          <a:bodyPr wrap="square" rtlCol="0">
            <a:spAutoFit/>
          </a:bodyPr>
          <a:lstStyle/>
          <a:p>
            <a:pPr algn="ctr" defTabSz="457200"/>
            <a:r>
              <a:rPr lang="en-US" sz="2400" b="1" dirty="0">
                <a:solidFill>
                  <a:prstClr val="black"/>
                </a:solidFill>
                <a:latin typeface="Avenir Roman"/>
                <a:cs typeface="Avenir Roman"/>
              </a:rPr>
              <a:t>Excerpt from Cornell University’s Checklist For Conducting a Fair Use Analysis Before Using Copyrighted Materials</a:t>
            </a:r>
          </a:p>
        </p:txBody>
      </p:sp>
      <p:sp>
        <p:nvSpPr>
          <p:cNvPr id="4" name="Rectangle 3"/>
          <p:cNvSpPr/>
          <p:nvPr/>
        </p:nvSpPr>
        <p:spPr>
          <a:xfrm>
            <a:off x="800847" y="5902384"/>
            <a:ext cx="7539274" cy="1107996"/>
          </a:xfrm>
          <a:prstGeom prst="rect">
            <a:avLst/>
          </a:prstGeom>
        </p:spPr>
        <p:txBody>
          <a:bodyPr wrap="square">
            <a:spAutoFit/>
          </a:bodyPr>
          <a:lstStyle/>
          <a:p>
            <a:pPr algn="ctr" defTabSz="457200"/>
            <a:r>
              <a:rPr lang="en-US" sz="2400" b="1" dirty="0" err="1">
                <a:solidFill>
                  <a:prstClr val="black"/>
                </a:solidFill>
                <a:latin typeface="Helvetica Neue"/>
                <a:cs typeface="Helvetica Neue"/>
              </a:rPr>
              <a:t>copyright.cornell.edu/policies/docs/Fair_Use_Checklist.pdf</a:t>
            </a:r>
            <a:endParaRPr lang="en-US" sz="2400" b="1" dirty="0">
              <a:solidFill>
                <a:prstClr val="black"/>
              </a:solidFill>
              <a:latin typeface="Helvetica Neue"/>
              <a:cs typeface="Helvetica Neue"/>
            </a:endParaRPr>
          </a:p>
          <a:p>
            <a:pPr algn="ctr" defTabSz="457200"/>
            <a:endParaRPr lang="en-US" b="1" dirty="0">
              <a:solidFill>
                <a:prstClr val="black"/>
              </a:solidFill>
              <a:latin typeface="Helvetica Neue"/>
              <a:cs typeface="Helvetica Neue"/>
            </a:endParaRPr>
          </a:p>
        </p:txBody>
      </p:sp>
    </p:spTree>
    <p:extLst>
      <p:ext uri="{BB962C8B-B14F-4D97-AF65-F5344CB8AC3E}">
        <p14:creationId xmlns:p14="http://schemas.microsoft.com/office/powerpoint/2010/main" val="360069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Campbell v. Acuff-Rose</a:t>
            </a:r>
            <a:endParaRPr lang="en-US" dirty="0"/>
          </a:p>
        </p:txBody>
      </p:sp>
      <p:sp>
        <p:nvSpPr>
          <p:cNvPr id="3" name="Content Placeholder 2"/>
          <p:cNvSpPr>
            <a:spLocks noGrp="1"/>
          </p:cNvSpPr>
          <p:nvPr>
            <p:ph idx="1"/>
          </p:nvPr>
        </p:nvSpPr>
        <p:spPr/>
        <p:txBody>
          <a:bodyPr>
            <a:noAutofit/>
          </a:bodyPr>
          <a:lstStyle/>
          <a:p>
            <a:pPr marL="0" indent="0" algn="just">
              <a:buNone/>
            </a:pPr>
            <a:r>
              <a:rPr lang="en-US" sz="2800" dirty="0"/>
              <a:t>“The central purpose of [the first factor] is to see, in Justice Story’s words, whether the new work merely ‘supersede[s] the objects’ of the original creation, or instead adds something new, with a further purpose or different character, altering the first with new expression, meaning, or message; it asks, in other words, whether and to what extent the new work is ‘transformative.’”</a:t>
            </a:r>
          </a:p>
          <a:p>
            <a:pPr marL="0" indent="0">
              <a:buNone/>
            </a:pPr>
            <a:endParaRPr lang="en-US" sz="2800" i="1" dirty="0"/>
          </a:p>
          <a:p>
            <a:pPr marL="0" indent="0">
              <a:buNone/>
            </a:pPr>
            <a:r>
              <a:rPr lang="en-US" sz="2200" i="1" dirty="0"/>
              <a:t>Campbell v.  Acuff-Rose Music</a:t>
            </a:r>
            <a:r>
              <a:rPr lang="en-US" sz="2200" dirty="0"/>
              <a:t>, 510 U.S. 569 (1994) (citations omitted).</a:t>
            </a:r>
          </a:p>
        </p:txBody>
      </p:sp>
      <p:pic>
        <p:nvPicPr>
          <p:cNvPr id="4" name="Picture 3"/>
          <p:cNvPicPr>
            <a:picLocks noChangeAspect="1"/>
          </p:cNvPicPr>
          <p:nvPr/>
        </p:nvPicPr>
        <p:blipFill>
          <a:blip r:embed="rId2"/>
          <a:stretch>
            <a:fillRect/>
          </a:stretch>
        </p:blipFill>
        <p:spPr>
          <a:xfrm>
            <a:off x="7899476" y="6422571"/>
            <a:ext cx="1244524" cy="435429"/>
          </a:xfrm>
          <a:prstGeom prst="rect">
            <a:avLst/>
          </a:prstGeom>
        </p:spPr>
      </p:pic>
      <p:sp>
        <p:nvSpPr>
          <p:cNvPr id="6" name="Rectangle 5"/>
          <p:cNvSpPr/>
          <p:nvPr/>
        </p:nvSpPr>
        <p:spPr>
          <a:xfrm>
            <a:off x="457201" y="6191738"/>
            <a:ext cx="7297428" cy="461665"/>
          </a:xfrm>
          <a:prstGeom prst="rect">
            <a:avLst/>
          </a:prstGeom>
        </p:spPr>
        <p:txBody>
          <a:bodyPr wrap="square">
            <a:spAutoFit/>
          </a:bodyPr>
          <a:lstStyle/>
          <a:p>
            <a:r>
              <a:rPr lang="en-US" sz="1200" dirty="0"/>
              <a:t>This slide was prepared by Ana Enriquez in February 2016 and revised in February 2017.  It is licensed under the Creative Commons CC-BY 4.0 International License.</a:t>
            </a:r>
          </a:p>
        </p:txBody>
      </p:sp>
    </p:spTree>
    <p:extLst>
      <p:ext uri="{BB962C8B-B14F-4D97-AF65-F5344CB8AC3E}">
        <p14:creationId xmlns:p14="http://schemas.microsoft.com/office/powerpoint/2010/main" val="330357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Resources to help with US public domain determinations.</a:t>
            </a:r>
          </a:p>
        </p:txBody>
      </p:sp>
      <p:sp>
        <p:nvSpPr>
          <p:cNvPr id="3" name="Content Placeholder 2"/>
          <p:cNvSpPr>
            <a:spLocks noGrp="1"/>
          </p:cNvSpPr>
          <p:nvPr>
            <p:ph idx="1"/>
          </p:nvPr>
        </p:nvSpPr>
        <p:spPr>
          <a:xfrm>
            <a:off x="457200" y="1417638"/>
            <a:ext cx="8229600" cy="4525963"/>
          </a:xfrm>
        </p:spPr>
        <p:txBody>
          <a:bodyPr>
            <a:normAutofit lnSpcReduction="10000"/>
          </a:bodyPr>
          <a:lstStyle/>
          <a:p>
            <a:endParaRPr lang="en-US" sz="2000" dirty="0"/>
          </a:p>
          <a:p>
            <a:r>
              <a:rPr lang="en-US" sz="2000" dirty="0"/>
              <a:t>The work itself (copyright notice review)</a:t>
            </a:r>
          </a:p>
          <a:p>
            <a:r>
              <a:rPr lang="en-US" sz="2000" dirty="0">
                <a:hlinkClick r:id="rId2"/>
              </a:rPr>
              <a:t>Copyright Term and the Public Domain in the United States</a:t>
            </a:r>
            <a:r>
              <a:rPr lang="en-US" sz="2000" dirty="0"/>
              <a:t> </a:t>
            </a:r>
          </a:p>
          <a:p>
            <a:pPr>
              <a:buNone/>
            </a:pPr>
            <a:r>
              <a:rPr lang="en-US" sz="2000" dirty="0"/>
              <a:t>	This chart from Cornell guides users through the process of determining a work's US public domain status. </a:t>
            </a:r>
          </a:p>
          <a:p>
            <a:r>
              <a:rPr lang="en-US" sz="2000" dirty="0">
                <a:hlinkClick r:id="rId3"/>
              </a:rPr>
              <a:t>Is it in the Public Domain? </a:t>
            </a:r>
            <a:endParaRPr lang="en-US" sz="2000" dirty="0"/>
          </a:p>
          <a:p>
            <a:pPr>
              <a:buNone/>
            </a:pPr>
            <a:r>
              <a:rPr lang="en-US" sz="2000" dirty="0"/>
              <a:t>	This handbook from Berkeley guides users through the process of determining a work's public domain status. It focuses on works created in the U.S. between January 1, 1923 and December 31, 1977.</a:t>
            </a:r>
          </a:p>
          <a:p>
            <a:r>
              <a:rPr lang="en-US" sz="2000" dirty="0">
                <a:hlinkClick r:id="rId4"/>
              </a:rPr>
              <a:t>Stanford Copyright Renewal Database</a:t>
            </a:r>
            <a:endParaRPr lang="en-US" sz="2000" dirty="0"/>
          </a:p>
          <a:p>
            <a:r>
              <a:rPr lang="en-US" sz="2000" dirty="0">
                <a:hlinkClick r:id="rId5"/>
              </a:rPr>
              <a:t>Catalog of Copyright Entries</a:t>
            </a:r>
            <a:endParaRPr lang="en-US" sz="2000" dirty="0"/>
          </a:p>
          <a:p>
            <a:pPr marL="228600" lvl="2">
              <a:spcBef>
                <a:spcPts val="1000"/>
              </a:spcBef>
            </a:pPr>
            <a:r>
              <a:rPr lang="en-US" dirty="0">
                <a:hlinkClick r:id="rId6"/>
              </a:rPr>
              <a:t>USCO Circular 38b Copyright Restoration under the URAA</a:t>
            </a:r>
            <a:endParaRPr lang="en-US" dirty="0"/>
          </a:p>
        </p:txBody>
      </p:sp>
    </p:spTree>
    <p:extLst>
      <p:ext uri="{BB962C8B-B14F-4D97-AF65-F5344CB8AC3E}">
        <p14:creationId xmlns:p14="http://schemas.microsoft.com/office/powerpoint/2010/main" val="528808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47"/>
            <a:ext cx="8229600" cy="1143000"/>
          </a:xfrm>
        </p:spPr>
        <p:txBody>
          <a:bodyPr/>
          <a:lstStyle/>
          <a:p>
            <a:r>
              <a:rPr lang="en-US" b="1" dirty="0"/>
              <a:t>Resources</a:t>
            </a:r>
          </a:p>
        </p:txBody>
      </p:sp>
      <p:pic>
        <p:nvPicPr>
          <p:cNvPr id="4" name="Content Placeholder 3" descr="Berkeley - Screen Shot 2016-03-18 at 1.15.14 PM.png"/>
          <p:cNvPicPr>
            <a:picLocks noGrp="1" noChangeAspect="1"/>
          </p:cNvPicPr>
          <p:nvPr>
            <p:ph idx="1"/>
          </p:nvPr>
        </p:nvPicPr>
        <p:blipFill>
          <a:blip r:embed="rId2"/>
          <a:srcRect l="-20533" r="-20533"/>
          <a:stretch>
            <a:fillRect/>
          </a:stretch>
        </p:blipFill>
        <p:spPr>
          <a:xfrm>
            <a:off x="457200" y="1092103"/>
            <a:ext cx="8229600" cy="4525963"/>
          </a:xfrm>
          <a:ln>
            <a:solidFill>
              <a:schemeClr val="tx1"/>
            </a:solidFill>
          </a:ln>
        </p:spPr>
      </p:pic>
      <p:sp>
        <p:nvSpPr>
          <p:cNvPr id="5" name="Title 1"/>
          <p:cNvSpPr txBox="1">
            <a:spLocks/>
          </p:cNvSpPr>
          <p:nvPr/>
        </p:nvSpPr>
        <p:spPr>
          <a:xfrm>
            <a:off x="457200" y="5739410"/>
            <a:ext cx="8229600" cy="1143000"/>
          </a:xfrm>
          <a:prstGeom prst="rect">
            <a:avLst/>
          </a:prstGeom>
        </p:spPr>
        <p:txBody>
          <a:bodyPr vert="horz" lIns="91440" tIns="45720" rIns="91440" bIns="45720" rtlCol="0" anchor="ctr">
            <a:normAutofit fontScale="77500" lnSpcReduction="20000"/>
          </a:bodyPr>
          <a:lstStyle/>
          <a:p>
            <a:pPr algn="ctr" defTabSz="457200">
              <a:spcBef>
                <a:spcPct val="0"/>
              </a:spcBef>
            </a:pPr>
            <a:r>
              <a:rPr lang="en-US" sz="4400" dirty="0">
                <a:solidFill>
                  <a:prstClr val="black"/>
                </a:solidFill>
                <a:latin typeface="Avenir Roman"/>
                <a:cs typeface="Avenir Roman"/>
                <a:hlinkClick r:id="rId3"/>
              </a:rPr>
              <a:t>https://www.law.berkeley.edu/files/FINAL_PublicDomain_Handbook_FINAL(1).pdf</a:t>
            </a:r>
            <a:endParaRPr lang="en-US" sz="4400" dirty="0">
              <a:solidFill>
                <a:prstClr val="black"/>
              </a:solidFill>
              <a:latin typeface="Avenir Roman"/>
              <a:cs typeface="Avenir Roman"/>
            </a:endParaRPr>
          </a:p>
          <a:p>
            <a:pPr algn="ctr" defTabSz="457200">
              <a:spcBef>
                <a:spcPct val="0"/>
              </a:spcBef>
            </a:pPr>
            <a:endParaRPr lang="en-US" sz="4400" dirty="0">
              <a:solidFill>
                <a:prstClr val="black"/>
              </a:solidFill>
              <a:latin typeface="Avenir Roman"/>
              <a:cs typeface="Avenir Roman"/>
            </a:endParaRPr>
          </a:p>
        </p:txBody>
      </p:sp>
    </p:spTree>
    <p:extLst>
      <p:ext uri="{BB962C8B-B14F-4D97-AF65-F5344CB8AC3E}">
        <p14:creationId xmlns:p14="http://schemas.microsoft.com/office/powerpoint/2010/main" val="166835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Resources</a:t>
            </a:r>
          </a:p>
        </p:txBody>
      </p:sp>
      <p:sp>
        <p:nvSpPr>
          <p:cNvPr id="5" name="Title 1"/>
          <p:cNvSpPr txBox="1">
            <a:spLocks/>
          </p:cNvSpPr>
          <p:nvPr/>
        </p:nvSpPr>
        <p:spPr>
          <a:xfrm>
            <a:off x="457200" y="5739410"/>
            <a:ext cx="8229600" cy="1143000"/>
          </a:xfrm>
          <a:prstGeom prst="rect">
            <a:avLst/>
          </a:prstGeom>
        </p:spPr>
        <p:txBody>
          <a:bodyPr vert="horz" lIns="91440" tIns="45720" rIns="91440" bIns="45720" rtlCol="0" anchor="ctr">
            <a:normAutofit/>
          </a:bodyPr>
          <a:lstStyle/>
          <a:p>
            <a:pPr algn="ctr" defTabSz="457200">
              <a:spcBef>
                <a:spcPct val="0"/>
              </a:spcBef>
            </a:pPr>
            <a:r>
              <a:rPr lang="en-US" sz="3027" dirty="0">
                <a:solidFill>
                  <a:prstClr val="black"/>
                </a:solidFill>
                <a:latin typeface="Avenir Roman"/>
                <a:cs typeface="Avenir Roman"/>
                <a:hlinkClick r:id="rId2"/>
              </a:rPr>
              <a:t>http://copyright.cornell.edu/resources/publicdomain.cfm</a:t>
            </a:r>
            <a:endParaRPr lang="en-US" sz="3027" dirty="0">
              <a:solidFill>
                <a:prstClr val="black"/>
              </a:solidFill>
              <a:latin typeface="Avenir Roman"/>
              <a:cs typeface="Avenir Roman"/>
            </a:endParaRPr>
          </a:p>
          <a:p>
            <a:pPr algn="ctr" defTabSz="457200">
              <a:spcBef>
                <a:spcPct val="0"/>
              </a:spcBef>
            </a:pPr>
            <a:endParaRPr lang="en-US" sz="4400" dirty="0">
              <a:solidFill>
                <a:prstClr val="black"/>
              </a:solidFill>
              <a:latin typeface="Avenir Roman"/>
              <a:cs typeface="Avenir Roman"/>
            </a:endParaRPr>
          </a:p>
        </p:txBody>
      </p:sp>
      <p:pic>
        <p:nvPicPr>
          <p:cNvPr id="7" name="Content Placeholder 6" descr="Peter Hirtle chart.png"/>
          <p:cNvPicPr>
            <a:picLocks noGrp="1" noChangeAspect="1"/>
          </p:cNvPicPr>
          <p:nvPr>
            <p:ph idx="1"/>
          </p:nvPr>
        </p:nvPicPr>
        <p:blipFill>
          <a:blip r:embed="rId3"/>
          <a:srcRect l="-22022" r="-22022"/>
          <a:stretch>
            <a:fillRect/>
          </a:stretch>
        </p:blipFill>
        <p:spPr>
          <a:xfrm>
            <a:off x="352038" y="1045920"/>
            <a:ext cx="8229600" cy="4525963"/>
          </a:xfrm>
        </p:spPr>
      </p:pic>
    </p:spTree>
    <p:extLst>
      <p:ext uri="{BB962C8B-B14F-4D97-AF65-F5344CB8AC3E}">
        <p14:creationId xmlns:p14="http://schemas.microsoft.com/office/powerpoint/2010/main" val="216076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Resources</a:t>
            </a:r>
          </a:p>
        </p:txBody>
      </p:sp>
      <p:sp>
        <p:nvSpPr>
          <p:cNvPr id="5" name="Title 1"/>
          <p:cNvSpPr txBox="1">
            <a:spLocks/>
          </p:cNvSpPr>
          <p:nvPr/>
        </p:nvSpPr>
        <p:spPr>
          <a:xfrm>
            <a:off x="457200" y="5870850"/>
            <a:ext cx="8229600" cy="1143000"/>
          </a:xfrm>
          <a:prstGeom prst="rect">
            <a:avLst/>
          </a:prstGeom>
        </p:spPr>
        <p:txBody>
          <a:bodyPr vert="horz" lIns="91440" tIns="45720" rIns="91440" bIns="45720" rtlCol="0" anchor="ctr">
            <a:normAutofit/>
          </a:bodyPr>
          <a:lstStyle/>
          <a:p>
            <a:pPr algn="ctr" defTabSz="457200">
              <a:spcBef>
                <a:spcPct val="0"/>
              </a:spcBef>
            </a:pPr>
            <a:r>
              <a:rPr lang="en-US" sz="3027" dirty="0">
                <a:solidFill>
                  <a:prstClr val="black"/>
                </a:solidFill>
                <a:latin typeface="Avenir Roman"/>
                <a:cs typeface="Avenir Roman"/>
                <a:hlinkClick r:id="rId2"/>
              </a:rPr>
              <a:t>https://collections.stanford.edu/copyrightrenewals/bin/page?forward=home</a:t>
            </a:r>
            <a:endParaRPr lang="en-US" sz="3027" dirty="0">
              <a:solidFill>
                <a:prstClr val="black"/>
              </a:solidFill>
              <a:latin typeface="Avenir Roman"/>
              <a:cs typeface="Avenir Roman"/>
            </a:endParaRPr>
          </a:p>
          <a:p>
            <a:pPr algn="ctr" defTabSz="457200">
              <a:spcBef>
                <a:spcPct val="0"/>
              </a:spcBef>
            </a:pPr>
            <a:endParaRPr lang="en-US" sz="4400" dirty="0">
              <a:solidFill>
                <a:prstClr val="black"/>
              </a:solidFill>
              <a:latin typeface="Avenir Roman"/>
              <a:cs typeface="Avenir Roman"/>
            </a:endParaRPr>
          </a:p>
        </p:txBody>
      </p:sp>
      <p:pic>
        <p:nvPicPr>
          <p:cNvPr id="8" name="Content Placeholder 7" descr="Screen Shot 2016-11-23 at 12.24.17 AM.png"/>
          <p:cNvPicPr>
            <a:picLocks noGrp="1" noChangeAspect="1"/>
          </p:cNvPicPr>
          <p:nvPr>
            <p:ph idx="1"/>
          </p:nvPr>
        </p:nvPicPr>
        <p:blipFill>
          <a:blip r:embed="rId3"/>
          <a:srcRect l="-2054" r="-2054"/>
          <a:stretch>
            <a:fillRect/>
          </a:stretch>
        </p:blipFill>
        <p:spPr>
          <a:xfrm>
            <a:off x="457200" y="1143000"/>
            <a:ext cx="8229600" cy="4525963"/>
          </a:xfrm>
        </p:spPr>
      </p:pic>
    </p:spTree>
    <p:extLst>
      <p:ext uri="{BB962C8B-B14F-4D97-AF65-F5344CB8AC3E}">
        <p14:creationId xmlns:p14="http://schemas.microsoft.com/office/powerpoint/2010/main" val="96208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a:xfrm>
            <a:off x="628650" y="1138063"/>
            <a:ext cx="7886700" cy="4351338"/>
          </a:xfrm>
        </p:spPr>
        <p:txBody>
          <a:bodyPr/>
          <a:lstStyle/>
          <a:p>
            <a:endParaRPr lang="en-US" dirty="0"/>
          </a:p>
          <a:p>
            <a:r>
              <a:rPr lang="en-US" dirty="0"/>
              <a:t>UM Library Copyright Office</a:t>
            </a:r>
          </a:p>
          <a:p>
            <a:r>
              <a:rPr lang="en-US" dirty="0"/>
              <a:t>Copyright </a:t>
            </a:r>
            <a:r>
              <a:rPr lang="mr-IN" dirty="0"/>
              <a:t>–</a:t>
            </a:r>
            <a:r>
              <a:rPr lang="en-US" dirty="0"/>
              <a:t> Brief intro</a:t>
            </a:r>
          </a:p>
          <a:p>
            <a:r>
              <a:rPr lang="en-US" dirty="0"/>
              <a:t>Public Domain in the United States</a:t>
            </a:r>
          </a:p>
          <a:p>
            <a:r>
              <a:rPr lang="en-US" dirty="0"/>
              <a:t>Questions</a:t>
            </a:r>
          </a:p>
          <a:p>
            <a:pPr>
              <a:buNone/>
            </a:pPr>
            <a:endParaRPr lang="en-US" sz="1200" dirty="0"/>
          </a:p>
          <a:p>
            <a:pPr>
              <a:buNone/>
            </a:pPr>
            <a:r>
              <a:rPr lang="en-US" u="sng" dirty="0"/>
              <a:t>Feel free to ask questions at any time.</a:t>
            </a:r>
          </a:p>
        </p:txBody>
      </p:sp>
    </p:spTree>
    <p:extLst>
      <p:ext uri="{BB962C8B-B14F-4D97-AF65-F5344CB8AC3E}">
        <p14:creationId xmlns:p14="http://schemas.microsoft.com/office/powerpoint/2010/main" val="327143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Resources</a:t>
            </a:r>
          </a:p>
        </p:txBody>
      </p:sp>
      <p:sp>
        <p:nvSpPr>
          <p:cNvPr id="5" name="Title 1"/>
          <p:cNvSpPr txBox="1">
            <a:spLocks/>
          </p:cNvSpPr>
          <p:nvPr/>
        </p:nvSpPr>
        <p:spPr>
          <a:xfrm>
            <a:off x="457200" y="5739410"/>
            <a:ext cx="8229600" cy="1143000"/>
          </a:xfrm>
          <a:prstGeom prst="rect">
            <a:avLst/>
          </a:prstGeom>
        </p:spPr>
        <p:txBody>
          <a:bodyPr vert="horz" lIns="91440" tIns="45720" rIns="91440" bIns="45720" rtlCol="0" anchor="ctr">
            <a:normAutofit/>
          </a:bodyPr>
          <a:lstStyle/>
          <a:p>
            <a:pPr algn="ctr" defTabSz="457200">
              <a:spcBef>
                <a:spcPct val="0"/>
              </a:spcBef>
            </a:pPr>
            <a:r>
              <a:rPr lang="en-US" sz="3027" dirty="0">
                <a:solidFill>
                  <a:prstClr val="black"/>
                </a:solidFill>
                <a:latin typeface="Avenir Roman"/>
                <a:cs typeface="Avenir Roman"/>
                <a:hlinkClick r:id="rId2"/>
              </a:rPr>
              <a:t>http://onlinebooks.library.upenn.edu/cce/</a:t>
            </a:r>
            <a:endParaRPr lang="en-US" sz="3027" dirty="0">
              <a:solidFill>
                <a:prstClr val="black"/>
              </a:solidFill>
              <a:latin typeface="Avenir Roman"/>
              <a:cs typeface="Avenir Roman"/>
            </a:endParaRPr>
          </a:p>
          <a:p>
            <a:pPr algn="ctr" defTabSz="457200">
              <a:spcBef>
                <a:spcPct val="0"/>
              </a:spcBef>
            </a:pPr>
            <a:endParaRPr lang="en-US" sz="4400" dirty="0">
              <a:solidFill>
                <a:prstClr val="black"/>
              </a:solidFill>
              <a:latin typeface="Avenir Roman"/>
              <a:cs typeface="Avenir Roman"/>
            </a:endParaRPr>
          </a:p>
        </p:txBody>
      </p:sp>
      <p:pic>
        <p:nvPicPr>
          <p:cNvPr id="8" name="Content Placeholder 7" descr="Screen Shot 2016-11-23 at 12.25.52 AM.png"/>
          <p:cNvPicPr>
            <a:picLocks noGrp="1" noChangeAspect="1"/>
          </p:cNvPicPr>
          <p:nvPr>
            <p:ph idx="1"/>
          </p:nvPr>
        </p:nvPicPr>
        <p:blipFill>
          <a:blip r:embed="rId3"/>
          <a:srcRect l="-12748" r="-12748"/>
          <a:stretch>
            <a:fillRect/>
          </a:stretch>
        </p:blipFill>
        <p:spPr>
          <a:xfrm>
            <a:off x="457200" y="970563"/>
            <a:ext cx="8229600" cy="4525963"/>
          </a:xfrm>
        </p:spPr>
      </p:pic>
    </p:spTree>
    <p:extLst>
      <p:ext uri="{BB962C8B-B14F-4D97-AF65-F5344CB8AC3E}">
        <p14:creationId xmlns:p14="http://schemas.microsoft.com/office/powerpoint/2010/main" val="223862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Screen Shot 2019-05-06 at 1.4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 y="0"/>
            <a:ext cx="9153920" cy="6667908"/>
          </a:xfrm>
          <a:prstGeom prst="rect">
            <a:avLst/>
          </a:prstGeom>
        </p:spPr>
      </p:pic>
      <p:sp>
        <p:nvSpPr>
          <p:cNvPr id="5" name="TextBox 4">
            <a:hlinkClick r:id="rId3"/>
          </p:cNvPr>
          <p:cNvSpPr txBox="1"/>
          <p:nvPr/>
        </p:nvSpPr>
        <p:spPr>
          <a:xfrm>
            <a:off x="600644" y="6191207"/>
            <a:ext cx="5514322" cy="523220"/>
          </a:xfrm>
          <a:prstGeom prst="rect">
            <a:avLst/>
          </a:prstGeom>
          <a:solidFill>
            <a:schemeClr val="bg1"/>
          </a:solidFill>
        </p:spPr>
        <p:txBody>
          <a:bodyPr wrap="none" rtlCol="0">
            <a:spAutoFit/>
          </a:bodyPr>
          <a:lstStyle/>
          <a:p>
            <a:r>
              <a:rPr lang="en-US" sz="2800" b="1" dirty="0">
                <a:latin typeface="Avenir Roman"/>
                <a:cs typeface="Avenir Roman"/>
                <a:hlinkClick r:id="rId3"/>
              </a:rPr>
              <a:t>https://</a:t>
            </a:r>
            <a:r>
              <a:rPr lang="en-US" sz="2800" b="1" dirty="0" err="1">
                <a:latin typeface="Avenir Roman"/>
                <a:cs typeface="Avenir Roman"/>
                <a:hlinkClick r:id="rId3"/>
              </a:rPr>
              <a:t>www.hathitrust.org</a:t>
            </a:r>
            <a:r>
              <a:rPr lang="en-US" sz="2800" b="1" dirty="0">
                <a:latin typeface="Avenir Roman"/>
                <a:cs typeface="Avenir Roman"/>
                <a:hlinkClick r:id="rId3"/>
              </a:rPr>
              <a:t>/about</a:t>
            </a:r>
            <a:endParaRPr lang="en-US" sz="2800" b="1" dirty="0">
              <a:latin typeface="Avenir Roman"/>
              <a:cs typeface="Avenir Roman"/>
            </a:endParaRPr>
          </a:p>
        </p:txBody>
      </p:sp>
    </p:spTree>
    <p:extLst>
      <p:ext uri="{BB962C8B-B14F-4D97-AF65-F5344CB8AC3E}">
        <p14:creationId xmlns:p14="http://schemas.microsoft.com/office/powerpoint/2010/main" val="915759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23" y="2151257"/>
            <a:ext cx="7886700" cy="1325563"/>
          </a:xfrm>
        </p:spPr>
        <p:txBody>
          <a:bodyPr/>
          <a:lstStyle/>
          <a:p>
            <a:r>
              <a:rPr lang="en-US" dirty="0"/>
              <a:t>Questions?</a:t>
            </a:r>
          </a:p>
        </p:txBody>
      </p:sp>
    </p:spTree>
    <p:extLst>
      <p:ext uri="{BB962C8B-B14F-4D97-AF65-F5344CB8AC3E}">
        <p14:creationId xmlns:p14="http://schemas.microsoft.com/office/powerpoint/2010/main" val="263093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00"/>
            <a:ext cx="2894013" cy="951593"/>
          </a:xfrm>
        </p:spPr>
        <p:txBody>
          <a:bodyPr>
            <a:normAutofit/>
          </a:bodyPr>
          <a:lstStyle/>
          <a:p>
            <a:br>
              <a:rPr lang="en-US" dirty="0"/>
            </a:br>
            <a:r>
              <a:rPr lang="en-US" sz="2222" dirty="0"/>
              <a:t>Office info</a:t>
            </a:r>
            <a:endParaRPr lang="en-US" dirty="0"/>
          </a:p>
        </p:txBody>
      </p:sp>
      <p:sp>
        <p:nvSpPr>
          <p:cNvPr id="6" name="Content Placeholder 5"/>
          <p:cNvSpPr>
            <a:spLocks noGrp="1"/>
          </p:cNvSpPr>
          <p:nvPr>
            <p:ph idx="1"/>
          </p:nvPr>
        </p:nvSpPr>
        <p:spPr>
          <a:xfrm>
            <a:off x="3351213" y="243037"/>
            <a:ext cx="5111750" cy="5853113"/>
          </a:xfrm>
        </p:spPr>
        <p:txBody>
          <a:bodyPr>
            <a:normAutofit/>
          </a:bodyPr>
          <a:lstStyle/>
          <a:p>
            <a:pPr algn="ctr">
              <a:buNone/>
            </a:pPr>
            <a:r>
              <a:rPr lang="en-US" sz="2800" b="1" u="sng" dirty="0"/>
              <a:t>UM Library Copyright Office </a:t>
            </a:r>
          </a:p>
        </p:txBody>
      </p:sp>
      <p:sp>
        <p:nvSpPr>
          <p:cNvPr id="7" name="Text Placeholder 6"/>
          <p:cNvSpPr>
            <a:spLocks noGrp="1"/>
          </p:cNvSpPr>
          <p:nvPr>
            <p:ph type="body" sz="half" idx="2"/>
          </p:nvPr>
        </p:nvSpPr>
        <p:spPr>
          <a:xfrm>
            <a:off x="335595" y="508613"/>
            <a:ext cx="4325920" cy="6767337"/>
          </a:xfrm>
          <a:ln>
            <a:noFill/>
          </a:ln>
        </p:spPr>
        <p:txBody>
          <a:bodyPr>
            <a:normAutofit fontScale="55000" lnSpcReduction="20000"/>
          </a:bodyPr>
          <a:lstStyle/>
          <a:p>
            <a:endParaRPr lang="en-US" dirty="0"/>
          </a:p>
          <a:p>
            <a:r>
              <a:rPr lang="en-US" sz="2300" b="1" dirty="0"/>
              <a:t>Shapiro Library, fourth floor</a:t>
            </a:r>
          </a:p>
          <a:p>
            <a:r>
              <a:rPr lang="en-US" sz="2300" b="1" dirty="0"/>
              <a:t>919 South University</a:t>
            </a:r>
            <a:br>
              <a:rPr lang="en-US" sz="2300" b="1" dirty="0"/>
            </a:br>
            <a:r>
              <a:rPr lang="en-US" sz="2300" b="1" dirty="0"/>
              <a:t>Ann Arbor, MI 48109</a:t>
            </a:r>
          </a:p>
          <a:p>
            <a:r>
              <a:rPr lang="en-US" sz="2300" b="1" dirty="0">
                <a:hlinkClick r:id="rId2"/>
              </a:rPr>
              <a:t>copyright@umich.edu</a:t>
            </a:r>
            <a:endParaRPr lang="en-US" sz="2300" b="1" dirty="0"/>
          </a:p>
          <a:p>
            <a:endParaRPr lang="en-US" sz="2300" b="1" dirty="0"/>
          </a:p>
          <a:p>
            <a:r>
              <a:rPr lang="en-US" sz="2300" b="1" dirty="0"/>
              <a:t>Website:  </a:t>
            </a:r>
          </a:p>
          <a:p>
            <a:r>
              <a:rPr lang="en-US" sz="2000" b="1" dirty="0">
                <a:hlinkClick r:id="rId3"/>
              </a:rPr>
              <a:t>http://www.lib.umich.edu/copyright-office</a:t>
            </a:r>
            <a:endParaRPr lang="en-US" sz="2000" b="1" dirty="0"/>
          </a:p>
          <a:p>
            <a:endParaRPr lang="en-US" sz="1300" b="1" dirty="0"/>
          </a:p>
          <a:p>
            <a:r>
              <a:rPr lang="en-US" sz="2300" b="1" dirty="0"/>
              <a:t>Melissa Levine </a:t>
            </a:r>
          </a:p>
          <a:p>
            <a:r>
              <a:rPr lang="en-US" sz="2300" b="1" dirty="0"/>
              <a:t>Director, Copyright Office</a:t>
            </a:r>
          </a:p>
          <a:p>
            <a:r>
              <a:rPr lang="en-US" sz="2300" b="1" dirty="0">
                <a:hlinkClick r:id="rId4"/>
              </a:rPr>
              <a:t>mslevine@umich.edu</a:t>
            </a:r>
            <a:endParaRPr lang="en-US" sz="2300" b="1" dirty="0"/>
          </a:p>
          <a:p>
            <a:endParaRPr lang="en-US" sz="2300" b="1" dirty="0"/>
          </a:p>
          <a:p>
            <a:r>
              <a:rPr lang="en-US" sz="2300" b="1" dirty="0" err="1"/>
              <a:t>Yuanxiao</a:t>
            </a:r>
            <a:r>
              <a:rPr lang="en-US" sz="2300" b="1" dirty="0"/>
              <a:t> </a:t>
            </a:r>
            <a:r>
              <a:rPr lang="en-US" sz="2300" b="1" dirty="0" err="1"/>
              <a:t>Xu</a:t>
            </a:r>
            <a:endParaRPr lang="en-US" sz="2300" b="1" dirty="0"/>
          </a:p>
          <a:p>
            <a:r>
              <a:rPr lang="en-US" sz="2300" b="1" dirty="0"/>
              <a:t>Copyright Specialist</a:t>
            </a:r>
          </a:p>
          <a:p>
            <a:r>
              <a:rPr lang="en-US" sz="2300" b="1" dirty="0">
                <a:hlinkClick r:id="rId5"/>
              </a:rPr>
              <a:t>xuyu@umich.edu</a:t>
            </a:r>
            <a:endParaRPr lang="en-US" sz="2300" b="1" dirty="0"/>
          </a:p>
          <a:p>
            <a:endParaRPr lang="en-US" sz="2300" b="1" dirty="0"/>
          </a:p>
          <a:p>
            <a:r>
              <a:rPr lang="en-US" sz="2300" b="1" dirty="0"/>
              <a:t>Raven Lanier</a:t>
            </a:r>
          </a:p>
          <a:p>
            <a:r>
              <a:rPr lang="en-US" sz="2300" b="1" dirty="0"/>
              <a:t>Copyright Specialist</a:t>
            </a:r>
          </a:p>
          <a:p>
            <a:r>
              <a:rPr lang="en-US" sz="2300" b="1" dirty="0">
                <a:hlinkClick r:id="rId6"/>
              </a:rPr>
              <a:t>rnlanier@umich.edu</a:t>
            </a:r>
            <a:endParaRPr lang="en-US" sz="2300" b="1" dirty="0"/>
          </a:p>
          <a:p>
            <a:endParaRPr lang="en-US" sz="2300" b="1" dirty="0"/>
          </a:p>
          <a:p>
            <a:r>
              <a:rPr lang="en-US" sz="2300" b="1" dirty="0"/>
              <a:t>Justin Bonfiglio</a:t>
            </a:r>
          </a:p>
          <a:p>
            <a:r>
              <a:rPr lang="en-US" sz="2300" b="1" dirty="0"/>
              <a:t>Copyright Specialist</a:t>
            </a:r>
          </a:p>
          <a:p>
            <a:r>
              <a:rPr lang="en-US" sz="2300" b="1" dirty="0">
                <a:hlinkClick r:id="rId7"/>
              </a:rPr>
              <a:t>jbonfig@umich.edu</a:t>
            </a:r>
            <a:endParaRPr lang="en-US" sz="2300" b="1" dirty="0"/>
          </a:p>
          <a:p>
            <a:endParaRPr lang="en-US" b="1" dirty="0"/>
          </a:p>
          <a:p>
            <a:r>
              <a:rPr lang="en-US" b="1" dirty="0"/>
              <a:t> </a:t>
            </a:r>
          </a:p>
          <a:p>
            <a:pPr>
              <a:buFont typeface="Arial"/>
              <a:buChar char="•"/>
            </a:pPr>
            <a:endParaRPr lang="en-US" dirty="0"/>
          </a:p>
        </p:txBody>
      </p:sp>
      <p:pic>
        <p:nvPicPr>
          <p:cNvPr id="3" name="Picture 2" descr="Screen Shot 2019-05-06 at 11.13.33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901" y="771906"/>
            <a:ext cx="4138709" cy="5834727"/>
          </a:xfrm>
          <a:prstGeom prst="rect">
            <a:avLst/>
          </a:prstGeom>
        </p:spPr>
      </p:pic>
    </p:spTree>
    <p:extLst>
      <p:ext uri="{BB962C8B-B14F-4D97-AF65-F5344CB8AC3E}">
        <p14:creationId xmlns:p14="http://schemas.microsoft.com/office/powerpoint/2010/main" val="6580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080" y="399517"/>
            <a:ext cx="6101250" cy="461665"/>
          </a:xfrm>
          <a:prstGeom prst="rect">
            <a:avLst/>
          </a:prstGeom>
          <a:noFill/>
        </p:spPr>
        <p:txBody>
          <a:bodyPr wrap="none" rtlCol="0">
            <a:spAutoFit/>
          </a:bodyPr>
          <a:lstStyle/>
          <a:p>
            <a:r>
              <a:rPr lang="en-US" sz="2400" b="1" dirty="0"/>
              <a:t>UM Library Copyright Office: Contact Us</a:t>
            </a:r>
          </a:p>
        </p:txBody>
      </p:sp>
      <p:pic>
        <p:nvPicPr>
          <p:cNvPr id="4" name="Picture 3" descr="Screen Shot 2019-04-29 at 4.49.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0" y="990570"/>
            <a:ext cx="6845300" cy="5232400"/>
          </a:xfrm>
          <a:prstGeom prst="rect">
            <a:avLst/>
          </a:prstGeom>
        </p:spPr>
      </p:pic>
    </p:spTree>
    <p:extLst>
      <p:ext uri="{BB962C8B-B14F-4D97-AF65-F5344CB8AC3E}">
        <p14:creationId xmlns:p14="http://schemas.microsoft.com/office/powerpoint/2010/main" val="208633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080" y="399517"/>
            <a:ext cx="7394268" cy="461665"/>
          </a:xfrm>
          <a:prstGeom prst="rect">
            <a:avLst/>
          </a:prstGeom>
          <a:noFill/>
        </p:spPr>
        <p:txBody>
          <a:bodyPr wrap="none" rtlCol="0">
            <a:spAutoFit/>
          </a:bodyPr>
          <a:lstStyle/>
          <a:p>
            <a:r>
              <a:rPr lang="en-US" sz="2400" b="1" dirty="0"/>
              <a:t>UM Library Copyright Office Resources:  Website</a:t>
            </a:r>
          </a:p>
        </p:txBody>
      </p:sp>
      <p:pic>
        <p:nvPicPr>
          <p:cNvPr id="7" name="Picture 6" descr="Screen Shot 2018-03-22 at 11.43.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80" y="1072444"/>
            <a:ext cx="8204171" cy="5404556"/>
          </a:xfrm>
          <a:prstGeom prst="rect">
            <a:avLst/>
          </a:prstGeom>
        </p:spPr>
      </p:pic>
    </p:spTree>
    <p:extLst>
      <p:ext uri="{BB962C8B-B14F-4D97-AF65-F5344CB8AC3E}">
        <p14:creationId xmlns:p14="http://schemas.microsoft.com/office/powerpoint/2010/main" val="306836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Framework of copyright considerations</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dirty="0"/>
              <a:t>Is the work protected by copyright?</a:t>
            </a:r>
          </a:p>
          <a:p>
            <a:pPr marL="742950" indent="-742950">
              <a:buFont typeface="+mj-lt"/>
              <a:buAutoNum type="arabicPeriod"/>
            </a:pPr>
            <a:r>
              <a:rPr lang="en-US" dirty="0"/>
              <a:t>Who holds the copyright? Have they made any licenses that would permit your use?</a:t>
            </a:r>
          </a:p>
          <a:p>
            <a:pPr marL="742950" indent="-742950">
              <a:buFont typeface="+mj-lt"/>
              <a:buAutoNum type="arabicPeriod"/>
            </a:pPr>
            <a:r>
              <a:rPr lang="en-US" dirty="0"/>
              <a:t>Do any user’s rights, such as fair use, apply?</a:t>
            </a:r>
          </a:p>
          <a:p>
            <a:pPr marL="742950" indent="-742950">
              <a:buFont typeface="+mj-lt"/>
              <a:buAutoNum type="arabicPeriod"/>
            </a:pPr>
            <a:r>
              <a:rPr lang="en-US" dirty="0"/>
              <a:t>Will you seek permission?</a:t>
            </a:r>
          </a:p>
          <a:p>
            <a:pPr marL="0" indent="0">
              <a:buNone/>
            </a:pPr>
            <a:endParaRPr lang="en-US" dirty="0"/>
          </a:p>
          <a:p>
            <a:pPr marL="0" indent="0">
              <a:buNone/>
            </a:pPr>
            <a:r>
              <a:rPr lang="en-US" dirty="0"/>
              <a:t>Resource: </a:t>
            </a:r>
            <a:r>
              <a:rPr lang="en-US" dirty="0">
                <a:hlinkClick r:id="rId3"/>
              </a:rPr>
              <a:t>Copyright Basics</a:t>
            </a:r>
            <a:r>
              <a:rPr lang="en-US" dirty="0"/>
              <a:t> guide</a:t>
            </a:r>
          </a:p>
        </p:txBody>
      </p:sp>
    </p:spTree>
    <p:extLst>
      <p:ext uri="{BB962C8B-B14F-4D97-AF65-F5344CB8AC3E}">
        <p14:creationId xmlns:p14="http://schemas.microsoft.com/office/powerpoint/2010/main" val="78235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4307"/>
            <a:ext cx="7886700" cy="1325563"/>
          </a:xfrm>
        </p:spPr>
        <p:txBody>
          <a:bodyPr>
            <a:normAutofit/>
          </a:bodyPr>
          <a:lstStyle/>
          <a:p>
            <a:r>
              <a:rPr lang="en-US" sz="2800" dirty="0"/>
              <a:t>Public Domain in the United States</a:t>
            </a:r>
          </a:p>
        </p:txBody>
      </p:sp>
      <p:sp>
        <p:nvSpPr>
          <p:cNvPr id="3" name="Content Placeholder 2"/>
          <p:cNvSpPr>
            <a:spLocks noGrp="1"/>
          </p:cNvSpPr>
          <p:nvPr>
            <p:ph idx="1"/>
          </p:nvPr>
        </p:nvSpPr>
        <p:spPr>
          <a:xfrm>
            <a:off x="628650" y="1290754"/>
            <a:ext cx="7886700" cy="4351338"/>
          </a:xfrm>
        </p:spPr>
        <p:txBody>
          <a:bodyPr>
            <a:noAutofit/>
          </a:bodyPr>
          <a:lstStyle/>
          <a:p>
            <a:r>
              <a:rPr lang="en-US" sz="1800" dirty="0"/>
              <a:t>In the United States, a copyrightable work is in the public domain if:</a:t>
            </a:r>
          </a:p>
          <a:p>
            <a:pPr lvl="1"/>
            <a:r>
              <a:rPr lang="en-US" sz="1800" dirty="0"/>
              <a:t>It is a work of the United States Government (</a:t>
            </a:r>
            <a:r>
              <a:rPr lang="is-IS" sz="1800" dirty="0"/>
              <a:t>17 U.S.C. § 105).</a:t>
            </a:r>
          </a:p>
          <a:p>
            <a:pPr lvl="1"/>
            <a:r>
              <a:rPr lang="en-US" sz="1800" dirty="0"/>
              <a:t>Its copyright holder placed it in the public domain using the Creative Commons Public Domain Dedication.</a:t>
            </a:r>
          </a:p>
          <a:p>
            <a:pPr lvl="1"/>
            <a:r>
              <a:rPr lang="en-US" sz="1800" dirty="0"/>
              <a:t>It was published before March 1, 1989 and did not comply with one or more of the required formalities (e.g., copyright notice, renewal). </a:t>
            </a:r>
          </a:p>
          <a:p>
            <a:pPr lvl="2"/>
            <a:r>
              <a:rPr lang="en-US" sz="1600" dirty="0"/>
              <a:t>Note: if the work was first published outside of the United States, copyright restoration may apply.)</a:t>
            </a:r>
          </a:p>
          <a:p>
            <a:pPr lvl="1"/>
            <a:r>
              <a:rPr lang="en-US" sz="1800" dirty="0"/>
              <a:t>The term of its copyright protection has ended.</a:t>
            </a:r>
          </a:p>
          <a:p>
            <a:r>
              <a:rPr lang="en-US" sz="1800" dirty="0"/>
              <a:t>Every country has its own rules about when a copyrightable work enters the public domain.</a:t>
            </a:r>
          </a:p>
          <a:p>
            <a:r>
              <a:rPr lang="en-US" sz="1800" dirty="0"/>
              <a:t>To determine a work’s US public domain status, here are some good starting points:</a:t>
            </a:r>
          </a:p>
          <a:p>
            <a:pPr lvl="1"/>
            <a:r>
              <a:rPr lang="en-US" sz="1800" dirty="0"/>
              <a:t>Cornell's chart, </a:t>
            </a:r>
            <a:r>
              <a:rPr lang="en-US" sz="1800" dirty="0">
                <a:hlinkClick r:id="rId2"/>
              </a:rPr>
              <a:t>Copyright Term and the Public Domain in the United States</a:t>
            </a:r>
          </a:p>
          <a:p>
            <a:pPr lvl="1"/>
            <a:r>
              <a:rPr lang="en-US" sz="1800" dirty="0"/>
              <a:t>Berkeley's handbook, </a:t>
            </a:r>
            <a:r>
              <a:rPr lang="en-US" sz="1800" dirty="0">
                <a:hlinkClick r:id="rId3"/>
              </a:rPr>
              <a:t>Is it in the Public Domain?</a:t>
            </a:r>
            <a:endParaRPr lang="en-US" sz="1800" dirty="0"/>
          </a:p>
        </p:txBody>
      </p:sp>
    </p:spTree>
    <p:extLst>
      <p:ext uri="{BB962C8B-B14F-4D97-AF65-F5344CB8AC3E}">
        <p14:creationId xmlns:p14="http://schemas.microsoft.com/office/powerpoint/2010/main" val="55274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7972"/>
            <a:ext cx="7886700" cy="1325563"/>
          </a:xfrm>
        </p:spPr>
        <p:txBody>
          <a:bodyPr>
            <a:normAutofit/>
          </a:bodyPr>
          <a:lstStyle/>
          <a:p>
            <a:r>
              <a:rPr lang="en-US" sz="2800" b="1" dirty="0"/>
              <a:t>17 U.S. Code § 105. Subject matter of copyright: United States Government works</a:t>
            </a:r>
          </a:p>
        </p:txBody>
      </p:sp>
      <p:sp>
        <p:nvSpPr>
          <p:cNvPr id="3" name="Content Placeholder 2"/>
          <p:cNvSpPr>
            <a:spLocks noGrp="1"/>
          </p:cNvSpPr>
          <p:nvPr>
            <p:ph idx="1"/>
          </p:nvPr>
        </p:nvSpPr>
        <p:spPr>
          <a:xfrm>
            <a:off x="628650" y="1753797"/>
            <a:ext cx="7886700" cy="4351338"/>
          </a:xfrm>
        </p:spPr>
        <p:txBody>
          <a:bodyPr>
            <a:noAutofit/>
          </a:bodyPr>
          <a:lstStyle/>
          <a:p>
            <a:pPr marL="0" indent="0">
              <a:buNone/>
            </a:pPr>
            <a:endParaRPr lang="en-US" dirty="0"/>
          </a:p>
          <a:p>
            <a:r>
              <a:rPr lang="en-US" dirty="0"/>
              <a:t>“Copyright protection under this title is not available for any work of the United States Government</a:t>
            </a:r>
            <a:r>
              <a:rPr lang="mr-IN" dirty="0"/>
              <a:t>…</a:t>
            </a:r>
            <a:r>
              <a:rPr lang="en-US" dirty="0"/>
              <a:t>” (§ 105)</a:t>
            </a:r>
          </a:p>
          <a:p>
            <a:pPr marL="0" indent="0">
              <a:buNone/>
            </a:pPr>
            <a:endParaRPr lang="en-US" sz="1000" dirty="0"/>
          </a:p>
          <a:p>
            <a:r>
              <a:rPr lang="en-US" dirty="0"/>
              <a:t>“A “work of the United States Government” is a work prepared by an officer or employee of the United States Government as part of that person’s official duties.” (§ 101)</a:t>
            </a:r>
          </a:p>
        </p:txBody>
      </p:sp>
    </p:spTree>
    <p:extLst>
      <p:ext uri="{BB962C8B-B14F-4D97-AF65-F5344CB8AC3E}">
        <p14:creationId xmlns:p14="http://schemas.microsoft.com/office/powerpoint/2010/main" val="12192760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740D64-2443-9C40-B7D4-6EC9920DFB06}" vid="{8FCE96EE-C793-BC44-B2CC-A2E1F9599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7879</TotalTime>
  <Words>1684</Words>
  <Application>Microsoft Macintosh PowerPoint</Application>
  <PresentationFormat>On-screen Show (4:3)</PresentationFormat>
  <Paragraphs>175</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Avenir Book</vt:lpstr>
      <vt:lpstr>Avenir Roman</vt:lpstr>
      <vt:lpstr>Calibri</vt:lpstr>
      <vt:lpstr>Helvetica</vt:lpstr>
      <vt:lpstr>Helvetica Neue</vt:lpstr>
      <vt:lpstr>Mangal</vt:lpstr>
      <vt:lpstr>Custom Design</vt:lpstr>
      <vt:lpstr>Copyright and the  Public Domain</vt:lpstr>
      <vt:lpstr>Contact info</vt:lpstr>
      <vt:lpstr>The plan</vt:lpstr>
      <vt:lpstr> Office info</vt:lpstr>
      <vt:lpstr>PowerPoint Presentation</vt:lpstr>
      <vt:lpstr>PowerPoint Presentation</vt:lpstr>
      <vt:lpstr>Framework of copyright considerations</vt:lpstr>
      <vt:lpstr>Public Domain in the United States</vt:lpstr>
      <vt:lpstr>17 U.S. Code § 105. Subject matter of copyright: United States Government works</vt:lpstr>
      <vt:lpstr>PowerPoint Presentation</vt:lpstr>
      <vt:lpstr>Public domain dedications</vt:lpstr>
      <vt:lpstr>Public Domain Dedication Tool</vt:lpstr>
      <vt:lpstr>Copyright notice requirement</vt:lpstr>
      <vt:lpstr>Renewal</vt:lpstr>
      <vt:lpstr>1909 Act</vt:lpstr>
      <vt:lpstr>Expiration: Copyright term based on publication date</vt:lpstr>
      <vt:lpstr>Expiration: Copyright term based on author death date</vt:lpstr>
      <vt:lpstr>Restoration</vt:lpstr>
      <vt:lpstr>Questions?</vt:lpstr>
      <vt:lpstr>Contact info</vt:lpstr>
      <vt:lpstr>PowerPoint Presentation</vt:lpstr>
      <vt:lpstr>PowerPoint Presentation</vt:lpstr>
      <vt:lpstr>Do any user’s rights, such as fair use, apply?</vt:lpstr>
      <vt:lpstr>PowerPoint Presentation</vt:lpstr>
      <vt:lpstr>Campbell v. Acuff-Rose</vt:lpstr>
      <vt:lpstr>Resources to help with US public domain determinations.</vt:lpstr>
      <vt:lpstr>Resources</vt:lpstr>
      <vt:lpstr>Resources</vt:lpstr>
      <vt:lpstr>Resources</vt:lpstr>
      <vt:lpstr>Resources</vt:lpstr>
      <vt:lpstr>PowerPoint Presentation</vt:lpstr>
      <vt:lpstr>Questions?</vt:lpstr>
    </vt:vector>
  </TitlesOfParts>
  <Company>University of Michigan Library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Intro</dc:title>
  <dc:creator>Library User</dc:creator>
  <cp:lastModifiedBy>Bonfiglio, Justin</cp:lastModifiedBy>
  <cp:revision>51</cp:revision>
  <cp:lastPrinted>2020-02-26T18:30:54Z</cp:lastPrinted>
  <dcterms:created xsi:type="dcterms:W3CDTF">2018-03-22T15:21:52Z</dcterms:created>
  <dcterms:modified xsi:type="dcterms:W3CDTF">2020-02-26T20:53:02Z</dcterms:modified>
</cp:coreProperties>
</file>