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0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7E15B-2B75-514E-8897-4AEF16ED386D}" type="datetimeFigureOut">
              <a:rPr lang="en-US" smtClean="0"/>
              <a:t>11/9/17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A204-90AA-7B44-BAA9-3C6F661D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0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"/>
            <a:ext cx="9144000" cy="1007161"/>
          </a:xfrm>
          <a:prstGeom prst="rect">
            <a:avLst/>
          </a:prstGeom>
          <a:solidFill>
            <a:srgbClr val="001C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 </a:t>
            </a:r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WORKSHOPS</a:t>
            </a:r>
            <a:endParaRPr lang="en-US" sz="3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7" y="6422575"/>
            <a:ext cx="1244524" cy="435429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1792" y="142182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57200" y="6336124"/>
            <a:ext cx="8229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November 9, </a:t>
            </a:r>
            <a:r>
              <a:rPr lang="en-US" dirty="0" smtClean="0">
                <a:solidFill>
                  <a:srgbClr val="000000"/>
                </a:solidFill>
              </a:rPr>
              <a:t>2017.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5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November 9,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November 9,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76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November 9,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35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7" y="6422575"/>
            <a:ext cx="1244524" cy="435429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08729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November 9, </a:t>
            </a:r>
            <a:r>
              <a:rPr lang="en-US" dirty="0" smtClean="0">
                <a:solidFill>
                  <a:srgbClr val="000000"/>
                </a:solidFill>
              </a:rPr>
              <a:t>2017.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1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ib.umich.edu/copyright/authors-addendu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ib.umich.edu/copyright" TargetMode="External"/><Relationship Id="rId4" Type="http://schemas.openxmlformats.org/officeDocument/2006/relationships/hyperlink" Target="http://guides.lib.umich.edu/copyrightbasics" TargetMode="External"/><Relationship Id="rId5" Type="http://schemas.openxmlformats.org/officeDocument/2006/relationships/hyperlink" Target="https://mcommunity.umich.edu/#group:Copyright%20Office%20Announcements" TargetMode="External"/><Relationship Id="rId6" Type="http://schemas.openxmlformats.org/officeDocument/2006/relationships/hyperlink" Target="mailto:copyright@umich.edu" TargetMode="External"/><Relationship Id="rId7" Type="http://schemas.openxmlformats.org/officeDocument/2006/relationships/hyperlink" Target="mailto:anaenriq@umich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goo.gl/GBMFB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Negotiating Publishing Contracts: Scholarly Monographs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 Enriquez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November 9, 2017.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0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Insist on Using Objective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Objective criteria, rather than a competition of wills, should decide the outcome.</a:t>
            </a:r>
          </a:p>
          <a:p>
            <a:pPr lvl="1"/>
            <a:r>
              <a:rPr lang="en-US" smtClean="0"/>
              <a:t>E.g., market value, precedent, scientific judgment, professional standards, efficiency, costs, what a court would decide, moral standards, equal treatment, tradition, reciprocity, etc.</a:t>
            </a:r>
          </a:p>
          <a:p>
            <a:r>
              <a:rPr lang="en-US" smtClean="0"/>
              <a:t>This doesn’t mean that there’s a single “correct” objective standard. Engaging the other party in identifying possible objective standards is still productive.</a:t>
            </a:r>
          </a:p>
          <a:p>
            <a:r>
              <a:rPr lang="en-US" smtClean="0"/>
              <a:t>If you can’t agree on a substantive standard, agree on a procedural one.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5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Know your BATNA (Best Alternative to a Negotiated Agreement).</a:t>
            </a:r>
          </a:p>
          <a:p>
            <a:pPr lvl="1"/>
            <a:r>
              <a:rPr lang="en-US" dirty="0" smtClean="0"/>
              <a:t>Invent a list of options you could take if there is no agreement.</a:t>
            </a:r>
          </a:p>
          <a:p>
            <a:pPr lvl="1"/>
            <a:r>
              <a:rPr lang="en-US" dirty="0" smtClean="0"/>
              <a:t>Narrow and improve these options.</a:t>
            </a:r>
          </a:p>
          <a:p>
            <a:pPr lvl="1"/>
            <a:r>
              <a:rPr lang="en-US" dirty="0" smtClean="0"/>
              <a:t>Select (at least tentatively) the best.</a:t>
            </a:r>
          </a:p>
          <a:p>
            <a:r>
              <a:rPr lang="en-US" dirty="0" smtClean="0"/>
              <a:t>Knowing your BATNA helps you avoid a bad outcome when negotiating with a more powerful party.</a:t>
            </a:r>
          </a:p>
          <a:p>
            <a:r>
              <a:rPr lang="en-US" i="1" dirty="0" smtClean="0"/>
              <a:t>Getting to Yes </a:t>
            </a:r>
            <a:r>
              <a:rPr lang="en-US" dirty="0" smtClean="0"/>
              <a:t>has additional tips for dealing with non-cooperative negotiators and negotiators who use dirty tricks.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58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for publishing contracts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60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agreement provisions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either transfers or retains copyright.</a:t>
            </a:r>
          </a:p>
          <a:p>
            <a:pPr lvl="1"/>
            <a:r>
              <a:rPr lang="en-US" dirty="0" smtClean="0"/>
              <a:t>Look beyond this. What can each party do with the work?</a:t>
            </a:r>
          </a:p>
          <a:p>
            <a:r>
              <a:rPr lang="en-US" dirty="0" smtClean="0"/>
              <a:t>Author indemnifies publisher.</a:t>
            </a:r>
          </a:p>
          <a:p>
            <a:r>
              <a:rPr lang="en-US" dirty="0" smtClean="0"/>
              <a:t>Author gives publisher option to publish her next book.</a:t>
            </a:r>
          </a:p>
          <a:p>
            <a:r>
              <a:rPr lang="en-US" dirty="0" smtClean="0"/>
              <a:t>Author agrees to a royalty schedule.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last revised by Ana Enriquez on November 9,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04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agreement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addresses copyright status of third-party materials (e.g., images, quotations, etc.).</a:t>
            </a:r>
          </a:p>
          <a:p>
            <a:pPr lvl="1"/>
            <a:r>
              <a:rPr lang="en-US" dirty="0" smtClean="0"/>
              <a:t>Author affirms that there is no third-party content;</a:t>
            </a:r>
          </a:p>
          <a:p>
            <a:pPr lvl="1"/>
            <a:r>
              <a:rPr lang="en-US" dirty="0" smtClean="0"/>
              <a:t>Author affirms she has received permission for use of all third-party material; or</a:t>
            </a:r>
          </a:p>
          <a:p>
            <a:pPr lvl="1"/>
            <a:r>
              <a:rPr lang="en-US" dirty="0" smtClean="0"/>
              <a:t>Author affirms that all third-party materials are used lawfully.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last revised by Ana Enriquez on November 9,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4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an author, </a:t>
            </a:r>
            <a:br>
              <a:rPr lang="en-US" dirty="0"/>
            </a:br>
            <a:r>
              <a:rPr lang="en-US" dirty="0"/>
              <a:t>what can you agree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Open Access requirements from funders (e.g., NIH, </a:t>
            </a:r>
            <a:r>
              <a:rPr lang="en-US" dirty="0" smtClean="0"/>
              <a:t>NSF, CDC, NASA, Gates </a:t>
            </a:r>
            <a:r>
              <a:rPr lang="en-US" dirty="0"/>
              <a:t>Foundation, Ford Foundation)</a:t>
            </a:r>
          </a:p>
          <a:p>
            <a:pPr lvl="1"/>
            <a:r>
              <a:rPr lang="en-US" dirty="0"/>
              <a:t>SPG 601.28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November 9,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4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an author, </a:t>
            </a:r>
            <a:br>
              <a:rPr lang="en-US" dirty="0"/>
            </a:br>
            <a:r>
              <a:rPr lang="en-US" dirty="0"/>
              <a:t>what would you like to agree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What do you care about?</a:t>
            </a:r>
          </a:p>
          <a:p>
            <a:pPr lvl="1"/>
            <a:r>
              <a:rPr lang="en-US" dirty="0"/>
              <a:t>What uses do you want to be able to make of your work?</a:t>
            </a:r>
          </a:p>
          <a:p>
            <a:pPr lvl="1"/>
            <a:r>
              <a:rPr lang="en-US" dirty="0"/>
              <a:t>What uses do you want others to be able to make of your work?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November 9,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6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an author, </a:t>
            </a:r>
            <a:br>
              <a:rPr lang="en-US" dirty="0"/>
            </a:br>
            <a:r>
              <a:rPr lang="en-US" dirty="0"/>
              <a:t>what would you like to agree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Common answers:</a:t>
            </a:r>
          </a:p>
          <a:p>
            <a:pPr lvl="1"/>
            <a:r>
              <a:rPr lang="en-US" dirty="0"/>
              <a:t>Ability to use book (or portions of it) in teaching, conference presentations, etc.</a:t>
            </a:r>
          </a:p>
          <a:p>
            <a:pPr lvl="1"/>
            <a:r>
              <a:rPr lang="en-US" dirty="0"/>
              <a:t>Ability to deposit/post book (likely after an embargo)</a:t>
            </a:r>
          </a:p>
          <a:p>
            <a:pPr lvl="2"/>
            <a:r>
              <a:rPr lang="en-US" dirty="0"/>
              <a:t>in institutional repository (e.g., Deep Blue)</a:t>
            </a:r>
          </a:p>
          <a:p>
            <a:pPr lvl="2"/>
            <a:r>
              <a:rPr lang="en-US" dirty="0"/>
              <a:t>on personal website</a:t>
            </a:r>
          </a:p>
          <a:p>
            <a:pPr lvl="2"/>
            <a:r>
              <a:rPr lang="en-US" dirty="0"/>
              <a:t>on social network (e.g., </a:t>
            </a:r>
            <a:r>
              <a:rPr lang="en-US" dirty="0" err="1"/>
              <a:t>Academia.edu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Ability to reuse book (or portions of it) in future publications</a:t>
            </a:r>
          </a:p>
          <a:p>
            <a:endParaRPr lang="en-US" dirty="0"/>
          </a:p>
          <a:p>
            <a:r>
              <a:rPr lang="en-US" dirty="0"/>
              <a:t>Anything else?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November 9,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91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U-M Author Addendum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version for monographs</a:t>
            </a:r>
          </a:p>
          <a:p>
            <a:r>
              <a:rPr lang="en-US" dirty="0"/>
              <a:t>Can help address many of the desires on previous slides, and more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November 9,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38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November 9,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0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copyright and negotiation techniques (30 minutes)</a:t>
            </a:r>
          </a:p>
          <a:p>
            <a:r>
              <a:rPr lang="en-US" dirty="0"/>
              <a:t>Questions (10 minutes)</a:t>
            </a:r>
          </a:p>
          <a:p>
            <a:r>
              <a:rPr lang="en-US" dirty="0"/>
              <a:t>Mock negotiations (30 minutes)</a:t>
            </a:r>
          </a:p>
          <a:p>
            <a:r>
              <a:rPr lang="en-US" dirty="0"/>
              <a:t>Wrap-up (15 minutes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Please </a:t>
            </a:r>
            <a:r>
              <a:rPr lang="en-US" i="1" dirty="0"/>
              <a:t>interrupt with questions</a:t>
            </a:r>
            <a:r>
              <a:rPr lang="en-US" i="1" dirty="0" smtClean="0"/>
              <a:t>!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October 13,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36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Exercise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November 9,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8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Shared Google doc for today: </a:t>
            </a:r>
            <a:r>
              <a:rPr lang="en-US" dirty="0" err="1">
                <a:hlinkClick r:id="rId2" action="ppaction://hlinkfile"/>
              </a:rPr>
              <a:t>goo.gl</a:t>
            </a:r>
            <a:r>
              <a:rPr lang="en-US" dirty="0">
                <a:hlinkClick r:id="rId2" action="ppaction://hlinkfile"/>
              </a:rPr>
              <a:t>/</a:t>
            </a:r>
            <a:r>
              <a:rPr lang="en-US" dirty="0" err="1">
                <a:hlinkClick r:id="rId2" action="ppaction://hlinkfile"/>
              </a:rPr>
              <a:t>GBMFBt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website (</a:t>
            </a:r>
            <a:r>
              <a:rPr lang="en-US" dirty="0">
                <a:hlinkClick r:id="rId3"/>
              </a:rPr>
              <a:t>lib.umich.edu/copyright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hlinkClick r:id="rId4"/>
              </a:rPr>
              <a:t>Copyright Basics</a:t>
            </a:r>
            <a:r>
              <a:rPr lang="en-US" dirty="0"/>
              <a:t> guide</a:t>
            </a:r>
          </a:p>
          <a:p>
            <a:pPr lvl="1"/>
            <a:r>
              <a:rPr lang="en-US" dirty="0"/>
              <a:t>List of future workshops</a:t>
            </a:r>
          </a:p>
          <a:p>
            <a:pPr lvl="1"/>
            <a:r>
              <a:rPr lang="en-US" dirty="0">
                <a:hlinkClick r:id="rId5"/>
              </a:rPr>
              <a:t>MCommunity event announcement list</a:t>
            </a:r>
            <a:endParaRPr lang="en-US" dirty="0"/>
          </a:p>
          <a:p>
            <a:pPr lvl="1"/>
            <a:r>
              <a:rPr lang="en-US" dirty="0"/>
              <a:t>Appointment slots for university community</a:t>
            </a:r>
          </a:p>
          <a:p>
            <a:r>
              <a:rPr lang="en-US" dirty="0"/>
              <a:t>Email </a:t>
            </a:r>
            <a:r>
              <a:rPr lang="en-US" dirty="0">
                <a:hlinkClick r:id="rId6"/>
              </a:rPr>
              <a:t>copyright@umich.edu</a:t>
            </a:r>
            <a:r>
              <a:rPr lang="en-US" dirty="0"/>
              <a:t> or </a:t>
            </a:r>
            <a:r>
              <a:rPr lang="en-US" dirty="0">
                <a:hlinkClick r:id="rId7"/>
              </a:rPr>
              <a:t>anaenriq@umich.edu</a:t>
            </a:r>
            <a:r>
              <a:rPr lang="en-US" dirty="0"/>
              <a:t> with questions.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October 13,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Negotiation techniques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last revised by Ana Enriquez on October 13, 2017.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Negotiation Techniques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Summary of techniques from Getting to Yes, by Roger Fisher, William Ury, and Bruce Patton</a:t>
            </a:r>
          </a:p>
          <a:p>
            <a:r>
              <a:rPr lang="en-US" smtClean="0"/>
              <a:t>Method</a:t>
            </a:r>
          </a:p>
          <a:p>
            <a:pPr lvl="1"/>
            <a:r>
              <a:rPr lang="en-US" smtClean="0"/>
              <a:t>Separate (or Disentangle) the People from the Problem</a:t>
            </a:r>
          </a:p>
          <a:p>
            <a:pPr lvl="1"/>
            <a:r>
              <a:rPr lang="en-US" smtClean="0"/>
              <a:t>Focus on Interests, not Positions</a:t>
            </a:r>
          </a:p>
          <a:p>
            <a:pPr lvl="1"/>
            <a:r>
              <a:rPr lang="en-US" smtClean="0"/>
              <a:t>Invent Options for Mutual Gain</a:t>
            </a:r>
          </a:p>
          <a:p>
            <a:pPr lvl="1"/>
            <a:r>
              <a:rPr lang="en-US" smtClean="0"/>
              <a:t>Insist on Using Objective Criteria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4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Bargain Over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Bargaining over positions often is inefficient or generates unwise outcomes.</a:t>
            </a:r>
          </a:p>
          <a:p>
            <a:r>
              <a:rPr lang="en-US" smtClean="0"/>
              <a:t>Instead, increase the size of the pie.</a:t>
            </a:r>
          </a:p>
          <a:p>
            <a:r>
              <a:rPr lang="en-US" smtClean="0"/>
              <a:t>Get the other party to work with you to attack the problem.</a:t>
            </a:r>
          </a:p>
          <a:p>
            <a:r>
              <a:rPr lang="en-US" smtClean="0"/>
              <a:t>Be hard on the merits, soft on the people.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0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Separate (or Disentangle) the People from the Problem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Deal with the “people problem” by addressing</a:t>
            </a:r>
          </a:p>
          <a:p>
            <a:pPr lvl="1"/>
            <a:r>
              <a:rPr lang="en-US" smtClean="0"/>
              <a:t>Perception (e.g., put yourself in their shoes)</a:t>
            </a:r>
          </a:p>
          <a:p>
            <a:pPr lvl="1"/>
            <a:r>
              <a:rPr lang="en-US" smtClean="0"/>
              <a:t>Emotion (e.g., acknowledge emotions as legitimate; don’t react to outbursts)</a:t>
            </a:r>
          </a:p>
          <a:p>
            <a:pPr lvl="1"/>
            <a:r>
              <a:rPr lang="en-US" smtClean="0"/>
              <a:t>Communication (e.g., active listening, “I” statements)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3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Focus on Interests, not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Identify and talk about interests.</a:t>
            </a:r>
          </a:p>
          <a:p>
            <a:r>
              <a:rPr lang="en-US" smtClean="0"/>
              <a:t>This makes creative solutions possible.</a:t>
            </a:r>
          </a:p>
          <a:p>
            <a:r>
              <a:rPr lang="en-US" smtClean="0"/>
              <a:t>To identify interests, ask “why?” in the sense of “what’s the purpose?” not “what’s the cause?”</a:t>
            </a:r>
          </a:p>
          <a:p>
            <a:r>
              <a:rPr lang="en-US" smtClean="0"/>
              <a:t>Don’t be afraid to be firm in stating your interests. </a:t>
            </a:r>
          </a:p>
          <a:p>
            <a:r>
              <a:rPr lang="en-US" smtClean="0"/>
              <a:t>Addressing their interests isn’t just their problem – it’s also yours.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1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Invent Options for Mutual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Brainstorm without criticism, then narrow and improve options</a:t>
            </a:r>
          </a:p>
          <a:p>
            <a:r>
              <a:rPr lang="en-US" smtClean="0"/>
              <a:t>Can brainstorm with only your side, but it’s even better if you can engage the other side in brainstorming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last revised by Ana Enriquez on October 13,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9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orkshop template" id="{97B2485B-39D0-CC4D-8546-9D514BD5BF34}" vid="{C1083662-8B68-5244-9C01-79821AA248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Workshop template</Template>
  <TotalTime>8</TotalTime>
  <Words>1287</Words>
  <Application>Microsoft Macintosh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Arial</vt:lpstr>
      <vt:lpstr>1_Office Theme</vt:lpstr>
      <vt:lpstr>Negotiating Publishing Contracts: Scholarly Monographs</vt:lpstr>
      <vt:lpstr>Plan for Today</vt:lpstr>
      <vt:lpstr>Resources</vt:lpstr>
      <vt:lpstr>Negotiation techniques</vt:lpstr>
      <vt:lpstr>Negotiation Techniques</vt:lpstr>
      <vt:lpstr>Don’t Bargain Over Positions</vt:lpstr>
      <vt:lpstr>Separate (or Disentangle) the People from the Problem</vt:lpstr>
      <vt:lpstr>Focus on Interests, not Positions</vt:lpstr>
      <vt:lpstr>Invent Options for Mutual Gain</vt:lpstr>
      <vt:lpstr>Insist on Using Objective Criteria</vt:lpstr>
      <vt:lpstr>More Techniques</vt:lpstr>
      <vt:lpstr>Copyright for publishing contracts</vt:lpstr>
      <vt:lpstr>Common agreement provisions</vt:lpstr>
      <vt:lpstr>Common agreement provisions</vt:lpstr>
      <vt:lpstr>As an author,  what can you agree to?</vt:lpstr>
      <vt:lpstr>As an author,  what would you like to agree to?</vt:lpstr>
      <vt:lpstr>As an author,  what would you like to agree to?</vt:lpstr>
      <vt:lpstr>U-M Author Addendum</vt:lpstr>
      <vt:lpstr>Questions?</vt:lpstr>
      <vt:lpstr>Negotiation Exercise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Publishing Contracts: Scholarly Monographs</dc:title>
  <dc:creator>Ana Enriquez</dc:creator>
  <cp:lastModifiedBy>Ana Enriquez</cp:lastModifiedBy>
  <cp:revision>2</cp:revision>
  <dcterms:created xsi:type="dcterms:W3CDTF">2017-11-09T14:44:17Z</dcterms:created>
  <dcterms:modified xsi:type="dcterms:W3CDTF">2017-11-09T14:52:52Z</dcterms:modified>
</cp:coreProperties>
</file>