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1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92" r:id="rId12"/>
    <p:sldId id="288" r:id="rId13"/>
    <p:sldId id="295" r:id="rId14"/>
    <p:sldId id="289" r:id="rId15"/>
    <p:sldId id="291" r:id="rId16"/>
    <p:sldId id="290" r:id="rId17"/>
    <p:sldId id="29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8"/>
    <p:restoredTop sz="94708"/>
  </p:normalViewPr>
  <p:slideViewPr>
    <p:cSldViewPr snapToGrid="0" snapToObjects="1">
      <p:cViewPr>
        <p:scale>
          <a:sx n="99" d="100"/>
          <a:sy n="99" d="100"/>
        </p:scale>
        <p:origin x="77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30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5A281-E68D-2049-B500-CBACCFA43A06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98D9-D4B0-8247-AC3D-210EB93AC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2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98D9-D4B0-8247-AC3D-210EB93AC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1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01C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SUMMER </a:t>
            </a:r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2017</a:t>
            </a:r>
            <a:endParaRPr lang="en-US" sz="3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6" y="6422571"/>
            <a:ext cx="1244524" cy="435429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1792" y="142182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 and revised in May 2017.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 and revised in May 2017.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201003"/>
          </a:xfrm>
          <a:prstGeom prst="rect">
            <a:avLst/>
          </a:prstGeom>
          <a:solidFill>
            <a:srgbClr val="041E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COPYRIGHT </a:t>
            </a:r>
            <a:r>
              <a:rPr lang="en-US" sz="3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OFFICE WORKSHOPS</a:t>
            </a:r>
            <a:endParaRPr lang="en-US" sz="34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SUMMER </a:t>
            </a:r>
            <a:r>
              <a:rPr lang="en-US" sz="34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2017</a:t>
            </a:r>
            <a:endParaRPr lang="en-US" sz="3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ctr">
            <a:normAutofit/>
          </a:bodyPr>
          <a:lstStyle>
            <a:lvl1pPr algn="l">
              <a:defRPr sz="5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 and revised in May 2017.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C8A7F74-B15B-5D44-8460-CABC8D1A46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 and revised in May 2017.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9476" y="6422571"/>
            <a:ext cx="1244524" cy="435429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3900" y="112381"/>
            <a:ext cx="685800" cy="73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This presentation was prepared by Ana Enriquez in April 2017 and revised in May 2017.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It is licensed under the Creative Commons CC-BY 4.0 International License.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erpa.ac.uk/romeo/index.php?la=en&amp;fIDnum=|&amp;mode=simple" TargetMode="External"/><Relationship Id="rId3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b.umich.edu/copyright/authors-addendu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goo.gl/4Gvdb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Negotiating Publishing Contracts: </a:t>
            </a:r>
            <a:br>
              <a:rPr lang="en-US" dirty="0" smtClean="0"/>
            </a:br>
            <a:r>
              <a:rPr lang="en-US" dirty="0" smtClean="0"/>
              <a:t>Journal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 Enriquez</a:t>
            </a:r>
          </a:p>
          <a:p>
            <a:r>
              <a:rPr lang="en-US" dirty="0" smtClean="0"/>
              <a:t>July 11,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prepared by Ana Enriquez in April 2017 and revised in May 2017.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Know your BATNA (Best Alternative to a Negotiated Agreement).</a:t>
            </a:r>
          </a:p>
          <a:p>
            <a:pPr lvl="1"/>
            <a:r>
              <a:rPr lang="en-US" dirty="0" smtClean="0"/>
              <a:t>Invent a list of options you could take if there is no agreement.</a:t>
            </a:r>
          </a:p>
          <a:p>
            <a:pPr lvl="1"/>
            <a:r>
              <a:rPr lang="en-US" dirty="0" smtClean="0"/>
              <a:t>Narrow and improve these options.</a:t>
            </a:r>
          </a:p>
          <a:p>
            <a:pPr lvl="1"/>
            <a:r>
              <a:rPr lang="en-US" dirty="0" smtClean="0"/>
              <a:t>Select (at least tentatively) the best.</a:t>
            </a:r>
          </a:p>
          <a:p>
            <a:r>
              <a:rPr lang="en-US" dirty="0" smtClean="0"/>
              <a:t>Knowing your BATNA helps you avoid a bad outcome when negotiating with a more powerful party.</a:t>
            </a:r>
          </a:p>
          <a:p>
            <a:r>
              <a:rPr lang="en-US" i="1" dirty="0" smtClean="0"/>
              <a:t>Getting to Yes</a:t>
            </a:r>
            <a:r>
              <a:rPr lang="en-US" dirty="0" smtClean="0"/>
              <a:t> has additional tips for dealing with non-cooperative negotiators and negotiators who use dirty tricks.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0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for publishing contracts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This presentation was prepared by Ana Enriquez in April 2017 and revised in May 2017.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2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SHERPA/RoMEO</a:t>
            </a:r>
            <a:r>
              <a:rPr lang="en-US" dirty="0" smtClean="0"/>
              <a:t> (for journals)</a:t>
            </a:r>
            <a:endParaRPr lang="en-US" dirty="0"/>
          </a:p>
        </p:txBody>
      </p:sp>
      <p:pic>
        <p:nvPicPr>
          <p:cNvPr id="9" name="Content Placeholder 3" descr="SHERPA.tiff" title="Screenshot of SHERPA-RoMEO search pag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01" b="-4401"/>
          <a:stretch>
            <a:fillRect/>
          </a:stretch>
        </p:blipFill>
        <p:spPr>
          <a:xfrm>
            <a:off x="470391" y="1600200"/>
            <a:ext cx="8203218" cy="4525963"/>
          </a:xfrm>
        </p:spPr>
      </p:pic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57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agreement provisions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Author either transfers or retains copyright.</a:t>
            </a:r>
          </a:p>
          <a:p>
            <a:pPr lvl="1"/>
            <a:r>
              <a:rPr lang="en-US" dirty="0" smtClean="0"/>
              <a:t>Look beyond this. What can each party do with the work?</a:t>
            </a:r>
          </a:p>
          <a:p>
            <a:r>
              <a:rPr lang="en-US" dirty="0" smtClean="0"/>
              <a:t>Author addresses copyright status of third-party materials (e.g., images, quotations, etc.).</a:t>
            </a:r>
          </a:p>
          <a:p>
            <a:pPr lvl="1"/>
            <a:r>
              <a:rPr lang="en-US" dirty="0" smtClean="0"/>
              <a:t>Author affirms that there is no third-party content;</a:t>
            </a:r>
          </a:p>
          <a:p>
            <a:pPr lvl="1"/>
            <a:r>
              <a:rPr lang="en-US" dirty="0" smtClean="0"/>
              <a:t>Author affirms she has received permission for use of all third-party material; or</a:t>
            </a:r>
          </a:p>
          <a:p>
            <a:pPr lvl="1"/>
            <a:r>
              <a:rPr lang="en-US" dirty="0" smtClean="0"/>
              <a:t>Author affirms that all third-party materials are used lawfully.</a:t>
            </a:r>
          </a:p>
          <a:p>
            <a:r>
              <a:rPr lang="en-US" dirty="0" smtClean="0"/>
              <a:t>Author indemnifies journal?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0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can you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Consider:</a:t>
            </a:r>
          </a:p>
          <a:p>
            <a:pPr lvl="1"/>
            <a:r>
              <a:rPr lang="en-US" smtClean="0"/>
              <a:t>Open Access requirements from funders (e.g., NIH)</a:t>
            </a:r>
          </a:p>
          <a:p>
            <a:pPr lvl="1"/>
            <a:r>
              <a:rPr lang="en-US" smtClean="0"/>
              <a:t>SPG 601.28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6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would you like to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Consider:</a:t>
            </a:r>
          </a:p>
          <a:p>
            <a:pPr lvl="1"/>
            <a:r>
              <a:rPr lang="en-US" smtClean="0"/>
              <a:t>What do you care about?</a:t>
            </a:r>
          </a:p>
          <a:p>
            <a:pPr lvl="1"/>
            <a:r>
              <a:rPr lang="en-US" smtClean="0"/>
              <a:t>What uses do you want to be able to make of your work?</a:t>
            </a:r>
          </a:p>
          <a:p>
            <a:pPr lvl="1"/>
            <a:r>
              <a:rPr lang="en-US" smtClean="0"/>
              <a:t>What uses do you want others to be able to make of your work?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0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an author, </a:t>
            </a:r>
            <a:br>
              <a:rPr lang="en-US" dirty="0" smtClean="0"/>
            </a:br>
            <a:r>
              <a:rPr lang="en-US" dirty="0" smtClean="0"/>
              <a:t>what would you like to agree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answers:</a:t>
            </a:r>
          </a:p>
          <a:p>
            <a:pPr lvl="1"/>
            <a:r>
              <a:rPr lang="en-US" dirty="0" smtClean="0"/>
              <a:t>Ability to deposit/post some version of article </a:t>
            </a:r>
          </a:p>
          <a:p>
            <a:pPr lvl="2"/>
            <a:r>
              <a:rPr lang="en-US" dirty="0" smtClean="0"/>
              <a:t>in institutional repository (e.g., Deep Blue)</a:t>
            </a:r>
          </a:p>
          <a:p>
            <a:pPr lvl="2"/>
            <a:r>
              <a:rPr lang="en-US" dirty="0" smtClean="0"/>
              <a:t>in subject archive (e.g., </a:t>
            </a:r>
            <a:r>
              <a:rPr lang="en-US" dirty="0" err="1" smtClean="0"/>
              <a:t>arXiv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on personal website</a:t>
            </a:r>
          </a:p>
          <a:p>
            <a:pPr lvl="2"/>
            <a:r>
              <a:rPr lang="en-US" dirty="0" smtClean="0"/>
              <a:t>on social network (e.g., </a:t>
            </a:r>
            <a:r>
              <a:rPr lang="en-US" dirty="0" err="1" smtClean="0"/>
              <a:t>Academia.edu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Ability to use article in teaching, conference presentations, etc.</a:t>
            </a:r>
          </a:p>
          <a:p>
            <a:pPr lvl="1"/>
            <a:r>
              <a:rPr lang="en-US" dirty="0" smtClean="0"/>
              <a:t>Ability to reuse article in future publications</a:t>
            </a:r>
          </a:p>
          <a:p>
            <a:endParaRPr lang="en-US" dirty="0" smtClean="0"/>
          </a:p>
          <a:p>
            <a:r>
              <a:rPr lang="en-US" dirty="0" smtClean="0"/>
              <a:t>Anything else?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85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U-M </a:t>
            </a:r>
            <a:r>
              <a:rPr lang="en-US" dirty="0" smtClean="0">
                <a:hlinkClick r:id="rId2"/>
              </a:rPr>
              <a:t>Author Addendum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revised</a:t>
            </a:r>
            <a:endParaRPr lang="en-US" dirty="0" smtClean="0"/>
          </a:p>
          <a:p>
            <a:r>
              <a:rPr lang="en-US" dirty="0" smtClean="0"/>
              <a:t>Can help address many of the desires on previous slides, and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36120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4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Exercise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in August 2016 and revised in October 2016.   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2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</a:t>
            </a:r>
            <a:r>
              <a:rPr lang="en-US" dirty="0" smtClean="0"/>
              <a:t>of copyright and negotiation techniques </a:t>
            </a:r>
            <a:r>
              <a:rPr lang="en-US" dirty="0" smtClean="0"/>
              <a:t>(30 </a:t>
            </a:r>
            <a:r>
              <a:rPr lang="en-US" dirty="0" smtClean="0"/>
              <a:t>minutes)</a:t>
            </a:r>
          </a:p>
          <a:p>
            <a:r>
              <a:rPr lang="en-US" dirty="0" smtClean="0"/>
              <a:t>Questions (10 minutes)</a:t>
            </a:r>
          </a:p>
          <a:p>
            <a:r>
              <a:rPr lang="en-US" dirty="0" smtClean="0"/>
              <a:t>Mock negotiations (30 minutes)</a:t>
            </a:r>
          </a:p>
          <a:p>
            <a:r>
              <a:rPr lang="en-US" dirty="0" smtClean="0"/>
              <a:t>Wrap-up (15 minutes)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Materials online</a:t>
            </a:r>
            <a:r>
              <a:rPr lang="en-US" dirty="0" smtClean="0"/>
              <a:t>: </a:t>
            </a:r>
            <a:r>
              <a:rPr lang="en-US" dirty="0" err="1">
                <a:hlinkClick r:id="rId2" action="ppaction://hlinkfile"/>
              </a:rPr>
              <a:t>goo.gl</a:t>
            </a:r>
            <a:r>
              <a:rPr lang="en-US" dirty="0">
                <a:hlinkClick r:id="rId2" action="ppaction://hlinkfile"/>
              </a:rPr>
              <a:t>/4Gvdbs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smtClean="0"/>
              <a:t>This presentation was prepared by Ana Enriquez in April 2017 and revised in May 2017.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Negotiation techniques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This presentation was prepared by Ana Enriquez in April 2017 and revised in May 2017.</a:t>
            </a:r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9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Techniques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of techniques from </a:t>
            </a:r>
            <a:r>
              <a:rPr lang="en-US" i="1" dirty="0" smtClean="0"/>
              <a:t>Getting to Yes</a:t>
            </a:r>
            <a:r>
              <a:rPr lang="en-US" dirty="0" smtClean="0"/>
              <a:t>, by Roger Fisher, William </a:t>
            </a:r>
            <a:r>
              <a:rPr lang="en-US" dirty="0" err="1" smtClean="0"/>
              <a:t>Ury</a:t>
            </a:r>
            <a:r>
              <a:rPr lang="en-US" dirty="0" smtClean="0"/>
              <a:t>, and Bruce Patton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Separate (or Disentangle) the People from the Problem</a:t>
            </a:r>
          </a:p>
          <a:p>
            <a:pPr lvl="1"/>
            <a:r>
              <a:rPr lang="en-US" dirty="0" smtClean="0"/>
              <a:t>Focus on Interests, not Positions</a:t>
            </a:r>
          </a:p>
          <a:p>
            <a:pPr lvl="1"/>
            <a:r>
              <a:rPr lang="en-US" dirty="0" smtClean="0"/>
              <a:t>Invent Options for Mutual Gain</a:t>
            </a:r>
          </a:p>
          <a:p>
            <a:pPr lvl="1"/>
            <a:r>
              <a:rPr lang="en-US" dirty="0" smtClean="0"/>
              <a:t>Insist on Using Objective Criteria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Bargain Over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Bargaining over positions often is inefficient or generates unwise outcomes.</a:t>
            </a:r>
          </a:p>
          <a:p>
            <a:r>
              <a:rPr lang="en-US" dirty="0" smtClean="0"/>
              <a:t>Instead, increase the size of the pie.</a:t>
            </a:r>
          </a:p>
          <a:p>
            <a:r>
              <a:rPr lang="en-US" dirty="0" smtClean="0"/>
              <a:t>Get the other party to work with you to attack the problem.</a:t>
            </a:r>
          </a:p>
          <a:p>
            <a:r>
              <a:rPr lang="en-US" dirty="0" smtClean="0"/>
              <a:t>Be hard on the merits</a:t>
            </a:r>
            <a:r>
              <a:rPr lang="en-US" smtClean="0"/>
              <a:t>, soft on the people.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5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 smtClean="0">
                <a:latin typeface="Arial" charset="0"/>
                <a:ea typeface="Arial" charset="0"/>
                <a:cs typeface="Arial" charset="0"/>
              </a:rPr>
              <a:t>Separate (or Disentangle) the People from the Problem</a:t>
            </a:r>
            <a:endParaRPr lang="en-US" sz="4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 with the “people problem” by addressing</a:t>
            </a:r>
          </a:p>
          <a:p>
            <a:pPr lvl="1"/>
            <a:r>
              <a:rPr lang="en-US" dirty="0" smtClean="0"/>
              <a:t>Perception (e.g., put yourself in their shoes)</a:t>
            </a:r>
          </a:p>
          <a:p>
            <a:pPr lvl="1"/>
            <a:r>
              <a:rPr lang="en-US" dirty="0" smtClean="0"/>
              <a:t>Emotion (e.g., acknowledge emotions as legitimate; don’t react to outbursts)</a:t>
            </a:r>
          </a:p>
          <a:p>
            <a:pPr lvl="1"/>
            <a:r>
              <a:rPr lang="en-US" dirty="0" smtClean="0"/>
              <a:t>Communication (e.g., active listening, “I” statements)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3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on Interests, not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and talk about interests.</a:t>
            </a:r>
          </a:p>
          <a:p>
            <a:r>
              <a:rPr lang="en-US" dirty="0" smtClean="0"/>
              <a:t>This makes creative solutions possible.</a:t>
            </a:r>
          </a:p>
          <a:p>
            <a:r>
              <a:rPr lang="en-US" dirty="0" smtClean="0"/>
              <a:t>To identify interests, ask “why?” in the sense of “what’s the purpose?” not “what’s the cause?”</a:t>
            </a:r>
          </a:p>
          <a:p>
            <a:r>
              <a:rPr lang="en-US" dirty="0" smtClean="0"/>
              <a:t>Don’t be afraid to be firm in stating your interests. </a:t>
            </a:r>
          </a:p>
          <a:p>
            <a:r>
              <a:rPr lang="en-US" dirty="0" smtClean="0"/>
              <a:t>Addressing their interests isn’t just their problem – it’s also yours.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7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 Options for Mutual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without criticism, then narrow and improve options</a:t>
            </a:r>
          </a:p>
          <a:p>
            <a:r>
              <a:rPr lang="en-US" dirty="0" smtClean="0"/>
              <a:t>Can brainstorm with only your side, but it’s even better if you can engage the other side in brainstorming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93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Insist on Using Objective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 criteria, rather than a competition of wills, should decide the outcome.</a:t>
            </a:r>
          </a:p>
          <a:p>
            <a:pPr lvl="1"/>
            <a:r>
              <a:rPr lang="en-US" dirty="0" smtClean="0"/>
              <a:t>E.g., market value, precedent, scientific judgment, professional standards, efficiency, costs, what a court would decide, moral standards, equal treatment, tradition, reciprocity, etc.</a:t>
            </a:r>
          </a:p>
          <a:p>
            <a:r>
              <a:rPr lang="en-US" dirty="0" smtClean="0"/>
              <a:t>This doesn’t mean that there’s a single “correct” objective standard. Engaging the other party in identifying possible objective standards is still productive.</a:t>
            </a:r>
          </a:p>
          <a:p>
            <a:r>
              <a:rPr lang="en-US" dirty="0" smtClean="0"/>
              <a:t>If you can’t agree on a substantive standard, agree on a procedural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308725"/>
            <a:ext cx="8229600" cy="365125"/>
          </a:xfrm>
        </p:spPr>
        <p:txBody>
          <a:bodyPr/>
          <a:lstStyle/>
          <a:p>
            <a:r>
              <a:rPr lang="en-US" dirty="0" smtClean="0"/>
              <a:t>This presentation was prepared by Ana Enriquez </a:t>
            </a:r>
            <a:r>
              <a:rPr lang="en-US" dirty="0" smtClean="0"/>
              <a:t>in April 2017 and revised in May 2017.  </a:t>
            </a:r>
            <a:endParaRPr lang="en-US" dirty="0" smtClean="0"/>
          </a:p>
          <a:p>
            <a:r>
              <a:rPr lang="en-US" dirty="0" smtClean="0"/>
              <a:t>It is licensed under the Creative Commons CC-BY 4.0 International License.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21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Workshop slide template</Template>
  <TotalTime>397</TotalTime>
  <Words>1229</Words>
  <Application>Microsoft Macintosh PowerPoint</Application>
  <PresentationFormat>On-screen Show (4:3)</PresentationFormat>
  <Paragraphs>123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Arial</vt:lpstr>
      <vt:lpstr>1_Office Theme</vt:lpstr>
      <vt:lpstr>Negotiating Publishing Contracts:  Journal Articles</vt:lpstr>
      <vt:lpstr>Plan for Today</vt:lpstr>
      <vt:lpstr>Negotiation techniques</vt:lpstr>
      <vt:lpstr>Negotiation Techniques</vt:lpstr>
      <vt:lpstr>Don’t Bargain Over Positions</vt:lpstr>
      <vt:lpstr>Separate (or Disentangle) the People from the Problem</vt:lpstr>
      <vt:lpstr>Focus on Interests, not Positions</vt:lpstr>
      <vt:lpstr>Invent Options for Mutual Gain</vt:lpstr>
      <vt:lpstr>Insist on Using Objective Criteria</vt:lpstr>
      <vt:lpstr>More Techniques</vt:lpstr>
      <vt:lpstr>Copyright for publishing contracts</vt:lpstr>
      <vt:lpstr>SHERPA/RoMEO (for journals)</vt:lpstr>
      <vt:lpstr>Common agreement provisions</vt:lpstr>
      <vt:lpstr>As an author,  what can you agree to?</vt:lpstr>
      <vt:lpstr>As an author,  what would you like to agree to?</vt:lpstr>
      <vt:lpstr>As an author,  what would you like to agree to?</vt:lpstr>
      <vt:lpstr>U-M Author Addendum</vt:lpstr>
      <vt:lpstr>Questions?</vt:lpstr>
      <vt:lpstr>Negotiation Exercise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Licenses</dc:title>
  <dc:creator>Ana Enriquez</dc:creator>
  <cp:lastModifiedBy>Ana Enriquez</cp:lastModifiedBy>
  <cp:revision>43</cp:revision>
  <dcterms:created xsi:type="dcterms:W3CDTF">2016-07-26T13:30:34Z</dcterms:created>
  <dcterms:modified xsi:type="dcterms:W3CDTF">2017-05-25T17:16:33Z</dcterms:modified>
</cp:coreProperties>
</file>