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1"/>
  </p:notesMasterIdLst>
  <p:sldIdLst>
    <p:sldId id="256" r:id="rId2"/>
    <p:sldId id="258" r:id="rId3"/>
    <p:sldId id="257" r:id="rId4"/>
    <p:sldId id="299" r:id="rId5"/>
    <p:sldId id="259" r:id="rId6"/>
    <p:sldId id="260" r:id="rId7"/>
    <p:sldId id="263" r:id="rId8"/>
    <p:sldId id="308" r:id="rId9"/>
    <p:sldId id="300" r:id="rId10"/>
    <p:sldId id="265" r:id="rId11"/>
    <p:sldId id="266" r:id="rId12"/>
    <p:sldId id="267" r:id="rId13"/>
    <p:sldId id="268" r:id="rId14"/>
    <p:sldId id="269" r:id="rId15"/>
    <p:sldId id="270" r:id="rId16"/>
    <p:sldId id="301" r:id="rId17"/>
    <p:sldId id="271" r:id="rId18"/>
    <p:sldId id="272" r:id="rId19"/>
    <p:sldId id="273" r:id="rId20"/>
    <p:sldId id="274" r:id="rId21"/>
    <p:sldId id="309" r:id="rId22"/>
    <p:sldId id="302" r:id="rId23"/>
    <p:sldId id="276" r:id="rId24"/>
    <p:sldId id="277" r:id="rId25"/>
    <p:sldId id="278" r:id="rId26"/>
    <p:sldId id="279" r:id="rId27"/>
    <p:sldId id="281" r:id="rId28"/>
    <p:sldId id="303" r:id="rId29"/>
    <p:sldId id="282" r:id="rId30"/>
    <p:sldId id="283" r:id="rId31"/>
    <p:sldId id="284" r:id="rId32"/>
    <p:sldId id="285" r:id="rId33"/>
    <p:sldId id="286" r:id="rId34"/>
    <p:sldId id="304" r:id="rId35"/>
    <p:sldId id="287" r:id="rId36"/>
    <p:sldId id="288" r:id="rId37"/>
    <p:sldId id="289" r:id="rId38"/>
    <p:sldId id="264" r:id="rId39"/>
    <p:sldId id="310" r:id="rId40"/>
    <p:sldId id="311" r:id="rId41"/>
    <p:sldId id="291" r:id="rId42"/>
    <p:sldId id="305" r:id="rId43"/>
    <p:sldId id="292" r:id="rId44"/>
    <p:sldId id="293" r:id="rId45"/>
    <p:sldId id="316" r:id="rId46"/>
    <p:sldId id="317" r:id="rId47"/>
    <p:sldId id="312" r:id="rId48"/>
    <p:sldId id="315" r:id="rId49"/>
    <p:sldId id="297"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Enriquez" initials="AE" lastIdx="1" clrIdx="0">
    <p:extLst>
      <p:ext uri="{19B8F6BF-5375-455C-9EA6-DF929625EA0E}">
        <p15:presenceInfo xmlns:p15="http://schemas.microsoft.com/office/powerpoint/2012/main" userId="Ana Enriqu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75"/>
    <p:restoredTop sz="94643"/>
  </p:normalViewPr>
  <p:slideViewPr>
    <p:cSldViewPr snapToGrid="0" snapToObjects="1">
      <p:cViewPr>
        <p:scale>
          <a:sx n="88" d="100"/>
          <a:sy n="88" d="100"/>
        </p:scale>
        <p:origin x="1008"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3B0D04-F30F-3447-8065-1364F30158D0}"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en-US"/>
        </a:p>
      </dgm:t>
    </dgm:pt>
    <dgm:pt modelId="{82E2CC0F-1986-C14D-8570-5D159AD40D7C}">
      <dgm:prSet phldrT="[Text]" custT="1"/>
      <dgm:spPr/>
      <dgm:t>
        <a:bodyPr/>
        <a:lstStyle/>
        <a:p>
          <a:r>
            <a:rPr lang="en-US" sz="2400" dirty="0">
              <a:solidFill>
                <a:schemeClr val="tx1"/>
              </a:solidFill>
              <a:latin typeface="Arial" panose="020B0604020202020204" pitchFamily="34" charset="0"/>
              <a:cs typeface="Arial" panose="020B0604020202020204" pitchFamily="34" charset="0"/>
            </a:rPr>
            <a:t>Public Domain</a:t>
          </a:r>
        </a:p>
      </dgm:t>
    </dgm:pt>
    <dgm:pt modelId="{FC18CE3C-8C11-0942-AD64-C0A4D1339A32}" type="parTrans" cxnId="{09B959EE-3ABB-984E-B110-008B9985F3FB}">
      <dgm:prSet/>
      <dgm:spPr/>
      <dgm:t>
        <a:bodyPr/>
        <a:lstStyle/>
        <a:p>
          <a:endParaRPr lang="en-US" sz="2000"/>
        </a:p>
      </dgm:t>
    </dgm:pt>
    <dgm:pt modelId="{71170F02-63BC-4A42-AAE6-9159D4A01FA7}" type="sibTrans" cxnId="{09B959EE-3ABB-984E-B110-008B9985F3FB}">
      <dgm:prSet/>
      <dgm:spPr/>
      <dgm:t>
        <a:bodyPr/>
        <a:lstStyle/>
        <a:p>
          <a:endParaRPr lang="en-US" sz="2000"/>
        </a:p>
      </dgm:t>
    </dgm:pt>
    <dgm:pt modelId="{49FD2F60-A338-274A-B492-9FFF02985A34}">
      <dgm:prSet phldrT="[Text]" custT="1"/>
      <dgm:spPr/>
      <dgm:t>
        <a:bodyPr/>
        <a:lstStyle/>
        <a:p>
          <a:r>
            <a:rPr lang="en-US" sz="2400" dirty="0">
              <a:solidFill>
                <a:schemeClr val="tx1"/>
              </a:solidFill>
              <a:latin typeface="Arial" panose="020B0604020202020204" pitchFamily="34" charset="0"/>
              <a:cs typeface="Arial" panose="020B0604020202020204" pitchFamily="34" charset="0"/>
            </a:rPr>
            <a:t>CC 0</a:t>
          </a:r>
        </a:p>
      </dgm:t>
    </dgm:pt>
    <dgm:pt modelId="{04E7D8FA-90BF-3D42-A4DA-7AFF9D36A6C7}" type="parTrans" cxnId="{91F0EC61-AF39-B84A-AB68-80294724C70B}">
      <dgm:prSet custT="1"/>
      <dgm:spPr/>
      <dgm:t>
        <a:bodyPr/>
        <a:lstStyle/>
        <a:p>
          <a:endParaRPr lang="en-US" sz="600"/>
        </a:p>
      </dgm:t>
    </dgm:pt>
    <dgm:pt modelId="{14A2FE20-AB06-1248-893E-2911A5EC9A27}" type="sibTrans" cxnId="{91F0EC61-AF39-B84A-AB68-80294724C70B}">
      <dgm:prSet/>
      <dgm:spPr/>
      <dgm:t>
        <a:bodyPr/>
        <a:lstStyle/>
        <a:p>
          <a:endParaRPr lang="en-US" sz="2000"/>
        </a:p>
      </dgm:t>
    </dgm:pt>
    <dgm:pt modelId="{DB35B073-EA24-8F4A-9D29-9D175A70E3E5}">
      <dgm:prSet phldrT="[Text]" custT="1"/>
      <dgm:spPr/>
      <dgm:t>
        <a:bodyPr/>
        <a:lstStyle/>
        <a:p>
          <a:r>
            <a:rPr lang="en-US" sz="2400" dirty="0">
              <a:solidFill>
                <a:schemeClr val="tx1"/>
              </a:solidFill>
              <a:latin typeface="Arial" panose="020B0604020202020204" pitchFamily="34" charset="0"/>
              <a:cs typeface="Arial" panose="020B0604020202020204" pitchFamily="34" charset="0"/>
            </a:rPr>
            <a:t>CC BY</a:t>
          </a:r>
        </a:p>
      </dgm:t>
    </dgm:pt>
    <dgm:pt modelId="{51F06FAE-5C48-F845-9585-B88E93D4E3B0}" type="parTrans" cxnId="{D346F968-6CF5-3A4A-A009-68DF4806DE15}">
      <dgm:prSet custT="1"/>
      <dgm:spPr/>
      <dgm:t>
        <a:bodyPr/>
        <a:lstStyle/>
        <a:p>
          <a:endParaRPr lang="en-US" sz="600"/>
        </a:p>
      </dgm:t>
    </dgm:pt>
    <dgm:pt modelId="{F629B9D5-76A9-9A47-AF8E-9E923AE30159}" type="sibTrans" cxnId="{D346F968-6CF5-3A4A-A009-68DF4806DE15}">
      <dgm:prSet/>
      <dgm:spPr/>
      <dgm:t>
        <a:bodyPr/>
        <a:lstStyle/>
        <a:p>
          <a:endParaRPr lang="en-US" sz="2000"/>
        </a:p>
      </dgm:t>
    </dgm:pt>
    <dgm:pt modelId="{B7D17A5A-4A6E-264A-B9E9-CBF73DBBBBF0}">
      <dgm:prSet phldrT="[Text]" custT="1"/>
      <dgm:spPr/>
      <dgm:t>
        <a:bodyPr/>
        <a:lstStyle/>
        <a:p>
          <a:r>
            <a:rPr lang="en-US" sz="2400" dirty="0">
              <a:solidFill>
                <a:schemeClr val="tx1"/>
              </a:solidFill>
              <a:latin typeface="Arial" panose="020B0604020202020204" pitchFamily="34" charset="0"/>
              <a:cs typeface="Arial" panose="020B0604020202020204" pitchFamily="34" charset="0"/>
            </a:rPr>
            <a:t>CC BY-SA</a:t>
          </a:r>
        </a:p>
      </dgm:t>
    </dgm:pt>
    <dgm:pt modelId="{383B4525-F267-304E-B4E5-4E3B2A5687C7}" type="parTrans" cxnId="{C73770FB-0C27-9448-A74A-11800A1930E1}">
      <dgm:prSet custT="1"/>
      <dgm:spPr/>
      <dgm:t>
        <a:bodyPr/>
        <a:lstStyle/>
        <a:p>
          <a:endParaRPr lang="en-US" sz="600"/>
        </a:p>
      </dgm:t>
    </dgm:pt>
    <dgm:pt modelId="{DE700C1F-FA91-2949-B4F0-C8B3E310561C}" type="sibTrans" cxnId="{C73770FB-0C27-9448-A74A-11800A1930E1}">
      <dgm:prSet/>
      <dgm:spPr/>
      <dgm:t>
        <a:bodyPr/>
        <a:lstStyle/>
        <a:p>
          <a:endParaRPr lang="en-US" sz="2000"/>
        </a:p>
      </dgm:t>
    </dgm:pt>
    <dgm:pt modelId="{8BB7C4B4-C89E-0A45-BBD4-F8ADF3C1E291}">
      <dgm:prSet phldrT="[Text]" custT="1"/>
      <dgm:spPr/>
      <dgm:t>
        <a:bodyPr/>
        <a:lstStyle/>
        <a:p>
          <a:r>
            <a:rPr lang="en-US" sz="2400" dirty="0">
              <a:solidFill>
                <a:schemeClr val="tx1"/>
              </a:solidFill>
              <a:latin typeface="Arial" panose="020B0604020202020204" pitchFamily="34" charset="0"/>
              <a:cs typeface="Arial" panose="020B0604020202020204" pitchFamily="34" charset="0"/>
            </a:rPr>
            <a:t>CC BY-NC</a:t>
          </a:r>
        </a:p>
      </dgm:t>
    </dgm:pt>
    <dgm:pt modelId="{CBAA005C-EEC6-CC45-8266-45E2BF8A359D}" type="parTrans" cxnId="{8B8B6E3C-3EDE-5E49-B327-67ACC8624633}">
      <dgm:prSet custT="1"/>
      <dgm:spPr/>
      <dgm:t>
        <a:bodyPr/>
        <a:lstStyle/>
        <a:p>
          <a:endParaRPr lang="en-US" sz="600"/>
        </a:p>
      </dgm:t>
    </dgm:pt>
    <dgm:pt modelId="{D573534E-1B97-7E42-8BCA-02778BFA655D}" type="sibTrans" cxnId="{8B8B6E3C-3EDE-5E49-B327-67ACC8624633}">
      <dgm:prSet/>
      <dgm:spPr/>
      <dgm:t>
        <a:bodyPr/>
        <a:lstStyle/>
        <a:p>
          <a:endParaRPr lang="en-US" sz="2000"/>
        </a:p>
      </dgm:t>
    </dgm:pt>
    <dgm:pt modelId="{50EEDAA1-94B8-B544-9ABD-8E67B002E3D9}">
      <dgm:prSet phldrT="[Text]" custT="1"/>
      <dgm:spPr>
        <a:ln>
          <a:solidFill>
            <a:schemeClr val="tx2">
              <a:lumMod val="40000"/>
              <a:lumOff val="60000"/>
            </a:schemeClr>
          </a:solidFill>
        </a:ln>
      </dgm:spPr>
      <dgm:t>
        <a:bodyPr/>
        <a:lstStyle/>
        <a:p>
          <a:r>
            <a:rPr lang="en-US" sz="2400" dirty="0">
              <a:solidFill>
                <a:schemeClr val="tx1"/>
              </a:solidFill>
              <a:latin typeface="Arial" panose="020B0604020202020204" pitchFamily="34" charset="0"/>
              <a:cs typeface="Arial" panose="020B0604020202020204" pitchFamily="34" charset="0"/>
            </a:rPr>
            <a:t>CC BY-NC-ND</a:t>
          </a:r>
        </a:p>
      </dgm:t>
    </dgm:pt>
    <dgm:pt modelId="{A16C9512-9D66-1C44-AC52-B9C978CA37A2}" type="parTrans" cxnId="{0EE98F79-D041-8449-8567-5EA05AEB3778}">
      <dgm:prSet custT="1"/>
      <dgm:spPr/>
      <dgm:t>
        <a:bodyPr/>
        <a:lstStyle/>
        <a:p>
          <a:endParaRPr lang="en-US" sz="600"/>
        </a:p>
      </dgm:t>
    </dgm:pt>
    <dgm:pt modelId="{79757ECF-B01D-5342-94DC-0B3A189C0DFF}" type="sibTrans" cxnId="{0EE98F79-D041-8449-8567-5EA05AEB3778}">
      <dgm:prSet/>
      <dgm:spPr/>
      <dgm:t>
        <a:bodyPr/>
        <a:lstStyle/>
        <a:p>
          <a:endParaRPr lang="en-US" sz="2000"/>
        </a:p>
      </dgm:t>
    </dgm:pt>
    <dgm:pt modelId="{53F40AC0-D53B-0248-AE05-45455B5B7F3E}">
      <dgm:prSet phldrT="[Text]" custT="1"/>
      <dgm:spPr/>
      <dgm:t>
        <a:bodyPr/>
        <a:lstStyle/>
        <a:p>
          <a:r>
            <a:rPr lang="en-US" sz="2400" dirty="0">
              <a:solidFill>
                <a:schemeClr val="tx1"/>
              </a:solidFill>
              <a:latin typeface="Arial" panose="020B0604020202020204" pitchFamily="34" charset="0"/>
              <a:cs typeface="Arial" panose="020B0604020202020204" pitchFamily="34" charset="0"/>
            </a:rPr>
            <a:t>CC BY-ND</a:t>
          </a:r>
        </a:p>
      </dgm:t>
    </dgm:pt>
    <dgm:pt modelId="{27137E36-927E-A641-92F6-B1A2426EDC6E}" type="parTrans" cxnId="{4D580BB3-58BF-2845-A8FF-4CFBBFE5A8B8}">
      <dgm:prSet custT="1"/>
      <dgm:spPr/>
      <dgm:t>
        <a:bodyPr/>
        <a:lstStyle/>
        <a:p>
          <a:endParaRPr lang="en-US" sz="600"/>
        </a:p>
      </dgm:t>
    </dgm:pt>
    <dgm:pt modelId="{485E185B-3805-D94C-A6B9-0A967F589058}" type="sibTrans" cxnId="{4D580BB3-58BF-2845-A8FF-4CFBBFE5A8B8}">
      <dgm:prSet/>
      <dgm:spPr/>
      <dgm:t>
        <a:bodyPr/>
        <a:lstStyle/>
        <a:p>
          <a:endParaRPr lang="en-US" sz="2000"/>
        </a:p>
      </dgm:t>
    </dgm:pt>
    <dgm:pt modelId="{C17D2275-886F-E246-91EC-32FEBFE5C7C7}">
      <dgm:prSet phldrT="[Text]" custT="1"/>
      <dgm:spPr/>
      <dgm:t>
        <a:bodyPr/>
        <a:lstStyle/>
        <a:p>
          <a:r>
            <a:rPr lang="en-US" sz="2400" dirty="0">
              <a:solidFill>
                <a:schemeClr val="tx1"/>
              </a:solidFill>
              <a:latin typeface="Arial" panose="020B0604020202020204" pitchFamily="34" charset="0"/>
              <a:cs typeface="Arial" panose="020B0604020202020204" pitchFamily="34" charset="0"/>
            </a:rPr>
            <a:t>CC BY-NC-SA</a:t>
          </a:r>
        </a:p>
      </dgm:t>
    </dgm:pt>
    <dgm:pt modelId="{A3712A37-0C00-F04B-A949-F2F81C48E588}" type="parTrans" cxnId="{8DD941FC-EE71-C34F-BF76-AAF56389C897}">
      <dgm:prSet custT="1"/>
      <dgm:spPr/>
      <dgm:t>
        <a:bodyPr/>
        <a:lstStyle/>
        <a:p>
          <a:endParaRPr lang="en-US" sz="600"/>
        </a:p>
      </dgm:t>
    </dgm:pt>
    <dgm:pt modelId="{7949DBFC-25B0-9C44-86E6-0CE763BFA62D}" type="sibTrans" cxnId="{8DD941FC-EE71-C34F-BF76-AAF56389C897}">
      <dgm:prSet/>
      <dgm:spPr/>
      <dgm:t>
        <a:bodyPr/>
        <a:lstStyle/>
        <a:p>
          <a:endParaRPr lang="en-US" sz="2000"/>
        </a:p>
      </dgm:t>
    </dgm:pt>
    <dgm:pt modelId="{AF722C55-050C-CF45-B0E9-3CE569842518}" type="pres">
      <dgm:prSet presAssocID="{253B0D04-F30F-3447-8065-1364F30158D0}" presName="diagram" presStyleCnt="0">
        <dgm:presLayoutVars>
          <dgm:chPref val="1"/>
          <dgm:dir/>
          <dgm:animOne val="branch"/>
          <dgm:animLvl val="lvl"/>
          <dgm:resizeHandles val="exact"/>
        </dgm:presLayoutVars>
      </dgm:prSet>
      <dgm:spPr/>
    </dgm:pt>
    <dgm:pt modelId="{BDF87158-853E-6140-B10F-2F550FFF9702}" type="pres">
      <dgm:prSet presAssocID="{82E2CC0F-1986-C14D-8570-5D159AD40D7C}" presName="root1" presStyleCnt="0"/>
      <dgm:spPr/>
    </dgm:pt>
    <dgm:pt modelId="{1DE220AB-2CF4-914B-AEC2-7BD78CE3521A}" type="pres">
      <dgm:prSet presAssocID="{82E2CC0F-1986-C14D-8570-5D159AD40D7C}" presName="LevelOneTextNode" presStyleLbl="node0" presStyleIdx="0" presStyleCnt="1">
        <dgm:presLayoutVars>
          <dgm:chPref val="3"/>
        </dgm:presLayoutVars>
      </dgm:prSet>
      <dgm:spPr/>
    </dgm:pt>
    <dgm:pt modelId="{F5A777CF-0386-5F4F-A911-65184C8C71AA}" type="pres">
      <dgm:prSet presAssocID="{82E2CC0F-1986-C14D-8570-5D159AD40D7C}" presName="level2hierChild" presStyleCnt="0"/>
      <dgm:spPr/>
    </dgm:pt>
    <dgm:pt modelId="{79CFC386-9D30-0C40-A3DA-01368F61E216}" type="pres">
      <dgm:prSet presAssocID="{04E7D8FA-90BF-3D42-A4DA-7AFF9D36A6C7}" presName="conn2-1" presStyleLbl="parChTrans1D2" presStyleIdx="0" presStyleCnt="1"/>
      <dgm:spPr/>
    </dgm:pt>
    <dgm:pt modelId="{8B939508-2483-3F41-8907-EA4FCD80EFB9}" type="pres">
      <dgm:prSet presAssocID="{04E7D8FA-90BF-3D42-A4DA-7AFF9D36A6C7}" presName="connTx" presStyleLbl="parChTrans1D2" presStyleIdx="0" presStyleCnt="1"/>
      <dgm:spPr/>
    </dgm:pt>
    <dgm:pt modelId="{BB7E698C-C9F4-8C48-82D2-B72109DCB1BE}" type="pres">
      <dgm:prSet presAssocID="{49FD2F60-A338-274A-B492-9FFF02985A34}" presName="root2" presStyleCnt="0"/>
      <dgm:spPr/>
    </dgm:pt>
    <dgm:pt modelId="{C57A2217-E034-644E-9371-5A839086805D}" type="pres">
      <dgm:prSet presAssocID="{49FD2F60-A338-274A-B492-9FFF02985A34}" presName="LevelTwoTextNode" presStyleLbl="node2" presStyleIdx="0" presStyleCnt="1">
        <dgm:presLayoutVars>
          <dgm:chPref val="3"/>
        </dgm:presLayoutVars>
      </dgm:prSet>
      <dgm:spPr/>
    </dgm:pt>
    <dgm:pt modelId="{55C8D1A7-920E-2C4B-ABD1-69272EB329E2}" type="pres">
      <dgm:prSet presAssocID="{49FD2F60-A338-274A-B492-9FFF02985A34}" presName="level3hierChild" presStyleCnt="0"/>
      <dgm:spPr/>
    </dgm:pt>
    <dgm:pt modelId="{7200B37D-00EB-8A45-8988-96B19CA1D7D7}" type="pres">
      <dgm:prSet presAssocID="{51F06FAE-5C48-F845-9585-B88E93D4E3B0}" presName="conn2-1" presStyleLbl="parChTrans1D3" presStyleIdx="0" presStyleCnt="1"/>
      <dgm:spPr/>
    </dgm:pt>
    <dgm:pt modelId="{3C941893-C647-9A46-AA6D-3BA59135AD72}" type="pres">
      <dgm:prSet presAssocID="{51F06FAE-5C48-F845-9585-B88E93D4E3B0}" presName="connTx" presStyleLbl="parChTrans1D3" presStyleIdx="0" presStyleCnt="1"/>
      <dgm:spPr/>
    </dgm:pt>
    <dgm:pt modelId="{5FDDEC24-E72C-FD43-BB2A-BE9C670A387F}" type="pres">
      <dgm:prSet presAssocID="{DB35B073-EA24-8F4A-9D29-9D175A70E3E5}" presName="root2" presStyleCnt="0"/>
      <dgm:spPr/>
    </dgm:pt>
    <dgm:pt modelId="{992D6C34-3E5E-A74B-850F-435F56A66D14}" type="pres">
      <dgm:prSet presAssocID="{DB35B073-EA24-8F4A-9D29-9D175A70E3E5}" presName="LevelTwoTextNode" presStyleLbl="node3" presStyleIdx="0" presStyleCnt="1">
        <dgm:presLayoutVars>
          <dgm:chPref val="3"/>
        </dgm:presLayoutVars>
      </dgm:prSet>
      <dgm:spPr/>
    </dgm:pt>
    <dgm:pt modelId="{5D0907D0-E579-5D4C-9DFB-DF89D1B78F81}" type="pres">
      <dgm:prSet presAssocID="{DB35B073-EA24-8F4A-9D29-9D175A70E3E5}" presName="level3hierChild" presStyleCnt="0"/>
      <dgm:spPr/>
    </dgm:pt>
    <dgm:pt modelId="{3B1EB3C6-B64F-5E47-9787-15FECE70A32B}" type="pres">
      <dgm:prSet presAssocID="{383B4525-F267-304E-B4E5-4E3B2A5687C7}" presName="conn2-1" presStyleLbl="parChTrans1D4" presStyleIdx="0" presStyleCnt="5"/>
      <dgm:spPr/>
    </dgm:pt>
    <dgm:pt modelId="{18408C71-826E-E342-9B6A-DC22A1A60565}" type="pres">
      <dgm:prSet presAssocID="{383B4525-F267-304E-B4E5-4E3B2A5687C7}" presName="connTx" presStyleLbl="parChTrans1D4" presStyleIdx="0" presStyleCnt="5"/>
      <dgm:spPr/>
    </dgm:pt>
    <dgm:pt modelId="{A77D7D59-E914-3648-9302-F0ECCDB090DA}" type="pres">
      <dgm:prSet presAssocID="{B7D17A5A-4A6E-264A-B9E9-CBF73DBBBBF0}" presName="root2" presStyleCnt="0"/>
      <dgm:spPr/>
    </dgm:pt>
    <dgm:pt modelId="{1F06C0E8-AF16-1D40-BF89-0E65A5BBAB90}" type="pres">
      <dgm:prSet presAssocID="{B7D17A5A-4A6E-264A-B9E9-CBF73DBBBBF0}" presName="LevelTwoTextNode" presStyleLbl="node4" presStyleIdx="0" presStyleCnt="5">
        <dgm:presLayoutVars>
          <dgm:chPref val="3"/>
        </dgm:presLayoutVars>
      </dgm:prSet>
      <dgm:spPr/>
    </dgm:pt>
    <dgm:pt modelId="{56FAA979-C800-8346-A980-E1C6F9A1876B}" type="pres">
      <dgm:prSet presAssocID="{B7D17A5A-4A6E-264A-B9E9-CBF73DBBBBF0}" presName="level3hierChild" presStyleCnt="0"/>
      <dgm:spPr/>
    </dgm:pt>
    <dgm:pt modelId="{C44C687A-3289-CD44-8822-F5C9CC610E08}" type="pres">
      <dgm:prSet presAssocID="{A3712A37-0C00-F04B-A949-F2F81C48E588}" presName="conn2-1" presStyleLbl="parChTrans1D4" presStyleIdx="1" presStyleCnt="5"/>
      <dgm:spPr/>
    </dgm:pt>
    <dgm:pt modelId="{225FDA96-F4F2-F244-85F0-33BD7E4B0A32}" type="pres">
      <dgm:prSet presAssocID="{A3712A37-0C00-F04B-A949-F2F81C48E588}" presName="connTx" presStyleLbl="parChTrans1D4" presStyleIdx="1" presStyleCnt="5"/>
      <dgm:spPr/>
    </dgm:pt>
    <dgm:pt modelId="{6A299FDF-F1E0-BF42-8EBD-B2C5577E226E}" type="pres">
      <dgm:prSet presAssocID="{C17D2275-886F-E246-91EC-32FEBFE5C7C7}" presName="root2" presStyleCnt="0"/>
      <dgm:spPr/>
    </dgm:pt>
    <dgm:pt modelId="{FB43D627-3F6D-7446-AF3C-DD3A59338922}" type="pres">
      <dgm:prSet presAssocID="{C17D2275-886F-E246-91EC-32FEBFE5C7C7}" presName="LevelTwoTextNode" presStyleLbl="node4" presStyleIdx="1" presStyleCnt="5" custLinFactNeighborX="133" custLinFactNeighborY="22926">
        <dgm:presLayoutVars>
          <dgm:chPref val="3"/>
        </dgm:presLayoutVars>
      </dgm:prSet>
      <dgm:spPr/>
    </dgm:pt>
    <dgm:pt modelId="{4331C8CE-BFF6-B640-82AE-1F6DDB36E54C}" type="pres">
      <dgm:prSet presAssocID="{C17D2275-886F-E246-91EC-32FEBFE5C7C7}" presName="level3hierChild" presStyleCnt="0"/>
      <dgm:spPr/>
    </dgm:pt>
    <dgm:pt modelId="{A3F6C3A5-0096-DA4E-9765-36F44E0C5738}" type="pres">
      <dgm:prSet presAssocID="{CBAA005C-EEC6-CC45-8266-45E2BF8A359D}" presName="conn2-1" presStyleLbl="parChTrans1D4" presStyleIdx="2" presStyleCnt="5"/>
      <dgm:spPr/>
    </dgm:pt>
    <dgm:pt modelId="{B59D7424-CA02-7946-A546-E6BFC6871301}" type="pres">
      <dgm:prSet presAssocID="{CBAA005C-EEC6-CC45-8266-45E2BF8A359D}" presName="connTx" presStyleLbl="parChTrans1D4" presStyleIdx="2" presStyleCnt="5"/>
      <dgm:spPr/>
    </dgm:pt>
    <dgm:pt modelId="{19142425-E61F-CE4E-8DC4-0DF9C223BB97}" type="pres">
      <dgm:prSet presAssocID="{8BB7C4B4-C89E-0A45-BBD4-F8ADF3C1E291}" presName="root2" presStyleCnt="0"/>
      <dgm:spPr/>
    </dgm:pt>
    <dgm:pt modelId="{A49B866C-94C1-B84D-8663-C18EA4916E23}" type="pres">
      <dgm:prSet presAssocID="{8BB7C4B4-C89E-0A45-BBD4-F8ADF3C1E291}" presName="LevelTwoTextNode" presStyleLbl="node4" presStyleIdx="2" presStyleCnt="5">
        <dgm:presLayoutVars>
          <dgm:chPref val="3"/>
        </dgm:presLayoutVars>
      </dgm:prSet>
      <dgm:spPr/>
    </dgm:pt>
    <dgm:pt modelId="{0FF316CD-39EB-294C-81AC-E93454E37917}" type="pres">
      <dgm:prSet presAssocID="{8BB7C4B4-C89E-0A45-BBD4-F8ADF3C1E291}" presName="level3hierChild" presStyleCnt="0"/>
      <dgm:spPr/>
    </dgm:pt>
    <dgm:pt modelId="{63D2837F-3408-C548-B859-84D578A0431A}" type="pres">
      <dgm:prSet presAssocID="{27137E36-927E-A641-92F6-B1A2426EDC6E}" presName="conn2-1" presStyleLbl="parChTrans1D4" presStyleIdx="3" presStyleCnt="5"/>
      <dgm:spPr/>
    </dgm:pt>
    <dgm:pt modelId="{1ED2A60A-702E-DD43-A37F-7A3334874BE1}" type="pres">
      <dgm:prSet presAssocID="{27137E36-927E-A641-92F6-B1A2426EDC6E}" presName="connTx" presStyleLbl="parChTrans1D4" presStyleIdx="3" presStyleCnt="5"/>
      <dgm:spPr/>
    </dgm:pt>
    <dgm:pt modelId="{4857CBBA-E35B-894C-A6BF-A2605734F379}" type="pres">
      <dgm:prSet presAssocID="{53F40AC0-D53B-0248-AE05-45455B5B7F3E}" presName="root2" presStyleCnt="0"/>
      <dgm:spPr/>
    </dgm:pt>
    <dgm:pt modelId="{E58EB01F-DCA5-D743-B2DA-3F5F04B28110}" type="pres">
      <dgm:prSet presAssocID="{53F40AC0-D53B-0248-AE05-45455B5B7F3E}" presName="LevelTwoTextNode" presStyleLbl="node4" presStyleIdx="3" presStyleCnt="5">
        <dgm:presLayoutVars>
          <dgm:chPref val="3"/>
        </dgm:presLayoutVars>
      </dgm:prSet>
      <dgm:spPr/>
    </dgm:pt>
    <dgm:pt modelId="{8A6297B5-A6DB-7945-8714-9BF2F9BC3BFB}" type="pres">
      <dgm:prSet presAssocID="{53F40AC0-D53B-0248-AE05-45455B5B7F3E}" presName="level3hierChild" presStyleCnt="0"/>
      <dgm:spPr/>
    </dgm:pt>
    <dgm:pt modelId="{613D0267-B75F-A247-9837-04ED2FC16D29}" type="pres">
      <dgm:prSet presAssocID="{A16C9512-9D66-1C44-AC52-B9C978CA37A2}" presName="conn2-1" presStyleLbl="parChTrans1D4" presStyleIdx="4" presStyleCnt="5"/>
      <dgm:spPr/>
    </dgm:pt>
    <dgm:pt modelId="{4FBDEDAA-3F27-D241-B8CA-B63938616AB9}" type="pres">
      <dgm:prSet presAssocID="{A16C9512-9D66-1C44-AC52-B9C978CA37A2}" presName="connTx" presStyleLbl="parChTrans1D4" presStyleIdx="4" presStyleCnt="5"/>
      <dgm:spPr/>
    </dgm:pt>
    <dgm:pt modelId="{4B10C7F2-2E1F-2342-9690-5DEAD701899C}" type="pres">
      <dgm:prSet presAssocID="{50EEDAA1-94B8-B544-9ABD-8E67B002E3D9}" presName="root2" presStyleCnt="0"/>
      <dgm:spPr/>
    </dgm:pt>
    <dgm:pt modelId="{15CBD23C-6846-0248-9C17-E0A5B811E969}" type="pres">
      <dgm:prSet presAssocID="{50EEDAA1-94B8-B544-9ABD-8E67B002E3D9}" presName="LevelTwoTextNode" presStyleLbl="node4" presStyleIdx="4" presStyleCnt="5" custLinFactNeighborX="133" custLinFactNeighborY="-15283">
        <dgm:presLayoutVars>
          <dgm:chPref val="3"/>
        </dgm:presLayoutVars>
      </dgm:prSet>
      <dgm:spPr/>
    </dgm:pt>
    <dgm:pt modelId="{6E2C70C0-8304-4144-A66E-CC252FD43083}" type="pres">
      <dgm:prSet presAssocID="{50EEDAA1-94B8-B544-9ABD-8E67B002E3D9}" presName="level3hierChild" presStyleCnt="0"/>
      <dgm:spPr/>
    </dgm:pt>
  </dgm:ptLst>
  <dgm:cxnLst>
    <dgm:cxn modelId="{A4BF3814-E0BD-AA44-A2A2-F03E5441F03F}" type="presOf" srcId="{A16C9512-9D66-1C44-AC52-B9C978CA37A2}" destId="{613D0267-B75F-A247-9837-04ED2FC16D29}" srcOrd="0" destOrd="0" presId="urn:microsoft.com/office/officeart/2005/8/layout/hierarchy2"/>
    <dgm:cxn modelId="{2A093921-640E-5F4C-8DB7-AB1C7DA54877}" type="presOf" srcId="{27137E36-927E-A641-92F6-B1A2426EDC6E}" destId="{1ED2A60A-702E-DD43-A37F-7A3334874BE1}" srcOrd="1" destOrd="0" presId="urn:microsoft.com/office/officeart/2005/8/layout/hierarchy2"/>
    <dgm:cxn modelId="{B1821E2E-49C2-2148-80EA-A1FDE96E667D}" type="presOf" srcId="{253B0D04-F30F-3447-8065-1364F30158D0}" destId="{AF722C55-050C-CF45-B0E9-3CE569842518}" srcOrd="0" destOrd="0" presId="urn:microsoft.com/office/officeart/2005/8/layout/hierarchy2"/>
    <dgm:cxn modelId="{A3AE9E2E-E4DB-0C41-BACE-C1E08596B985}" type="presOf" srcId="{B7D17A5A-4A6E-264A-B9E9-CBF73DBBBBF0}" destId="{1F06C0E8-AF16-1D40-BF89-0E65A5BBAB90}" srcOrd="0" destOrd="0" presId="urn:microsoft.com/office/officeart/2005/8/layout/hierarchy2"/>
    <dgm:cxn modelId="{E8A9782F-14B3-754C-BCD4-5B99F3ACC217}" type="presOf" srcId="{383B4525-F267-304E-B4E5-4E3B2A5687C7}" destId="{18408C71-826E-E342-9B6A-DC22A1A60565}" srcOrd="1" destOrd="0" presId="urn:microsoft.com/office/officeart/2005/8/layout/hierarchy2"/>
    <dgm:cxn modelId="{C051F433-0209-854B-A941-D65F5F4A54C2}" type="presOf" srcId="{04E7D8FA-90BF-3D42-A4DA-7AFF9D36A6C7}" destId="{79CFC386-9D30-0C40-A3DA-01368F61E216}" srcOrd="0" destOrd="0" presId="urn:microsoft.com/office/officeart/2005/8/layout/hierarchy2"/>
    <dgm:cxn modelId="{13EEF234-A9EC-0048-AB6C-B12D622EE8E9}" type="presOf" srcId="{04E7D8FA-90BF-3D42-A4DA-7AFF9D36A6C7}" destId="{8B939508-2483-3F41-8907-EA4FCD80EFB9}" srcOrd="1" destOrd="0" presId="urn:microsoft.com/office/officeart/2005/8/layout/hierarchy2"/>
    <dgm:cxn modelId="{18449335-EE38-7C4C-A976-A9F08961789C}" type="presOf" srcId="{51F06FAE-5C48-F845-9585-B88E93D4E3B0}" destId="{3C941893-C647-9A46-AA6D-3BA59135AD72}" srcOrd="1" destOrd="0" presId="urn:microsoft.com/office/officeart/2005/8/layout/hierarchy2"/>
    <dgm:cxn modelId="{8B8B6E3C-3EDE-5E49-B327-67ACC8624633}" srcId="{DB35B073-EA24-8F4A-9D29-9D175A70E3E5}" destId="{8BB7C4B4-C89E-0A45-BBD4-F8ADF3C1E291}" srcOrd="1" destOrd="0" parTransId="{CBAA005C-EEC6-CC45-8266-45E2BF8A359D}" sibTransId="{D573534E-1B97-7E42-8BCA-02778BFA655D}"/>
    <dgm:cxn modelId="{BD2B1043-A6E1-AC4B-880A-E677D9E85C99}" type="presOf" srcId="{50EEDAA1-94B8-B544-9ABD-8E67B002E3D9}" destId="{15CBD23C-6846-0248-9C17-E0A5B811E969}" srcOrd="0" destOrd="0" presId="urn:microsoft.com/office/officeart/2005/8/layout/hierarchy2"/>
    <dgm:cxn modelId="{E813E747-97DD-0946-9AE4-D296D9DBCBFE}" type="presOf" srcId="{383B4525-F267-304E-B4E5-4E3B2A5687C7}" destId="{3B1EB3C6-B64F-5E47-9787-15FECE70A32B}" srcOrd="0" destOrd="0" presId="urn:microsoft.com/office/officeart/2005/8/layout/hierarchy2"/>
    <dgm:cxn modelId="{7097634F-DAE8-3D4E-9214-21C655FC2288}" type="presOf" srcId="{CBAA005C-EEC6-CC45-8266-45E2BF8A359D}" destId="{B59D7424-CA02-7946-A546-E6BFC6871301}" srcOrd="1" destOrd="0" presId="urn:microsoft.com/office/officeart/2005/8/layout/hierarchy2"/>
    <dgm:cxn modelId="{CFAE4D54-4668-D342-BDFB-896CD5F86C09}" type="presOf" srcId="{DB35B073-EA24-8F4A-9D29-9D175A70E3E5}" destId="{992D6C34-3E5E-A74B-850F-435F56A66D14}" srcOrd="0" destOrd="0" presId="urn:microsoft.com/office/officeart/2005/8/layout/hierarchy2"/>
    <dgm:cxn modelId="{D5C2075B-0A03-7744-9BF7-910EB1606DDF}" type="presOf" srcId="{51F06FAE-5C48-F845-9585-B88E93D4E3B0}" destId="{7200B37D-00EB-8A45-8988-96B19CA1D7D7}" srcOrd="0" destOrd="0" presId="urn:microsoft.com/office/officeart/2005/8/layout/hierarchy2"/>
    <dgm:cxn modelId="{2D78335E-7B62-584F-A015-FCC77FAD6816}" type="presOf" srcId="{A16C9512-9D66-1C44-AC52-B9C978CA37A2}" destId="{4FBDEDAA-3F27-D241-B8CA-B63938616AB9}" srcOrd="1" destOrd="0" presId="urn:microsoft.com/office/officeart/2005/8/layout/hierarchy2"/>
    <dgm:cxn modelId="{91F0EC61-AF39-B84A-AB68-80294724C70B}" srcId="{82E2CC0F-1986-C14D-8570-5D159AD40D7C}" destId="{49FD2F60-A338-274A-B492-9FFF02985A34}" srcOrd="0" destOrd="0" parTransId="{04E7D8FA-90BF-3D42-A4DA-7AFF9D36A6C7}" sibTransId="{14A2FE20-AB06-1248-893E-2911A5EC9A27}"/>
    <dgm:cxn modelId="{D346F968-6CF5-3A4A-A009-68DF4806DE15}" srcId="{49FD2F60-A338-274A-B492-9FFF02985A34}" destId="{DB35B073-EA24-8F4A-9D29-9D175A70E3E5}" srcOrd="0" destOrd="0" parTransId="{51F06FAE-5C48-F845-9585-B88E93D4E3B0}" sibTransId="{F629B9D5-76A9-9A47-AF8E-9E923AE30159}"/>
    <dgm:cxn modelId="{0EE98F79-D041-8449-8567-5EA05AEB3778}" srcId="{53F40AC0-D53B-0248-AE05-45455B5B7F3E}" destId="{50EEDAA1-94B8-B544-9ABD-8E67B002E3D9}" srcOrd="0" destOrd="0" parTransId="{A16C9512-9D66-1C44-AC52-B9C978CA37A2}" sibTransId="{79757ECF-B01D-5342-94DC-0B3A189C0DFF}"/>
    <dgm:cxn modelId="{8BFE5D7A-A660-E349-A1B0-6ED481F71D17}" type="presOf" srcId="{A3712A37-0C00-F04B-A949-F2F81C48E588}" destId="{C44C687A-3289-CD44-8822-F5C9CC610E08}" srcOrd="0" destOrd="0" presId="urn:microsoft.com/office/officeart/2005/8/layout/hierarchy2"/>
    <dgm:cxn modelId="{B1614789-13CC-BB45-9466-18947668E377}" type="presOf" srcId="{27137E36-927E-A641-92F6-B1A2426EDC6E}" destId="{63D2837F-3408-C548-B859-84D578A0431A}" srcOrd="0" destOrd="0" presId="urn:microsoft.com/office/officeart/2005/8/layout/hierarchy2"/>
    <dgm:cxn modelId="{2E31E089-F009-EE48-A0BE-358102B74A1D}" type="presOf" srcId="{8BB7C4B4-C89E-0A45-BBD4-F8ADF3C1E291}" destId="{A49B866C-94C1-B84D-8663-C18EA4916E23}" srcOrd="0" destOrd="0" presId="urn:microsoft.com/office/officeart/2005/8/layout/hierarchy2"/>
    <dgm:cxn modelId="{BC22A98B-B646-FC41-A3BF-7C4A0BF240A4}" type="presOf" srcId="{CBAA005C-EEC6-CC45-8266-45E2BF8A359D}" destId="{A3F6C3A5-0096-DA4E-9765-36F44E0C5738}" srcOrd="0" destOrd="0" presId="urn:microsoft.com/office/officeart/2005/8/layout/hierarchy2"/>
    <dgm:cxn modelId="{549CBCA7-3269-564B-BCB3-BD08EA68979E}" type="presOf" srcId="{C17D2275-886F-E246-91EC-32FEBFE5C7C7}" destId="{FB43D627-3F6D-7446-AF3C-DD3A59338922}" srcOrd="0" destOrd="0" presId="urn:microsoft.com/office/officeart/2005/8/layout/hierarchy2"/>
    <dgm:cxn modelId="{4D580BB3-58BF-2845-A8FF-4CFBBFE5A8B8}" srcId="{DB35B073-EA24-8F4A-9D29-9D175A70E3E5}" destId="{53F40AC0-D53B-0248-AE05-45455B5B7F3E}" srcOrd="2" destOrd="0" parTransId="{27137E36-927E-A641-92F6-B1A2426EDC6E}" sibTransId="{485E185B-3805-D94C-A6B9-0A967F589058}"/>
    <dgm:cxn modelId="{3ABC9DC9-C440-B240-B9DE-FE683D00B962}" type="presOf" srcId="{A3712A37-0C00-F04B-A949-F2F81C48E588}" destId="{225FDA96-F4F2-F244-85F0-33BD7E4B0A32}" srcOrd="1" destOrd="0" presId="urn:microsoft.com/office/officeart/2005/8/layout/hierarchy2"/>
    <dgm:cxn modelId="{5C4269DA-91FB-EB46-AC0B-316D4969F777}" type="presOf" srcId="{53F40AC0-D53B-0248-AE05-45455B5B7F3E}" destId="{E58EB01F-DCA5-D743-B2DA-3F5F04B28110}" srcOrd="0" destOrd="0" presId="urn:microsoft.com/office/officeart/2005/8/layout/hierarchy2"/>
    <dgm:cxn modelId="{70BCDEE1-ADC2-3E46-8FD5-E296A892A9D8}" type="presOf" srcId="{49FD2F60-A338-274A-B492-9FFF02985A34}" destId="{C57A2217-E034-644E-9371-5A839086805D}" srcOrd="0" destOrd="0" presId="urn:microsoft.com/office/officeart/2005/8/layout/hierarchy2"/>
    <dgm:cxn modelId="{A02E33E5-E80E-9742-A0F8-9F300B29A213}" type="presOf" srcId="{82E2CC0F-1986-C14D-8570-5D159AD40D7C}" destId="{1DE220AB-2CF4-914B-AEC2-7BD78CE3521A}" srcOrd="0" destOrd="0" presId="urn:microsoft.com/office/officeart/2005/8/layout/hierarchy2"/>
    <dgm:cxn modelId="{09B959EE-3ABB-984E-B110-008B9985F3FB}" srcId="{253B0D04-F30F-3447-8065-1364F30158D0}" destId="{82E2CC0F-1986-C14D-8570-5D159AD40D7C}" srcOrd="0" destOrd="0" parTransId="{FC18CE3C-8C11-0942-AD64-C0A4D1339A32}" sibTransId="{71170F02-63BC-4A42-AAE6-9159D4A01FA7}"/>
    <dgm:cxn modelId="{C73770FB-0C27-9448-A74A-11800A1930E1}" srcId="{DB35B073-EA24-8F4A-9D29-9D175A70E3E5}" destId="{B7D17A5A-4A6E-264A-B9E9-CBF73DBBBBF0}" srcOrd="0" destOrd="0" parTransId="{383B4525-F267-304E-B4E5-4E3B2A5687C7}" sibTransId="{DE700C1F-FA91-2949-B4F0-C8B3E310561C}"/>
    <dgm:cxn modelId="{8DD941FC-EE71-C34F-BF76-AAF56389C897}" srcId="{B7D17A5A-4A6E-264A-B9E9-CBF73DBBBBF0}" destId="{C17D2275-886F-E246-91EC-32FEBFE5C7C7}" srcOrd="0" destOrd="0" parTransId="{A3712A37-0C00-F04B-A949-F2F81C48E588}" sibTransId="{7949DBFC-25B0-9C44-86E6-0CE763BFA62D}"/>
    <dgm:cxn modelId="{CDC9A7D1-D2CD-794F-BE69-BBFC0DAEE130}" type="presParOf" srcId="{AF722C55-050C-CF45-B0E9-3CE569842518}" destId="{BDF87158-853E-6140-B10F-2F550FFF9702}" srcOrd="0" destOrd="0" presId="urn:microsoft.com/office/officeart/2005/8/layout/hierarchy2"/>
    <dgm:cxn modelId="{19AE0618-5569-5246-9A3C-A050E75755C3}" type="presParOf" srcId="{BDF87158-853E-6140-B10F-2F550FFF9702}" destId="{1DE220AB-2CF4-914B-AEC2-7BD78CE3521A}" srcOrd="0" destOrd="0" presId="urn:microsoft.com/office/officeart/2005/8/layout/hierarchy2"/>
    <dgm:cxn modelId="{3B69D82F-0181-CD4D-8B00-49708444E974}" type="presParOf" srcId="{BDF87158-853E-6140-B10F-2F550FFF9702}" destId="{F5A777CF-0386-5F4F-A911-65184C8C71AA}" srcOrd="1" destOrd="0" presId="urn:microsoft.com/office/officeart/2005/8/layout/hierarchy2"/>
    <dgm:cxn modelId="{8B28CAB5-C2D5-7C48-AD38-E30B82E1B0C5}" type="presParOf" srcId="{F5A777CF-0386-5F4F-A911-65184C8C71AA}" destId="{79CFC386-9D30-0C40-A3DA-01368F61E216}" srcOrd="0" destOrd="0" presId="urn:microsoft.com/office/officeart/2005/8/layout/hierarchy2"/>
    <dgm:cxn modelId="{CED2FE16-A1F4-E740-B68F-ABE6FAE56175}" type="presParOf" srcId="{79CFC386-9D30-0C40-A3DA-01368F61E216}" destId="{8B939508-2483-3F41-8907-EA4FCD80EFB9}" srcOrd="0" destOrd="0" presId="urn:microsoft.com/office/officeart/2005/8/layout/hierarchy2"/>
    <dgm:cxn modelId="{760CE246-7E10-8E4B-AB7E-0DA5EC77808C}" type="presParOf" srcId="{F5A777CF-0386-5F4F-A911-65184C8C71AA}" destId="{BB7E698C-C9F4-8C48-82D2-B72109DCB1BE}" srcOrd="1" destOrd="0" presId="urn:microsoft.com/office/officeart/2005/8/layout/hierarchy2"/>
    <dgm:cxn modelId="{4886F405-8F48-3E4B-AE11-4F2205AE47CC}" type="presParOf" srcId="{BB7E698C-C9F4-8C48-82D2-B72109DCB1BE}" destId="{C57A2217-E034-644E-9371-5A839086805D}" srcOrd="0" destOrd="0" presId="urn:microsoft.com/office/officeart/2005/8/layout/hierarchy2"/>
    <dgm:cxn modelId="{C87E3E2C-4385-5741-A1F0-D859F3375215}" type="presParOf" srcId="{BB7E698C-C9F4-8C48-82D2-B72109DCB1BE}" destId="{55C8D1A7-920E-2C4B-ABD1-69272EB329E2}" srcOrd="1" destOrd="0" presId="urn:microsoft.com/office/officeart/2005/8/layout/hierarchy2"/>
    <dgm:cxn modelId="{484CF377-E50D-8F49-8F1A-87BDCE7AF64D}" type="presParOf" srcId="{55C8D1A7-920E-2C4B-ABD1-69272EB329E2}" destId="{7200B37D-00EB-8A45-8988-96B19CA1D7D7}" srcOrd="0" destOrd="0" presId="urn:microsoft.com/office/officeart/2005/8/layout/hierarchy2"/>
    <dgm:cxn modelId="{E60D4249-339C-FE42-B39E-31442910D9A9}" type="presParOf" srcId="{7200B37D-00EB-8A45-8988-96B19CA1D7D7}" destId="{3C941893-C647-9A46-AA6D-3BA59135AD72}" srcOrd="0" destOrd="0" presId="urn:microsoft.com/office/officeart/2005/8/layout/hierarchy2"/>
    <dgm:cxn modelId="{58F631F8-6D54-5442-871D-0FD6FC7F4A95}" type="presParOf" srcId="{55C8D1A7-920E-2C4B-ABD1-69272EB329E2}" destId="{5FDDEC24-E72C-FD43-BB2A-BE9C670A387F}" srcOrd="1" destOrd="0" presId="urn:microsoft.com/office/officeart/2005/8/layout/hierarchy2"/>
    <dgm:cxn modelId="{EE9F83AF-3241-6740-A6FA-147E232D5210}" type="presParOf" srcId="{5FDDEC24-E72C-FD43-BB2A-BE9C670A387F}" destId="{992D6C34-3E5E-A74B-850F-435F56A66D14}" srcOrd="0" destOrd="0" presId="urn:microsoft.com/office/officeart/2005/8/layout/hierarchy2"/>
    <dgm:cxn modelId="{9872684E-F716-344D-A4DF-BB831AEAA5EE}" type="presParOf" srcId="{5FDDEC24-E72C-FD43-BB2A-BE9C670A387F}" destId="{5D0907D0-E579-5D4C-9DFB-DF89D1B78F81}" srcOrd="1" destOrd="0" presId="urn:microsoft.com/office/officeart/2005/8/layout/hierarchy2"/>
    <dgm:cxn modelId="{1BFE539A-FA25-064F-B285-7B7C15E70CB9}" type="presParOf" srcId="{5D0907D0-E579-5D4C-9DFB-DF89D1B78F81}" destId="{3B1EB3C6-B64F-5E47-9787-15FECE70A32B}" srcOrd="0" destOrd="0" presId="urn:microsoft.com/office/officeart/2005/8/layout/hierarchy2"/>
    <dgm:cxn modelId="{DFDB3C8E-6207-E94D-A549-14A90DC1C0D7}" type="presParOf" srcId="{3B1EB3C6-B64F-5E47-9787-15FECE70A32B}" destId="{18408C71-826E-E342-9B6A-DC22A1A60565}" srcOrd="0" destOrd="0" presId="urn:microsoft.com/office/officeart/2005/8/layout/hierarchy2"/>
    <dgm:cxn modelId="{128B128D-980E-1247-8981-1C7E5636317B}" type="presParOf" srcId="{5D0907D0-E579-5D4C-9DFB-DF89D1B78F81}" destId="{A77D7D59-E914-3648-9302-F0ECCDB090DA}" srcOrd="1" destOrd="0" presId="urn:microsoft.com/office/officeart/2005/8/layout/hierarchy2"/>
    <dgm:cxn modelId="{A77CACD0-5992-DE4F-B019-7129E2A03567}" type="presParOf" srcId="{A77D7D59-E914-3648-9302-F0ECCDB090DA}" destId="{1F06C0E8-AF16-1D40-BF89-0E65A5BBAB90}" srcOrd="0" destOrd="0" presId="urn:microsoft.com/office/officeart/2005/8/layout/hierarchy2"/>
    <dgm:cxn modelId="{1F1BD814-7605-FD47-8649-DC70663109D7}" type="presParOf" srcId="{A77D7D59-E914-3648-9302-F0ECCDB090DA}" destId="{56FAA979-C800-8346-A980-E1C6F9A1876B}" srcOrd="1" destOrd="0" presId="urn:microsoft.com/office/officeart/2005/8/layout/hierarchy2"/>
    <dgm:cxn modelId="{4177DB8F-F99C-0B47-864B-7C8A88B7C89E}" type="presParOf" srcId="{56FAA979-C800-8346-A980-E1C6F9A1876B}" destId="{C44C687A-3289-CD44-8822-F5C9CC610E08}" srcOrd="0" destOrd="0" presId="urn:microsoft.com/office/officeart/2005/8/layout/hierarchy2"/>
    <dgm:cxn modelId="{356B7448-2A82-C840-B2AF-1494B2C82969}" type="presParOf" srcId="{C44C687A-3289-CD44-8822-F5C9CC610E08}" destId="{225FDA96-F4F2-F244-85F0-33BD7E4B0A32}" srcOrd="0" destOrd="0" presId="urn:microsoft.com/office/officeart/2005/8/layout/hierarchy2"/>
    <dgm:cxn modelId="{834934C5-33B1-5546-B107-B4CAA45E0A6A}" type="presParOf" srcId="{56FAA979-C800-8346-A980-E1C6F9A1876B}" destId="{6A299FDF-F1E0-BF42-8EBD-B2C5577E226E}" srcOrd="1" destOrd="0" presId="urn:microsoft.com/office/officeart/2005/8/layout/hierarchy2"/>
    <dgm:cxn modelId="{A38FFC92-D9B0-354E-8AFF-75C50B0C35EA}" type="presParOf" srcId="{6A299FDF-F1E0-BF42-8EBD-B2C5577E226E}" destId="{FB43D627-3F6D-7446-AF3C-DD3A59338922}" srcOrd="0" destOrd="0" presId="urn:microsoft.com/office/officeart/2005/8/layout/hierarchy2"/>
    <dgm:cxn modelId="{D8530A4F-2AB8-8B48-8FE2-D768891C0AEA}" type="presParOf" srcId="{6A299FDF-F1E0-BF42-8EBD-B2C5577E226E}" destId="{4331C8CE-BFF6-B640-82AE-1F6DDB36E54C}" srcOrd="1" destOrd="0" presId="urn:microsoft.com/office/officeart/2005/8/layout/hierarchy2"/>
    <dgm:cxn modelId="{22A2CFD9-9AE3-DA4D-8C60-CC398F25C813}" type="presParOf" srcId="{5D0907D0-E579-5D4C-9DFB-DF89D1B78F81}" destId="{A3F6C3A5-0096-DA4E-9765-36F44E0C5738}" srcOrd="2" destOrd="0" presId="urn:microsoft.com/office/officeart/2005/8/layout/hierarchy2"/>
    <dgm:cxn modelId="{EEDF734E-1C33-CC48-B8DF-579037B460D0}" type="presParOf" srcId="{A3F6C3A5-0096-DA4E-9765-36F44E0C5738}" destId="{B59D7424-CA02-7946-A546-E6BFC6871301}" srcOrd="0" destOrd="0" presId="urn:microsoft.com/office/officeart/2005/8/layout/hierarchy2"/>
    <dgm:cxn modelId="{2A94D9DE-F15D-464E-ADF1-1C2B11F73467}" type="presParOf" srcId="{5D0907D0-E579-5D4C-9DFB-DF89D1B78F81}" destId="{19142425-E61F-CE4E-8DC4-0DF9C223BB97}" srcOrd="3" destOrd="0" presId="urn:microsoft.com/office/officeart/2005/8/layout/hierarchy2"/>
    <dgm:cxn modelId="{DADD4D37-46CF-9140-B643-AB8D35364E2B}" type="presParOf" srcId="{19142425-E61F-CE4E-8DC4-0DF9C223BB97}" destId="{A49B866C-94C1-B84D-8663-C18EA4916E23}" srcOrd="0" destOrd="0" presId="urn:microsoft.com/office/officeart/2005/8/layout/hierarchy2"/>
    <dgm:cxn modelId="{D05F6844-F35F-1C4C-956A-95FF89DAE5B7}" type="presParOf" srcId="{19142425-E61F-CE4E-8DC4-0DF9C223BB97}" destId="{0FF316CD-39EB-294C-81AC-E93454E37917}" srcOrd="1" destOrd="0" presId="urn:microsoft.com/office/officeart/2005/8/layout/hierarchy2"/>
    <dgm:cxn modelId="{84FD81C9-A138-6644-9935-250699C0FA10}" type="presParOf" srcId="{5D0907D0-E579-5D4C-9DFB-DF89D1B78F81}" destId="{63D2837F-3408-C548-B859-84D578A0431A}" srcOrd="4" destOrd="0" presId="urn:microsoft.com/office/officeart/2005/8/layout/hierarchy2"/>
    <dgm:cxn modelId="{863AA642-5FE0-6044-8444-A78AA65BB3E4}" type="presParOf" srcId="{63D2837F-3408-C548-B859-84D578A0431A}" destId="{1ED2A60A-702E-DD43-A37F-7A3334874BE1}" srcOrd="0" destOrd="0" presId="urn:microsoft.com/office/officeart/2005/8/layout/hierarchy2"/>
    <dgm:cxn modelId="{3EAE6F3A-02C6-3A43-ACC4-015F7EAB0DD5}" type="presParOf" srcId="{5D0907D0-E579-5D4C-9DFB-DF89D1B78F81}" destId="{4857CBBA-E35B-894C-A6BF-A2605734F379}" srcOrd="5" destOrd="0" presId="urn:microsoft.com/office/officeart/2005/8/layout/hierarchy2"/>
    <dgm:cxn modelId="{B0B66D18-CA1A-0349-9618-F2FBB71DF938}" type="presParOf" srcId="{4857CBBA-E35B-894C-A6BF-A2605734F379}" destId="{E58EB01F-DCA5-D743-B2DA-3F5F04B28110}" srcOrd="0" destOrd="0" presId="urn:microsoft.com/office/officeart/2005/8/layout/hierarchy2"/>
    <dgm:cxn modelId="{F3F598D5-3D14-D94E-AB89-4C07188D2E23}" type="presParOf" srcId="{4857CBBA-E35B-894C-A6BF-A2605734F379}" destId="{8A6297B5-A6DB-7945-8714-9BF2F9BC3BFB}" srcOrd="1" destOrd="0" presId="urn:microsoft.com/office/officeart/2005/8/layout/hierarchy2"/>
    <dgm:cxn modelId="{6BF5CE94-259A-8F48-A9C5-9B387B574B62}" type="presParOf" srcId="{8A6297B5-A6DB-7945-8714-9BF2F9BC3BFB}" destId="{613D0267-B75F-A247-9837-04ED2FC16D29}" srcOrd="0" destOrd="0" presId="urn:microsoft.com/office/officeart/2005/8/layout/hierarchy2"/>
    <dgm:cxn modelId="{94A4F665-0AB0-CA46-A51B-6B1B90E41EB8}" type="presParOf" srcId="{613D0267-B75F-A247-9837-04ED2FC16D29}" destId="{4FBDEDAA-3F27-D241-B8CA-B63938616AB9}" srcOrd="0" destOrd="0" presId="urn:microsoft.com/office/officeart/2005/8/layout/hierarchy2"/>
    <dgm:cxn modelId="{6A2A91AF-83A5-694F-A5DC-56F95CF7C194}" type="presParOf" srcId="{8A6297B5-A6DB-7945-8714-9BF2F9BC3BFB}" destId="{4B10C7F2-2E1F-2342-9690-5DEAD701899C}" srcOrd="1" destOrd="0" presId="urn:microsoft.com/office/officeart/2005/8/layout/hierarchy2"/>
    <dgm:cxn modelId="{2D90BB59-6FBF-9C4D-92FF-4A7C3C5F3FFB}" type="presParOf" srcId="{4B10C7F2-2E1F-2342-9690-5DEAD701899C}" destId="{15CBD23C-6846-0248-9C17-E0A5B811E969}" srcOrd="0" destOrd="0" presId="urn:microsoft.com/office/officeart/2005/8/layout/hierarchy2"/>
    <dgm:cxn modelId="{D824AFF1-6FC5-4E4C-AA9C-F0940F9A2563}" type="presParOf" srcId="{4B10C7F2-2E1F-2342-9690-5DEAD701899C}" destId="{6E2C70C0-8304-4144-A66E-CC252FD4308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220AB-2CF4-914B-AEC2-7BD78CE3521A}">
      <dsp:nvSpPr>
        <dsp:cNvPr id="0" name=""/>
        <dsp:cNvSpPr/>
      </dsp:nvSpPr>
      <dsp:spPr>
        <a:xfrm>
          <a:off x="5671" y="1951683"/>
          <a:ext cx="1245190" cy="62259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Arial" panose="020B0604020202020204" pitchFamily="34" charset="0"/>
              <a:cs typeface="Arial" panose="020B0604020202020204" pitchFamily="34" charset="0"/>
            </a:rPr>
            <a:t>Public Domain</a:t>
          </a:r>
        </a:p>
      </dsp:txBody>
      <dsp:txXfrm>
        <a:off x="23906" y="1969918"/>
        <a:ext cx="1208720" cy="586125"/>
      </dsp:txXfrm>
    </dsp:sp>
    <dsp:sp modelId="{79CFC386-9D30-0C40-A3DA-01368F61E216}">
      <dsp:nvSpPr>
        <dsp:cNvPr id="0" name=""/>
        <dsp:cNvSpPr/>
      </dsp:nvSpPr>
      <dsp:spPr>
        <a:xfrm>
          <a:off x="1250861" y="2250601"/>
          <a:ext cx="498076" cy="24760"/>
        </a:xfrm>
        <a:custGeom>
          <a:avLst/>
          <a:gdLst/>
          <a:ahLst/>
          <a:cxnLst/>
          <a:rect l="0" t="0" r="0" b="0"/>
          <a:pathLst>
            <a:path>
              <a:moveTo>
                <a:pt x="0" y="12380"/>
              </a:moveTo>
              <a:lnTo>
                <a:pt x="498076" y="1238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487447" y="2250529"/>
        <a:ext cx="24903" cy="24903"/>
      </dsp:txXfrm>
    </dsp:sp>
    <dsp:sp modelId="{C57A2217-E034-644E-9371-5A839086805D}">
      <dsp:nvSpPr>
        <dsp:cNvPr id="0" name=""/>
        <dsp:cNvSpPr/>
      </dsp:nvSpPr>
      <dsp:spPr>
        <a:xfrm>
          <a:off x="1748937" y="1951683"/>
          <a:ext cx="1245190" cy="62259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Arial" panose="020B0604020202020204" pitchFamily="34" charset="0"/>
              <a:cs typeface="Arial" panose="020B0604020202020204" pitchFamily="34" charset="0"/>
            </a:rPr>
            <a:t>CC 0</a:t>
          </a:r>
        </a:p>
      </dsp:txBody>
      <dsp:txXfrm>
        <a:off x="1767172" y="1969918"/>
        <a:ext cx="1208720" cy="586125"/>
      </dsp:txXfrm>
    </dsp:sp>
    <dsp:sp modelId="{7200B37D-00EB-8A45-8988-96B19CA1D7D7}">
      <dsp:nvSpPr>
        <dsp:cNvPr id="0" name=""/>
        <dsp:cNvSpPr/>
      </dsp:nvSpPr>
      <dsp:spPr>
        <a:xfrm>
          <a:off x="2994128" y="2250601"/>
          <a:ext cx="498076" cy="24760"/>
        </a:xfrm>
        <a:custGeom>
          <a:avLst/>
          <a:gdLst/>
          <a:ahLst/>
          <a:cxnLst/>
          <a:rect l="0" t="0" r="0" b="0"/>
          <a:pathLst>
            <a:path>
              <a:moveTo>
                <a:pt x="0" y="12380"/>
              </a:moveTo>
              <a:lnTo>
                <a:pt x="498076" y="1238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230714" y="2250529"/>
        <a:ext cx="24903" cy="24903"/>
      </dsp:txXfrm>
    </dsp:sp>
    <dsp:sp modelId="{992D6C34-3E5E-A74B-850F-435F56A66D14}">
      <dsp:nvSpPr>
        <dsp:cNvPr id="0" name=""/>
        <dsp:cNvSpPr/>
      </dsp:nvSpPr>
      <dsp:spPr>
        <a:xfrm>
          <a:off x="3492204" y="1951683"/>
          <a:ext cx="1245190" cy="62259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Arial" panose="020B0604020202020204" pitchFamily="34" charset="0"/>
              <a:cs typeface="Arial" panose="020B0604020202020204" pitchFamily="34" charset="0"/>
            </a:rPr>
            <a:t>CC BY</a:t>
          </a:r>
        </a:p>
      </dsp:txBody>
      <dsp:txXfrm>
        <a:off x="3510439" y="1969918"/>
        <a:ext cx="1208720" cy="586125"/>
      </dsp:txXfrm>
    </dsp:sp>
    <dsp:sp modelId="{3B1EB3C6-B64F-5E47-9787-15FECE70A32B}">
      <dsp:nvSpPr>
        <dsp:cNvPr id="0" name=""/>
        <dsp:cNvSpPr/>
      </dsp:nvSpPr>
      <dsp:spPr>
        <a:xfrm rot="18289469">
          <a:off x="4550338" y="1892608"/>
          <a:ext cx="872189" cy="24760"/>
        </a:xfrm>
        <a:custGeom>
          <a:avLst/>
          <a:gdLst/>
          <a:ahLst/>
          <a:cxnLst/>
          <a:rect l="0" t="0" r="0" b="0"/>
          <a:pathLst>
            <a:path>
              <a:moveTo>
                <a:pt x="0" y="12380"/>
              </a:moveTo>
              <a:lnTo>
                <a:pt x="872189" y="1238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964628" y="1883184"/>
        <a:ext cx="43609" cy="43609"/>
      </dsp:txXfrm>
    </dsp:sp>
    <dsp:sp modelId="{1F06C0E8-AF16-1D40-BF89-0E65A5BBAB90}">
      <dsp:nvSpPr>
        <dsp:cNvPr id="0" name=""/>
        <dsp:cNvSpPr/>
      </dsp:nvSpPr>
      <dsp:spPr>
        <a:xfrm>
          <a:off x="5235471" y="1235699"/>
          <a:ext cx="1245190" cy="62259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Arial" panose="020B0604020202020204" pitchFamily="34" charset="0"/>
              <a:cs typeface="Arial" panose="020B0604020202020204" pitchFamily="34" charset="0"/>
            </a:rPr>
            <a:t>CC BY-SA</a:t>
          </a:r>
        </a:p>
      </dsp:txBody>
      <dsp:txXfrm>
        <a:off x="5253706" y="1253934"/>
        <a:ext cx="1208720" cy="586125"/>
      </dsp:txXfrm>
    </dsp:sp>
    <dsp:sp modelId="{C44C687A-3289-CD44-8822-F5C9CC610E08}">
      <dsp:nvSpPr>
        <dsp:cNvPr id="0" name=""/>
        <dsp:cNvSpPr/>
      </dsp:nvSpPr>
      <dsp:spPr>
        <a:xfrm rot="956441">
          <a:off x="6470669" y="1605984"/>
          <a:ext cx="519717" cy="24760"/>
        </a:xfrm>
        <a:custGeom>
          <a:avLst/>
          <a:gdLst/>
          <a:ahLst/>
          <a:cxnLst/>
          <a:rect l="0" t="0" r="0" b="0"/>
          <a:pathLst>
            <a:path>
              <a:moveTo>
                <a:pt x="0" y="12380"/>
              </a:moveTo>
              <a:lnTo>
                <a:pt x="519717" y="1238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6717535" y="1605372"/>
        <a:ext cx="25985" cy="25985"/>
      </dsp:txXfrm>
    </dsp:sp>
    <dsp:sp modelId="{FB43D627-3F6D-7446-AF3C-DD3A59338922}">
      <dsp:nvSpPr>
        <dsp:cNvPr id="0" name=""/>
        <dsp:cNvSpPr/>
      </dsp:nvSpPr>
      <dsp:spPr>
        <a:xfrm>
          <a:off x="6980394" y="1378435"/>
          <a:ext cx="1245190" cy="62259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Arial" panose="020B0604020202020204" pitchFamily="34" charset="0"/>
              <a:cs typeface="Arial" panose="020B0604020202020204" pitchFamily="34" charset="0"/>
            </a:rPr>
            <a:t>CC BY-NC-SA</a:t>
          </a:r>
        </a:p>
      </dsp:txBody>
      <dsp:txXfrm>
        <a:off x="6998629" y="1396670"/>
        <a:ext cx="1208720" cy="586125"/>
      </dsp:txXfrm>
    </dsp:sp>
    <dsp:sp modelId="{A3F6C3A5-0096-DA4E-9765-36F44E0C5738}">
      <dsp:nvSpPr>
        <dsp:cNvPr id="0" name=""/>
        <dsp:cNvSpPr/>
      </dsp:nvSpPr>
      <dsp:spPr>
        <a:xfrm>
          <a:off x="4737395" y="2250601"/>
          <a:ext cx="498076" cy="24760"/>
        </a:xfrm>
        <a:custGeom>
          <a:avLst/>
          <a:gdLst/>
          <a:ahLst/>
          <a:cxnLst/>
          <a:rect l="0" t="0" r="0" b="0"/>
          <a:pathLst>
            <a:path>
              <a:moveTo>
                <a:pt x="0" y="12380"/>
              </a:moveTo>
              <a:lnTo>
                <a:pt x="498076" y="1238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973981" y="2250529"/>
        <a:ext cx="24903" cy="24903"/>
      </dsp:txXfrm>
    </dsp:sp>
    <dsp:sp modelId="{A49B866C-94C1-B84D-8663-C18EA4916E23}">
      <dsp:nvSpPr>
        <dsp:cNvPr id="0" name=""/>
        <dsp:cNvSpPr/>
      </dsp:nvSpPr>
      <dsp:spPr>
        <a:xfrm>
          <a:off x="5235471" y="1951683"/>
          <a:ext cx="1245190" cy="62259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Arial" panose="020B0604020202020204" pitchFamily="34" charset="0"/>
              <a:cs typeface="Arial" panose="020B0604020202020204" pitchFamily="34" charset="0"/>
            </a:rPr>
            <a:t>CC BY-NC</a:t>
          </a:r>
        </a:p>
      </dsp:txBody>
      <dsp:txXfrm>
        <a:off x="5253706" y="1969918"/>
        <a:ext cx="1208720" cy="586125"/>
      </dsp:txXfrm>
    </dsp:sp>
    <dsp:sp modelId="{63D2837F-3408-C548-B859-84D578A0431A}">
      <dsp:nvSpPr>
        <dsp:cNvPr id="0" name=""/>
        <dsp:cNvSpPr/>
      </dsp:nvSpPr>
      <dsp:spPr>
        <a:xfrm rot="3310531">
          <a:off x="4550338" y="2608593"/>
          <a:ext cx="872189" cy="24760"/>
        </a:xfrm>
        <a:custGeom>
          <a:avLst/>
          <a:gdLst/>
          <a:ahLst/>
          <a:cxnLst/>
          <a:rect l="0" t="0" r="0" b="0"/>
          <a:pathLst>
            <a:path>
              <a:moveTo>
                <a:pt x="0" y="12380"/>
              </a:moveTo>
              <a:lnTo>
                <a:pt x="872189" y="1238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964628" y="2599169"/>
        <a:ext cx="43609" cy="43609"/>
      </dsp:txXfrm>
    </dsp:sp>
    <dsp:sp modelId="{E58EB01F-DCA5-D743-B2DA-3F5F04B28110}">
      <dsp:nvSpPr>
        <dsp:cNvPr id="0" name=""/>
        <dsp:cNvSpPr/>
      </dsp:nvSpPr>
      <dsp:spPr>
        <a:xfrm>
          <a:off x="5235471" y="2667668"/>
          <a:ext cx="1245190" cy="62259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Arial" panose="020B0604020202020204" pitchFamily="34" charset="0"/>
              <a:cs typeface="Arial" panose="020B0604020202020204" pitchFamily="34" charset="0"/>
            </a:rPr>
            <a:t>CC BY-ND</a:t>
          </a:r>
        </a:p>
      </dsp:txBody>
      <dsp:txXfrm>
        <a:off x="5253706" y="2685903"/>
        <a:ext cx="1208720" cy="586125"/>
      </dsp:txXfrm>
    </dsp:sp>
    <dsp:sp modelId="{613D0267-B75F-A247-9837-04ED2FC16D29}">
      <dsp:nvSpPr>
        <dsp:cNvPr id="0" name=""/>
        <dsp:cNvSpPr/>
      </dsp:nvSpPr>
      <dsp:spPr>
        <a:xfrm rot="20953180">
          <a:off x="6476173" y="2919009"/>
          <a:ext cx="508710" cy="24760"/>
        </a:xfrm>
        <a:custGeom>
          <a:avLst/>
          <a:gdLst/>
          <a:ahLst/>
          <a:cxnLst/>
          <a:rect l="0" t="0" r="0" b="0"/>
          <a:pathLst>
            <a:path>
              <a:moveTo>
                <a:pt x="0" y="12380"/>
              </a:moveTo>
              <a:lnTo>
                <a:pt x="508710" y="1238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6717810" y="2918672"/>
        <a:ext cx="25435" cy="25435"/>
      </dsp:txXfrm>
    </dsp:sp>
    <dsp:sp modelId="{15CBD23C-6846-0248-9C17-E0A5B811E969}">
      <dsp:nvSpPr>
        <dsp:cNvPr id="0" name=""/>
        <dsp:cNvSpPr/>
      </dsp:nvSpPr>
      <dsp:spPr>
        <a:xfrm>
          <a:off x="6980394" y="2572517"/>
          <a:ext cx="1245190" cy="62259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chemeClr val="tx2">
              <a:lumMod val="40000"/>
              <a:lumOff val="6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Arial" panose="020B0604020202020204" pitchFamily="34" charset="0"/>
              <a:cs typeface="Arial" panose="020B0604020202020204" pitchFamily="34" charset="0"/>
            </a:rPr>
            <a:t>CC BY-NC-ND</a:t>
          </a:r>
        </a:p>
      </dsp:txBody>
      <dsp:txXfrm>
        <a:off x="6998629" y="2590752"/>
        <a:ext cx="1208720" cy="58612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7E15B-2B75-514E-8897-4AEF16ED386D}" type="datetimeFigureOut">
              <a:rPr lang="en-US" smtClean="0"/>
              <a:t>5/18/18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2CA204-90AA-7B44-BAA9-3C6F661D532F}" type="slidenum">
              <a:rPr lang="en-US" smtClean="0"/>
              <a:t>‹#›</a:t>
            </a:fld>
            <a:endParaRPr lang="en-US"/>
          </a:p>
        </p:txBody>
      </p:sp>
    </p:spTree>
    <p:extLst>
      <p:ext uri="{BB962C8B-B14F-4D97-AF65-F5344CB8AC3E}">
        <p14:creationId xmlns:p14="http://schemas.microsoft.com/office/powerpoint/2010/main" val="1286503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4"/>
            <a:ext cx="9144000" cy="1007161"/>
          </a:xfrm>
          <a:prstGeom prst="rect">
            <a:avLst/>
          </a:prstGeom>
          <a:solidFill>
            <a:srgbClr val="001C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400" b="1" dirty="0">
                <a:solidFill>
                  <a:schemeClr val="bg1"/>
                </a:solidFill>
                <a:latin typeface="Arial" charset="0"/>
                <a:ea typeface="Arial" charset="0"/>
                <a:cs typeface="Arial" charset="0"/>
              </a:rPr>
              <a:t>COPYRIGHT OFFICE WORKSHOPS</a:t>
            </a:r>
            <a:endParaRPr lang="en-US" sz="3400" dirty="0">
              <a:solidFill>
                <a:schemeClr val="bg1"/>
              </a:solidFill>
              <a:latin typeface="Arial" charset="0"/>
              <a:ea typeface="Arial" charset="0"/>
              <a:cs typeface="Arial" charset="0"/>
            </a:endParaRPr>
          </a:p>
        </p:txBody>
      </p:sp>
      <p:sp>
        <p:nvSpPr>
          <p:cNvPr id="2" name="Title 1"/>
          <p:cNvSpPr>
            <a:spLocks noGrp="1"/>
          </p:cNvSpPr>
          <p:nvPr>
            <p:ph type="ctrTitle"/>
          </p:nvPr>
        </p:nvSpPr>
        <p:spPr>
          <a:xfrm>
            <a:off x="685800" y="2130429"/>
            <a:ext cx="7772400" cy="1470025"/>
          </a:xfrm>
        </p:spPr>
        <p:txBody>
          <a:bodyPr/>
          <a:lstStyle>
            <a:lvl1pPr>
              <a:defRPr>
                <a:latin typeface="Arial" charset="0"/>
                <a:ea typeface="Arial" charset="0"/>
                <a:cs typeface="Arial"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Arial" charset="0"/>
                <a:ea typeface="Arial" charset="0"/>
                <a:cs typeface="Arial"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99477" y="6422575"/>
            <a:ext cx="1244524" cy="435429"/>
          </a:xfrm>
          <a:prstGeom prst="rect">
            <a:avLst/>
          </a:prstGeom>
        </p:spPr>
      </p:pic>
      <p:pic>
        <p:nvPicPr>
          <p:cNvPr id="9" name="Picture 8"/>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8231792" y="142182"/>
            <a:ext cx="685800" cy="730250"/>
          </a:xfrm>
          <a:prstGeom prst="rect">
            <a:avLst/>
          </a:prstGeom>
          <a:noFill/>
          <a:ln>
            <a:noFill/>
          </a:ln>
        </p:spPr>
      </p:pic>
      <p:sp>
        <p:nvSpPr>
          <p:cNvPr id="11" name="Footer Placeholder 10"/>
          <p:cNvSpPr>
            <a:spLocks noGrp="1"/>
          </p:cNvSpPr>
          <p:nvPr>
            <p:ph type="ftr" sz="quarter" idx="11"/>
          </p:nvPr>
        </p:nvSpPr>
        <p:spPr>
          <a:xfrm>
            <a:off x="457200" y="6336124"/>
            <a:ext cx="8229600" cy="365125"/>
          </a:xfrm>
          <a:prstGeom prst="rect">
            <a:avLst/>
          </a:prstGeom>
        </p:spPr>
        <p:txBody>
          <a:bodyPr/>
          <a:lstStyle>
            <a:lvl1pPr>
              <a:defRPr sz="1000">
                <a:latin typeface="Arial" charset="0"/>
                <a:ea typeface="Arial" charset="0"/>
                <a:cs typeface="Arial" charset="0"/>
              </a:defRPr>
            </a:lvl1pPr>
          </a:lstStyle>
          <a:p>
            <a:r>
              <a:rPr lang="en-US" dirty="0">
                <a:solidFill>
                  <a:srgbClr val="000000"/>
                </a:solidFill>
              </a:rPr>
              <a:t>This presentation was last revised by Ana Enriquez on May 18, 2018.  </a:t>
            </a:r>
          </a:p>
          <a:p>
            <a:r>
              <a:rPr lang="en-US" dirty="0">
                <a:solidFill>
                  <a:srgbClr val="000000"/>
                </a:solidFill>
              </a:rPr>
              <a:t>It is licensed under the Creative Commons CC-BY 4.0 International License.</a:t>
            </a:r>
          </a:p>
        </p:txBody>
      </p:sp>
    </p:spTree>
    <p:extLst>
      <p:ext uri="{BB962C8B-B14F-4D97-AF65-F5344CB8AC3E}">
        <p14:creationId xmlns:p14="http://schemas.microsoft.com/office/powerpoint/2010/main" val="2106250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r>
              <a:rPr lang="en-US" dirty="0">
                <a:solidFill>
                  <a:srgbClr val="000000"/>
                </a:solidFill>
              </a:rPr>
              <a:t>This presentation was last revised by Ana Enriquez on May 18, 2018</a:t>
            </a:r>
            <a:r>
              <a:rPr lang="en-US" dirty="0"/>
              <a:t>.  </a:t>
            </a:r>
          </a:p>
          <a:p>
            <a:r>
              <a:rPr lang="en-US" dirty="0"/>
              <a:t>It is licensed under the Creative Commons CC-BY 4.0 International License.</a:t>
            </a:r>
          </a:p>
        </p:txBody>
      </p:sp>
    </p:spTree>
    <p:extLst>
      <p:ext uri="{BB962C8B-B14F-4D97-AF65-F5344CB8AC3E}">
        <p14:creationId xmlns:p14="http://schemas.microsoft.com/office/powerpoint/2010/main" val="390128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6000">
                <a:latin typeface="Arial" charset="0"/>
                <a:ea typeface="Arial" charset="0"/>
                <a:cs typeface="Arial" charset="0"/>
              </a:defRPr>
            </a:lvl1pPr>
          </a:lstStyle>
          <a:p>
            <a:r>
              <a:rPr lang="en-US"/>
              <a:t>Click to edit Master title style</a:t>
            </a:r>
          </a:p>
        </p:txBody>
      </p:sp>
      <p:sp>
        <p:nvSpPr>
          <p:cNvPr id="3" name="Text Placeholder 2"/>
          <p:cNvSpPr>
            <a:spLocks noGrp="1"/>
          </p:cNvSpPr>
          <p:nvPr>
            <p:ph type="body" idx="1"/>
          </p:nvPr>
        </p:nvSpPr>
        <p:spPr>
          <a:xfrm>
            <a:off x="623888" y="4589467"/>
            <a:ext cx="7886700" cy="1500187"/>
          </a:xfrm>
        </p:spPr>
        <p:txBody>
          <a:bodyPr/>
          <a:lstStyle>
            <a:lvl1pPr marL="0" indent="0">
              <a:buNone/>
              <a:defRPr sz="2400">
                <a:solidFill>
                  <a:schemeClr val="tx1">
                    <a:tint val="75000"/>
                  </a:schemeClr>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r>
              <a:rPr lang="en-US" dirty="0">
                <a:solidFill>
                  <a:srgbClr val="000000"/>
                </a:solidFill>
              </a:rPr>
              <a:t>This presentation was last revised by Ana Enriquez on May 18, 2018</a:t>
            </a:r>
            <a:r>
              <a:rPr lang="en-US" dirty="0"/>
              <a:t>.  </a:t>
            </a:r>
          </a:p>
          <a:p>
            <a:r>
              <a:rPr lang="en-US" dirty="0"/>
              <a:t>It is licensed under the Creative Commons CC-BY 4.0 International License.</a:t>
            </a:r>
          </a:p>
        </p:txBody>
      </p:sp>
      <p:pic>
        <p:nvPicPr>
          <p:cNvPr id="11" name="Picture 10"/>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43900" y="112381"/>
            <a:ext cx="685800" cy="730250"/>
          </a:xfrm>
          <a:prstGeom prst="rect">
            <a:avLst/>
          </a:prstGeom>
          <a:noFill/>
          <a:ln>
            <a:noFill/>
          </a:ln>
        </p:spPr>
      </p:pic>
    </p:spTree>
    <p:extLst>
      <p:ext uri="{BB962C8B-B14F-4D97-AF65-F5344CB8AC3E}">
        <p14:creationId xmlns:p14="http://schemas.microsoft.com/office/powerpoint/2010/main" val="1849769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lvl1pPr>
              <a:defRPr>
                <a:latin typeface="Arial" charset="0"/>
                <a:ea typeface="Arial" charset="0"/>
                <a:cs typeface="Arial" charset="0"/>
              </a:defRPr>
            </a:lvl1p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atin typeface="Arial" charset="0"/>
                <a:ea typeface="Arial" charset="0"/>
                <a:cs typeface="Arial"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atin typeface="Arial" charset="0"/>
                <a:ea typeface="Arial" charset="0"/>
                <a:cs typeface="Arial"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a:latin typeface="Arial" charset="0"/>
                <a:ea typeface="Arial" charset="0"/>
                <a:cs typeface="Arial" charset="0"/>
              </a:defRPr>
            </a:lvl1pPr>
          </a:lstStyle>
          <a:p>
            <a:r>
              <a:rPr lang="en-US" dirty="0">
                <a:solidFill>
                  <a:srgbClr val="000000"/>
                </a:solidFill>
              </a:rPr>
              <a:t>This presentation was last revised by Ana Enriquez on May 18, 2018</a:t>
            </a:r>
            <a:r>
              <a:rPr lang="en-US" dirty="0"/>
              <a:t>.  </a:t>
            </a:r>
          </a:p>
          <a:p>
            <a:r>
              <a:rPr lang="en-US" dirty="0"/>
              <a:t>It is licensed under the Creative Commons CC-BY 4.0 International License.</a:t>
            </a:r>
          </a:p>
        </p:txBody>
      </p:sp>
    </p:spTree>
    <p:extLst>
      <p:ext uri="{BB962C8B-B14F-4D97-AF65-F5344CB8AC3E}">
        <p14:creationId xmlns:p14="http://schemas.microsoft.com/office/powerpoint/2010/main" val="20202353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899477" y="6422575"/>
            <a:ext cx="1244524" cy="435429"/>
          </a:xfrm>
          <a:prstGeom prst="rect">
            <a:avLst/>
          </a:prstGeom>
        </p:spPr>
      </p:pic>
      <p:pic>
        <p:nvPicPr>
          <p:cNvPr id="8" name="Picture 7"/>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8343900" y="112381"/>
            <a:ext cx="685800" cy="730250"/>
          </a:xfrm>
          <a:prstGeom prst="rect">
            <a:avLst/>
          </a:prstGeom>
          <a:noFill/>
          <a:ln>
            <a:noFill/>
          </a:ln>
        </p:spPr>
      </p:pic>
      <p:sp>
        <p:nvSpPr>
          <p:cNvPr id="7" name="Footer Placeholder 10"/>
          <p:cNvSpPr>
            <a:spLocks noGrp="1"/>
          </p:cNvSpPr>
          <p:nvPr>
            <p:ph type="ftr" sz="quarter" idx="3"/>
          </p:nvPr>
        </p:nvSpPr>
        <p:spPr>
          <a:xfrm>
            <a:off x="457200" y="6308729"/>
            <a:ext cx="8229600" cy="365125"/>
          </a:xfrm>
          <a:prstGeom prst="rect">
            <a:avLst/>
          </a:prstGeom>
        </p:spPr>
        <p:txBody>
          <a:bodyPr/>
          <a:lstStyle>
            <a:lvl1pPr algn="ctr">
              <a:defRPr sz="1000">
                <a:latin typeface="Arial" charset="0"/>
                <a:ea typeface="Arial" charset="0"/>
                <a:cs typeface="Arial" charset="0"/>
              </a:defRPr>
            </a:lvl1pPr>
          </a:lstStyle>
          <a:p>
            <a:r>
              <a:rPr lang="en-US" dirty="0">
                <a:solidFill>
                  <a:srgbClr val="000000"/>
                </a:solidFill>
              </a:rPr>
              <a:t>This presentation was last revised by Ana Enriquez on May 18, 2018. </a:t>
            </a:r>
          </a:p>
          <a:p>
            <a:r>
              <a:rPr lang="en-US" dirty="0">
                <a:solidFill>
                  <a:srgbClr val="000000"/>
                </a:solidFill>
              </a:rPr>
              <a:t>It is licensed under the Creative Commons CC-BY 4.0 International License.</a:t>
            </a:r>
          </a:p>
        </p:txBody>
      </p:sp>
    </p:spTree>
    <p:extLst>
      <p:ext uri="{BB962C8B-B14F-4D97-AF65-F5344CB8AC3E}">
        <p14:creationId xmlns:p14="http://schemas.microsoft.com/office/powerpoint/2010/main" val="2047418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dt="0"/>
  <p:txStyles>
    <p:titleStyle>
      <a:lvl1pPr algn="ctr" defTabSz="457189" rtl="0" eaLnBrk="1" latinLnBrk="0" hangingPunct="1">
        <a:spcBef>
          <a:spcPct val="0"/>
        </a:spcBef>
        <a:buNone/>
        <a:defRPr sz="4400" kern="1200">
          <a:solidFill>
            <a:schemeClr val="tx1"/>
          </a:solidFill>
          <a:latin typeface="Arial" charset="0"/>
          <a:ea typeface="Arial" charset="0"/>
          <a:cs typeface="Arial" charset="0"/>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Arial" charset="0"/>
          <a:ea typeface="Arial" charset="0"/>
          <a:cs typeface="Arial" charset="0"/>
        </a:defRPr>
      </a:lvl1pPr>
      <a:lvl2pPr marL="742932" indent="-285744" algn="l" defTabSz="457189" rtl="0" eaLnBrk="1" latinLnBrk="0" hangingPunct="1">
        <a:spcBef>
          <a:spcPct val="20000"/>
        </a:spcBef>
        <a:buFont typeface="Arial"/>
        <a:buChar char="–"/>
        <a:defRPr sz="2800" kern="1200">
          <a:solidFill>
            <a:schemeClr val="tx1"/>
          </a:solidFill>
          <a:latin typeface="Arial" charset="0"/>
          <a:ea typeface="Arial" charset="0"/>
          <a:cs typeface="Arial" charset="0"/>
        </a:defRPr>
      </a:lvl2pPr>
      <a:lvl3pPr marL="1142971" indent="-228594" algn="l" defTabSz="457189" rtl="0" eaLnBrk="1" latinLnBrk="0" hangingPunct="1">
        <a:spcBef>
          <a:spcPct val="20000"/>
        </a:spcBef>
        <a:buFont typeface="Arial"/>
        <a:buChar char="•"/>
        <a:defRPr sz="2400" kern="1200">
          <a:solidFill>
            <a:schemeClr val="tx1"/>
          </a:solidFill>
          <a:latin typeface="Arial" charset="0"/>
          <a:ea typeface="Arial" charset="0"/>
          <a:cs typeface="Arial" charset="0"/>
        </a:defRPr>
      </a:lvl3pPr>
      <a:lvl4pPr marL="1600160" indent="-228594" algn="l" defTabSz="457189" rtl="0" eaLnBrk="1" latinLnBrk="0" hangingPunct="1">
        <a:spcBef>
          <a:spcPct val="20000"/>
        </a:spcBef>
        <a:buFont typeface="Arial"/>
        <a:buChar char="–"/>
        <a:defRPr sz="2000" kern="1200">
          <a:solidFill>
            <a:schemeClr val="tx1"/>
          </a:solidFill>
          <a:latin typeface="Arial" charset="0"/>
          <a:ea typeface="Arial" charset="0"/>
          <a:cs typeface="Arial" charset="0"/>
        </a:defRPr>
      </a:lvl4pPr>
      <a:lvl5pPr marL="2057349" indent="-228594" algn="l" defTabSz="457189" rtl="0" eaLnBrk="1" latinLnBrk="0" hangingPunct="1">
        <a:spcBef>
          <a:spcPct val="20000"/>
        </a:spcBef>
        <a:buFont typeface="Arial"/>
        <a:buChar char="»"/>
        <a:defRPr sz="2000" kern="1200">
          <a:solidFill>
            <a:schemeClr val="tx1"/>
          </a:solidFill>
          <a:latin typeface="Arial" charset="0"/>
          <a:ea typeface="Arial" charset="0"/>
          <a:cs typeface="Arial"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law.berkeley.edu/files/FINAL_PublicDomain_Handbook_FINAL(1).pdf" TargetMode="External"/><Relationship Id="rId2" Type="http://schemas.openxmlformats.org/officeDocument/2006/relationships/hyperlink" Target="http://copyright.cornell.edu/resources/publicdomain.cf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copyright.cornell.edu/resources/publicdomain.cf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lib.umich.edu/copyright" TargetMode="External"/><Relationship Id="rId7" Type="http://schemas.openxmlformats.org/officeDocument/2006/relationships/hyperlink" Target="mailto:anaenriq@umich.edu" TargetMode="External"/><Relationship Id="rId2" Type="http://schemas.openxmlformats.org/officeDocument/2006/relationships/hyperlink" Target="goo.gl/yWCxNX" TargetMode="External"/><Relationship Id="rId1" Type="http://schemas.openxmlformats.org/officeDocument/2006/relationships/slideLayout" Target="../slideLayouts/slideLayout2.xml"/><Relationship Id="rId6" Type="http://schemas.openxmlformats.org/officeDocument/2006/relationships/hyperlink" Target="mailto:copyright@umich.edu" TargetMode="External"/><Relationship Id="rId5" Type="http://schemas.openxmlformats.org/officeDocument/2006/relationships/hyperlink" Target="https://mcommunity.umich.edu/#group:Copyright%20Office%20Announcements" TargetMode="External"/><Relationship Id="rId4" Type="http://schemas.openxmlformats.org/officeDocument/2006/relationships/hyperlink" Target="http://guides.lib.umich.edu/copyrightbasic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law.berkeley.edu/files/FINAL_PublicDomain_Handbook_FINAL(1).pdf" TargetMode="External"/><Relationship Id="rId2" Type="http://schemas.openxmlformats.org/officeDocument/2006/relationships/hyperlink" Target="http://copyright.cornell.edu/resources/publicdomain.cf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Copyright</a:t>
            </a:r>
          </a:p>
        </p:txBody>
      </p:sp>
      <p:sp>
        <p:nvSpPr>
          <p:cNvPr id="3" name="Subtitle 2"/>
          <p:cNvSpPr>
            <a:spLocks noGrp="1"/>
          </p:cNvSpPr>
          <p:nvPr>
            <p:ph type="subTitle" idx="1"/>
          </p:nvPr>
        </p:nvSpPr>
        <p:spPr/>
        <p:txBody>
          <a:bodyPr/>
          <a:lstStyle/>
          <a:p>
            <a:r>
              <a:rPr lang="en-US" dirty="0"/>
              <a:t>Ana Enriquez</a:t>
            </a:r>
          </a:p>
        </p:txBody>
      </p:sp>
      <p:sp>
        <p:nvSpPr>
          <p:cNvPr id="4" name="Footer Placeholder 3"/>
          <p:cNvSpPr>
            <a:spLocks noGrp="1"/>
          </p:cNvSpPr>
          <p:nvPr>
            <p:ph type="ftr" sz="quarter" idx="11"/>
          </p:nvPr>
        </p:nvSpPr>
        <p:spPr/>
        <p:txBody>
          <a:bodyPr/>
          <a:lstStyle/>
          <a:p>
            <a:r>
              <a:rPr lang="en-US" dirty="0">
                <a:solidFill>
                  <a:srgbClr val="000000"/>
                </a:solidFill>
              </a:rPr>
              <a:t>This presentation was last revised by Ana Enriquez on May 18, 2018.  </a:t>
            </a:r>
          </a:p>
          <a:p>
            <a:r>
              <a:rPr lang="en-US" dirty="0">
                <a:solidFill>
                  <a:srgbClr val="000000"/>
                </a:solidFill>
              </a:rPr>
              <a:t>It is licensed under the Creative Commons CC-BY 4.0 International License.</a:t>
            </a:r>
          </a:p>
        </p:txBody>
      </p:sp>
    </p:spTree>
    <p:extLst>
      <p:ext uri="{BB962C8B-B14F-4D97-AF65-F5344CB8AC3E}">
        <p14:creationId xmlns:p14="http://schemas.microsoft.com/office/powerpoint/2010/main" val="849783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a:t>
            </a:r>
          </a:p>
        </p:txBody>
      </p:sp>
      <p:sp>
        <p:nvSpPr>
          <p:cNvPr id="3" name="Content Placeholder 2"/>
          <p:cNvSpPr>
            <a:spLocks noGrp="1"/>
          </p:cNvSpPr>
          <p:nvPr>
            <p:ph idx="1"/>
          </p:nvPr>
        </p:nvSpPr>
        <p:spPr/>
        <p:txBody>
          <a:bodyPr>
            <a:normAutofit/>
          </a:bodyPr>
          <a:lstStyle/>
          <a:p>
            <a:pPr marL="0" lvl="0" indent="0">
              <a:buNone/>
            </a:pPr>
            <a:r>
              <a:rPr lang="en-US" dirty="0"/>
              <a:t>Amanda is teaching a course about Milton. She prepares lecture outlines and then extemporizes from them in class. Does copyright cover what Amanda says in class?</a:t>
            </a:r>
          </a:p>
        </p:txBody>
      </p:sp>
      <p:sp>
        <p:nvSpPr>
          <p:cNvPr id="4" name="Footer Placeholder 3"/>
          <p:cNvSpPr>
            <a:spLocks noGrp="1"/>
          </p:cNvSpPr>
          <p:nvPr>
            <p:ph type="ftr" sz="quarter" idx="4294967295"/>
          </p:nvPr>
        </p:nvSpPr>
        <p:spPr>
          <a:xfrm>
            <a:off x="457200" y="6308725"/>
            <a:ext cx="8229600" cy="365125"/>
          </a:xfrm>
          <a:prstGeom prst="rect">
            <a:avLst/>
          </a:prstGeom>
        </p:spPr>
        <p:txBody>
          <a:bodyPr/>
          <a:lstStyle>
            <a:lvl1pPr algn="ctr">
              <a:defRPr sz="1000">
                <a:latin typeface="Arial" charset="0"/>
                <a:ea typeface="Arial" charset="0"/>
                <a:cs typeface="Arial" charset="0"/>
              </a:defRPr>
            </a:lvl1pPr>
          </a:lstStyle>
          <a:p>
            <a:r>
              <a:rPr lang="en-US" dirty="0"/>
              <a:t>This presentation was last revised by Ana Enriquez on May 18, 2018.   </a:t>
            </a:r>
          </a:p>
          <a:p>
            <a:r>
              <a:rPr lang="en-US" dirty="0"/>
              <a:t>It is licensed under the Creative Commons CC-BY 4.0 International License.</a:t>
            </a:r>
          </a:p>
        </p:txBody>
      </p:sp>
    </p:spTree>
    <p:extLst>
      <p:ext uri="{BB962C8B-B14F-4D97-AF65-F5344CB8AC3E}">
        <p14:creationId xmlns:p14="http://schemas.microsoft.com/office/powerpoint/2010/main" val="1913273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Hypothetical</a:t>
            </a:r>
            <a:endParaRPr lang="en-US" dirty="0"/>
          </a:p>
        </p:txBody>
      </p:sp>
      <p:sp>
        <p:nvSpPr>
          <p:cNvPr id="3" name="Content Placeholder 2"/>
          <p:cNvSpPr>
            <a:spLocks noGrp="1"/>
          </p:cNvSpPr>
          <p:nvPr>
            <p:ph idx="1"/>
          </p:nvPr>
        </p:nvSpPr>
        <p:spPr/>
        <p:txBody>
          <a:bodyPr/>
          <a:lstStyle/>
          <a:p>
            <a:pPr marL="0" lvl="0" indent="0">
              <a:buNone/>
            </a:pPr>
            <a:r>
              <a:rPr lang="en-US" dirty="0"/>
              <a:t>Amanda arranged to have a particular class session recorded so that absent students could watch it later. Does copyright cover what Amanda said in that session?</a:t>
            </a:r>
          </a:p>
        </p:txBody>
      </p:sp>
      <p:sp>
        <p:nvSpPr>
          <p:cNvPr id="4" name="Footer Placeholder 3"/>
          <p:cNvSpPr>
            <a:spLocks noGrp="1"/>
          </p:cNvSpPr>
          <p:nvPr>
            <p:ph type="ftr" sz="quarter" idx="11"/>
          </p:nvPr>
        </p:nvSpPr>
        <p:spPr/>
        <p:txBody>
          <a:bodyPr/>
          <a:lstStyle>
            <a:lvl1pPr algn="ctr">
              <a:defRPr sz="1000">
                <a:latin typeface="Arial" charset="0"/>
                <a:ea typeface="Arial" charset="0"/>
                <a:cs typeface="Arial" charset="0"/>
              </a:defRPr>
            </a:lvl1pPr>
          </a:lstStyle>
          <a:p>
            <a:r>
              <a:rPr lang="en-US"/>
              <a:t>This presentation was last revised by Ana Enriquez on May 18, 2018.   </a:t>
            </a:r>
          </a:p>
          <a:p>
            <a:r>
              <a:rPr lang="en-US"/>
              <a:t>It is licensed under the Creative Commons CC-BY 4.0 International License.</a:t>
            </a:r>
            <a:endParaRPr lang="en-US" dirty="0"/>
          </a:p>
        </p:txBody>
      </p:sp>
    </p:spTree>
    <p:extLst>
      <p:ext uri="{BB962C8B-B14F-4D97-AF65-F5344CB8AC3E}">
        <p14:creationId xmlns:p14="http://schemas.microsoft.com/office/powerpoint/2010/main" val="2115420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a:t>
            </a:r>
          </a:p>
        </p:txBody>
      </p:sp>
      <p:sp>
        <p:nvSpPr>
          <p:cNvPr id="3" name="Content Placeholder 2"/>
          <p:cNvSpPr>
            <a:spLocks noGrp="1"/>
          </p:cNvSpPr>
          <p:nvPr>
            <p:ph idx="1"/>
          </p:nvPr>
        </p:nvSpPr>
        <p:spPr/>
        <p:txBody>
          <a:bodyPr>
            <a:noAutofit/>
          </a:bodyPr>
          <a:lstStyle/>
          <a:p>
            <a:pPr marL="0" lvl="0" indent="0">
              <a:buNone/>
            </a:pPr>
            <a:r>
              <a:rPr lang="en-US" dirty="0"/>
              <a:t>Bruce, a University staff member who advises students applying to graduate school, creates a list of all University faculty that includes their first and last names, any graduate degrees they have earned, and the institutions from which they earned those degrees. He organizes the list alphabetically, according to the degree-granting institution. Does copyright cover Bruce’s list?</a:t>
            </a:r>
          </a:p>
        </p:txBody>
      </p:sp>
      <p:sp>
        <p:nvSpPr>
          <p:cNvPr id="4" name="Footer Placeholder 3"/>
          <p:cNvSpPr>
            <a:spLocks noGrp="1"/>
          </p:cNvSpPr>
          <p:nvPr>
            <p:ph type="ftr" sz="quarter" idx="4294967295"/>
          </p:nvPr>
        </p:nvSpPr>
        <p:spPr>
          <a:xfrm>
            <a:off x="457200" y="6308725"/>
            <a:ext cx="8229600" cy="365125"/>
          </a:xfrm>
          <a:prstGeom prst="rect">
            <a:avLst/>
          </a:prstGeom>
        </p:spPr>
        <p:txBody>
          <a:bodyPr/>
          <a:lstStyle>
            <a:lvl1pPr algn="ctr">
              <a:defRPr sz="1000">
                <a:latin typeface="Arial" charset="0"/>
                <a:ea typeface="Arial" charset="0"/>
                <a:cs typeface="Arial" charset="0"/>
              </a:defRPr>
            </a:lvl1pPr>
          </a:lstStyle>
          <a:p>
            <a:r>
              <a:rPr lang="en-US" dirty="0"/>
              <a:t>This presentation was last revised by Ana Enriquez on May 18, 2018.   </a:t>
            </a:r>
          </a:p>
          <a:p>
            <a:r>
              <a:rPr lang="en-US" dirty="0"/>
              <a:t>It is licensed under the Creative Commons CC-BY 4.0 International License.</a:t>
            </a:r>
          </a:p>
        </p:txBody>
      </p:sp>
    </p:spTree>
    <p:extLst>
      <p:ext uri="{BB962C8B-B14F-4D97-AF65-F5344CB8AC3E}">
        <p14:creationId xmlns:p14="http://schemas.microsoft.com/office/powerpoint/2010/main" val="140075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a:t>
            </a:r>
          </a:p>
        </p:txBody>
      </p:sp>
      <p:sp>
        <p:nvSpPr>
          <p:cNvPr id="3" name="Content Placeholder 2"/>
          <p:cNvSpPr>
            <a:spLocks noGrp="1"/>
          </p:cNvSpPr>
          <p:nvPr>
            <p:ph idx="1"/>
          </p:nvPr>
        </p:nvSpPr>
        <p:spPr/>
        <p:txBody>
          <a:bodyPr>
            <a:normAutofit/>
          </a:bodyPr>
          <a:lstStyle/>
          <a:p>
            <a:pPr marL="0" indent="0">
              <a:buNone/>
            </a:pPr>
            <a:r>
              <a:rPr lang="en-US" sz="3600" dirty="0"/>
              <a:t>What elements on the cookbook page below are covered by copyright?</a:t>
            </a:r>
          </a:p>
        </p:txBody>
      </p:sp>
      <p:pic>
        <p:nvPicPr>
          <p:cNvPr id="4" name="Picture 3" descr="This image of part of page 203 of the Betty Crocker cookbook shows part of the recipe for Chocolate Fudge. The recipe includes a serving suggestion (&quot;This traditional fudge recipe is perfect to make for gifts or to serve on a dessert tray.&quot;), the prep time, the ingredients, and instructions for making the recipe. The page also has a sidebar entitled &quot;Testing Candy Temperatures.&quot; It defines stages of candymaking, including Thread stage and Soft-ball stage, explaining how sugary liquids behave when they are heated to specific temperatures." title="Excerpt from Betty Crocker Cookbook"/>
          <p:cNvPicPr>
            <a:picLocks noChangeAspect="1"/>
          </p:cNvPicPr>
          <p:nvPr/>
        </p:nvPicPr>
        <p:blipFill>
          <a:blip r:embed="rId2"/>
          <a:stretch>
            <a:fillRect/>
          </a:stretch>
        </p:blipFill>
        <p:spPr>
          <a:xfrm>
            <a:off x="2422863" y="2901603"/>
            <a:ext cx="4298272" cy="3182977"/>
          </a:xfrm>
          <a:prstGeom prst="rect">
            <a:avLst/>
          </a:prstGeom>
        </p:spPr>
      </p:pic>
      <p:sp>
        <p:nvSpPr>
          <p:cNvPr id="5" name="TextBox 4"/>
          <p:cNvSpPr txBox="1"/>
          <p:nvPr/>
        </p:nvSpPr>
        <p:spPr>
          <a:xfrm>
            <a:off x="3294935" y="6021045"/>
            <a:ext cx="2554129" cy="276999"/>
          </a:xfrm>
          <a:prstGeom prst="rect">
            <a:avLst/>
          </a:prstGeom>
          <a:noFill/>
        </p:spPr>
        <p:txBody>
          <a:bodyPr wrap="square" rtlCol="0">
            <a:spAutoFit/>
          </a:bodyPr>
          <a:lstStyle/>
          <a:p>
            <a:r>
              <a:rPr lang="en-US" sz="1200" i="1" dirty="0">
                <a:latin typeface="Arial" charset="0"/>
                <a:ea typeface="Arial" charset="0"/>
                <a:cs typeface="Arial" charset="0"/>
              </a:rPr>
              <a:t>Betty Crocker Cookbook</a:t>
            </a:r>
            <a:r>
              <a:rPr lang="en-US" sz="1200" dirty="0">
                <a:latin typeface="Arial" charset="0"/>
                <a:ea typeface="Arial" charset="0"/>
                <a:cs typeface="Arial" charset="0"/>
              </a:rPr>
              <a:t>, page 203</a:t>
            </a:r>
          </a:p>
        </p:txBody>
      </p:sp>
      <p:sp>
        <p:nvSpPr>
          <p:cNvPr id="6" name="Footer Placeholder 3"/>
          <p:cNvSpPr>
            <a:spLocks noGrp="1"/>
          </p:cNvSpPr>
          <p:nvPr>
            <p:ph type="ftr" sz="quarter" idx="4294967295"/>
          </p:nvPr>
        </p:nvSpPr>
        <p:spPr>
          <a:xfrm>
            <a:off x="457200" y="6308725"/>
            <a:ext cx="8229600" cy="365125"/>
          </a:xfrm>
          <a:prstGeom prst="rect">
            <a:avLst/>
          </a:prstGeom>
        </p:spPr>
        <p:txBody>
          <a:bodyPr/>
          <a:lstStyle>
            <a:lvl1pPr algn="ctr">
              <a:defRPr sz="1000">
                <a:latin typeface="Arial" charset="0"/>
                <a:ea typeface="Arial" charset="0"/>
                <a:cs typeface="Arial" charset="0"/>
              </a:defRPr>
            </a:lvl1pPr>
          </a:lstStyle>
          <a:p>
            <a:r>
              <a:rPr lang="en-US" dirty="0"/>
              <a:t>This presentation was last revised by Ana Enriquez on May 18, 2018.   </a:t>
            </a:r>
          </a:p>
          <a:p>
            <a:r>
              <a:rPr lang="en-US" dirty="0"/>
              <a:t>It is licensed under the Creative Commons CC-BY 4.0 International License.</a:t>
            </a:r>
          </a:p>
        </p:txBody>
      </p:sp>
    </p:spTree>
    <p:extLst>
      <p:ext uri="{BB962C8B-B14F-4D97-AF65-F5344CB8AC3E}">
        <p14:creationId xmlns:p14="http://schemas.microsoft.com/office/powerpoint/2010/main" val="606515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Copyright protection lasts</a:t>
            </a:r>
            <a:endParaRPr lang="en-US" dirty="0"/>
          </a:p>
        </p:txBody>
      </p:sp>
      <p:sp>
        <p:nvSpPr>
          <p:cNvPr id="3" name="Content Placeholder 2"/>
          <p:cNvSpPr>
            <a:spLocks noGrp="1"/>
          </p:cNvSpPr>
          <p:nvPr>
            <p:ph idx="1"/>
          </p:nvPr>
        </p:nvSpPr>
        <p:spPr/>
        <p:txBody>
          <a:bodyPr/>
          <a:lstStyle/>
          <a:p>
            <a:r>
              <a:rPr lang="en-US"/>
              <a:t>For a limited time</a:t>
            </a:r>
          </a:p>
          <a:p>
            <a:pPr lvl="1"/>
            <a:r>
              <a:rPr lang="en-US"/>
              <a:t>A work created in the U.S. today will be protected by copyright in the U.S. until 70 years after the death of the author.</a:t>
            </a:r>
          </a:p>
          <a:p>
            <a:r>
              <a:rPr lang="en-US"/>
              <a:t>Under earlier copyright regimes, there were many other ways a work could enter the public domain.</a:t>
            </a:r>
            <a:endParaRPr lang="en-US" dirty="0"/>
          </a:p>
        </p:txBody>
      </p:sp>
      <p:sp>
        <p:nvSpPr>
          <p:cNvPr id="6" name="Footer Placeholder 3"/>
          <p:cNvSpPr>
            <a:spLocks noGrp="1"/>
          </p:cNvSpPr>
          <p:nvPr>
            <p:ph type="ftr" sz="quarter" idx="4294967295"/>
          </p:nvPr>
        </p:nvSpPr>
        <p:spPr>
          <a:xfrm>
            <a:off x="457200" y="6308725"/>
            <a:ext cx="8229600" cy="365125"/>
          </a:xfrm>
          <a:prstGeom prst="rect">
            <a:avLst/>
          </a:prstGeom>
        </p:spPr>
        <p:txBody>
          <a:bodyPr/>
          <a:lstStyle>
            <a:lvl1pPr algn="ctr">
              <a:defRPr sz="1000">
                <a:latin typeface="Arial" charset="0"/>
                <a:ea typeface="Arial" charset="0"/>
                <a:cs typeface="Arial" charset="0"/>
              </a:defRPr>
            </a:lvl1pPr>
          </a:lstStyle>
          <a:p>
            <a:r>
              <a:rPr lang="en-US" dirty="0"/>
              <a:t>This presentation was last revised by Ana Enriquez on May 18, 2018.   </a:t>
            </a:r>
          </a:p>
          <a:p>
            <a:r>
              <a:rPr lang="en-US" dirty="0"/>
              <a:t>It is licensed under the Creative Commons CC-BY 4.0 International License.</a:t>
            </a:r>
          </a:p>
        </p:txBody>
      </p:sp>
    </p:spTree>
    <p:extLst>
      <p:ext uri="{BB962C8B-B14F-4D97-AF65-F5344CB8AC3E}">
        <p14:creationId xmlns:p14="http://schemas.microsoft.com/office/powerpoint/2010/main" val="1744384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Recommended resources</a:t>
            </a:r>
            <a:endParaRPr lang="en-US" dirty="0"/>
          </a:p>
        </p:txBody>
      </p:sp>
      <p:sp>
        <p:nvSpPr>
          <p:cNvPr id="3" name="Content Placeholder 2"/>
          <p:cNvSpPr>
            <a:spLocks noGrp="1"/>
          </p:cNvSpPr>
          <p:nvPr>
            <p:ph idx="1"/>
          </p:nvPr>
        </p:nvSpPr>
        <p:spPr/>
        <p:txBody>
          <a:bodyPr/>
          <a:lstStyle/>
          <a:p>
            <a:r>
              <a:rPr lang="en-US" dirty="0"/>
              <a:t>Cornell’s </a:t>
            </a:r>
            <a:r>
              <a:rPr lang="en-US" dirty="0">
                <a:hlinkClick r:id="rId2"/>
              </a:rPr>
              <a:t>Copyright Term and the Public Domain in the United States</a:t>
            </a:r>
            <a:endParaRPr lang="en-US" dirty="0"/>
          </a:p>
          <a:p>
            <a:r>
              <a:rPr lang="en-US" dirty="0"/>
              <a:t>Berkeley’s </a:t>
            </a:r>
            <a:r>
              <a:rPr lang="en-US" dirty="0">
                <a:hlinkClick r:id="rId3"/>
              </a:rPr>
              <a:t>Is it in the Public Domain?</a:t>
            </a:r>
            <a:endParaRPr lang="en-US" dirty="0"/>
          </a:p>
        </p:txBody>
      </p:sp>
      <p:sp>
        <p:nvSpPr>
          <p:cNvPr id="6" name="Footer Placeholder 3"/>
          <p:cNvSpPr>
            <a:spLocks noGrp="1"/>
          </p:cNvSpPr>
          <p:nvPr>
            <p:ph type="ftr" sz="quarter" idx="4294967295"/>
          </p:nvPr>
        </p:nvSpPr>
        <p:spPr>
          <a:xfrm>
            <a:off x="457200" y="6308725"/>
            <a:ext cx="8229600" cy="365125"/>
          </a:xfrm>
          <a:prstGeom prst="rect">
            <a:avLst/>
          </a:prstGeom>
        </p:spPr>
        <p:txBody>
          <a:bodyPr/>
          <a:lstStyle>
            <a:lvl1pPr algn="ctr">
              <a:defRPr sz="1000">
                <a:latin typeface="Arial" charset="0"/>
                <a:ea typeface="Arial" charset="0"/>
                <a:cs typeface="Arial" charset="0"/>
              </a:defRPr>
            </a:lvl1pPr>
          </a:lstStyle>
          <a:p>
            <a:r>
              <a:rPr lang="en-US" dirty="0"/>
              <a:t>This presentation was last revised by Ana Enriquez on May 18, 2018.   </a:t>
            </a:r>
          </a:p>
          <a:p>
            <a:r>
              <a:rPr lang="en-US" dirty="0"/>
              <a:t>It is licensed under the Creative Commons CC-BY 4.0 International License.</a:t>
            </a:r>
          </a:p>
        </p:txBody>
      </p:sp>
    </p:spTree>
    <p:extLst>
      <p:ext uri="{BB962C8B-B14F-4D97-AF65-F5344CB8AC3E}">
        <p14:creationId xmlns:p14="http://schemas.microsoft.com/office/powerpoint/2010/main" val="423105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Hypotheticals</a:t>
            </a:r>
          </a:p>
        </p:txBody>
      </p:sp>
      <p:sp>
        <p:nvSpPr>
          <p:cNvPr id="3" name="Content Placeholder 2"/>
          <p:cNvSpPr>
            <a:spLocks noGrp="1"/>
          </p:cNvSpPr>
          <p:nvPr>
            <p:ph idx="1"/>
          </p:nvPr>
        </p:nvSpPr>
        <p:spPr/>
        <p:txBody>
          <a:bodyPr/>
          <a:lstStyle/>
          <a:p>
            <a:r>
              <a:rPr lang="en-US" dirty="0"/>
              <a:t>We’ll do hypotheticals 5 and 6 as a group, using Cornell’s </a:t>
            </a:r>
            <a:r>
              <a:rPr lang="en-US" dirty="0">
                <a:hlinkClick r:id="rId2"/>
              </a:rPr>
              <a:t>Copyright Term and the Public Domain in the United States</a:t>
            </a:r>
            <a:r>
              <a:rPr lang="en-US" dirty="0"/>
              <a:t>.</a:t>
            </a:r>
          </a:p>
        </p:txBody>
      </p:sp>
      <p:sp>
        <p:nvSpPr>
          <p:cNvPr id="4" name="Footer Placeholder 3"/>
          <p:cNvSpPr>
            <a:spLocks noGrp="1"/>
          </p:cNvSpPr>
          <p:nvPr>
            <p:ph type="ftr" sz="quarter" idx="11"/>
          </p:nvPr>
        </p:nvSpPr>
        <p:spPr/>
        <p:txBody>
          <a:bodyPr/>
          <a:lstStyle/>
          <a:p>
            <a:r>
              <a:rPr lang="en-US" dirty="0">
                <a:solidFill>
                  <a:srgbClr val="000000"/>
                </a:solidFill>
              </a:rPr>
              <a:t>This presentation was last revised by Ana Enriquez on May 18, 2018</a:t>
            </a:r>
            <a:r>
              <a:rPr lang="en-US" dirty="0"/>
              <a:t>.  </a:t>
            </a:r>
          </a:p>
          <a:p>
            <a:r>
              <a:rPr lang="en-US" dirty="0"/>
              <a:t>It is licensed under the Creative Commons CC-BY 4.0 International License.</a:t>
            </a:r>
          </a:p>
        </p:txBody>
      </p:sp>
    </p:spTree>
    <p:extLst>
      <p:ext uri="{BB962C8B-B14F-4D97-AF65-F5344CB8AC3E}">
        <p14:creationId xmlns:p14="http://schemas.microsoft.com/office/powerpoint/2010/main" val="1733511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Hypothetical</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Celia is an American citizen, born in 1930, who has lived in Spain since 1939. Celia published her English-language novel in Spain in 1965. In 1968, she published it in the United States, but she did not comply with U.S. formalities. The work has never been in the public domain in Spain. Is the work in the public domain in the U.S.? If not, when do you anticipate it will enter the public domain here? </a:t>
            </a:r>
          </a:p>
        </p:txBody>
      </p:sp>
      <p:sp>
        <p:nvSpPr>
          <p:cNvPr id="4" name="Footer Placeholder 3"/>
          <p:cNvSpPr>
            <a:spLocks noGrp="1"/>
          </p:cNvSpPr>
          <p:nvPr>
            <p:ph type="ftr" sz="quarter" idx="11"/>
          </p:nvPr>
        </p:nvSpPr>
        <p:spPr>
          <a:xfrm>
            <a:off x="457200" y="6308725"/>
            <a:ext cx="8229600" cy="365125"/>
          </a:xfrm>
        </p:spPr>
        <p:txBody>
          <a:bodyPr/>
          <a:lstStyle/>
          <a:p>
            <a:r>
              <a:rPr lang="en-US" dirty="0"/>
              <a:t>This presentation was last revised by Ana Enriquez on May 18, 2018.   </a:t>
            </a:r>
          </a:p>
          <a:p>
            <a:r>
              <a:rPr lang="en-US" dirty="0"/>
              <a:t>It is licensed under the Creative Commons CC-BY 4.0 International License.</a:t>
            </a:r>
          </a:p>
        </p:txBody>
      </p:sp>
    </p:spTree>
    <p:extLst>
      <p:ext uri="{BB962C8B-B14F-4D97-AF65-F5344CB8AC3E}">
        <p14:creationId xmlns:p14="http://schemas.microsoft.com/office/powerpoint/2010/main" val="818707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Hypothetical</a:t>
            </a:r>
            <a:endParaRPr lang="en-US" dirty="0"/>
          </a:p>
        </p:txBody>
      </p:sp>
      <p:sp>
        <p:nvSpPr>
          <p:cNvPr id="3" name="Content Placeholder 2"/>
          <p:cNvSpPr>
            <a:spLocks noGrp="1"/>
          </p:cNvSpPr>
          <p:nvPr>
            <p:ph idx="1"/>
          </p:nvPr>
        </p:nvSpPr>
        <p:spPr/>
        <p:txBody>
          <a:bodyPr/>
          <a:lstStyle/>
          <a:p>
            <a:pPr marL="0" lvl="0" indent="0">
              <a:buNone/>
            </a:pPr>
            <a:r>
              <a:rPr lang="en-US" dirty="0"/>
              <a:t>Damon wrote his memoir, </a:t>
            </a:r>
            <a:r>
              <a:rPr lang="en-US" i="1" dirty="0"/>
              <a:t>My Life in Michigan</a:t>
            </a:r>
            <a:r>
              <a:rPr lang="en-US" dirty="0"/>
              <a:t>, in the 1930s. He produced three typewritten copies, one of which he gave to each of his children. Damon died in 1942. Is the work in the public domain in the U.S.? If not, when do you anticipate it will enter the public domain here?</a:t>
            </a:r>
          </a:p>
        </p:txBody>
      </p:sp>
      <p:sp>
        <p:nvSpPr>
          <p:cNvPr id="4" name="Footer Placeholder 3"/>
          <p:cNvSpPr>
            <a:spLocks noGrp="1"/>
          </p:cNvSpPr>
          <p:nvPr>
            <p:ph type="ftr" sz="quarter" idx="11"/>
          </p:nvPr>
        </p:nvSpPr>
        <p:spPr>
          <a:xfrm>
            <a:off x="457200" y="6308725"/>
            <a:ext cx="8229600" cy="365125"/>
          </a:xfrm>
        </p:spPr>
        <p:txBody>
          <a:bodyPr/>
          <a:lstStyle/>
          <a:p>
            <a:r>
              <a:rPr lang="en-US" dirty="0"/>
              <a:t>This presentation was last revised by Ana Enriquez on May 18, 2018.   </a:t>
            </a:r>
          </a:p>
          <a:p>
            <a:r>
              <a:rPr lang="en-US" dirty="0"/>
              <a:t>It is licensed under the Creative Commons CC-BY 4.0 International License.</a:t>
            </a:r>
          </a:p>
        </p:txBody>
      </p:sp>
    </p:spTree>
    <p:extLst>
      <p:ext uri="{BB962C8B-B14F-4D97-AF65-F5344CB8AC3E}">
        <p14:creationId xmlns:p14="http://schemas.microsoft.com/office/powerpoint/2010/main" val="1092604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Rights of Copyright Holders</a:t>
            </a:r>
            <a:endParaRPr lang="en-US" dirty="0"/>
          </a:p>
        </p:txBody>
      </p:sp>
      <p:sp>
        <p:nvSpPr>
          <p:cNvPr id="7" name="Text Placeholder 6"/>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a:xfrm>
            <a:off x="457200" y="6308725"/>
            <a:ext cx="8229600" cy="365125"/>
          </a:xfrm>
        </p:spPr>
        <p:txBody>
          <a:bodyPr/>
          <a:lstStyle>
            <a:lvl1pPr algn="ctr">
              <a:defRPr sz="1000">
                <a:latin typeface="Arial" charset="0"/>
                <a:ea typeface="Arial" charset="0"/>
                <a:cs typeface="Arial" charset="0"/>
              </a:defRPr>
            </a:lvl1pPr>
          </a:lstStyle>
          <a:p>
            <a:r>
              <a:rPr lang="en-US" dirty="0"/>
              <a:t>This presentation was last revised by Ana Enriquez on May 18, 2018.   </a:t>
            </a:r>
          </a:p>
          <a:p>
            <a:r>
              <a:rPr lang="en-US" dirty="0"/>
              <a:t>It is licensed under the Creative Commons CC-BY 4.0 International License.</a:t>
            </a:r>
          </a:p>
        </p:txBody>
      </p:sp>
    </p:spTree>
    <p:extLst>
      <p:ext uri="{BB962C8B-B14F-4D97-AF65-F5344CB8AC3E}">
        <p14:creationId xmlns:p14="http://schemas.microsoft.com/office/powerpoint/2010/main" val="269115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for Today</a:t>
            </a:r>
          </a:p>
        </p:txBody>
      </p:sp>
      <p:sp>
        <p:nvSpPr>
          <p:cNvPr id="3" name="Content Placeholder 2"/>
          <p:cNvSpPr>
            <a:spLocks noGrp="1"/>
          </p:cNvSpPr>
          <p:nvPr>
            <p:ph idx="1"/>
          </p:nvPr>
        </p:nvSpPr>
        <p:spPr/>
        <p:txBody>
          <a:bodyPr>
            <a:normAutofit lnSpcReduction="10000"/>
          </a:bodyPr>
          <a:lstStyle/>
          <a:p>
            <a:r>
              <a:rPr lang="en-US" dirty="0"/>
              <a:t>Copyrightability and Copyright Duration (30 minutes)</a:t>
            </a:r>
          </a:p>
          <a:p>
            <a:r>
              <a:rPr lang="en-US" dirty="0"/>
              <a:t>Rights of Copyright Holders (15 minutes)</a:t>
            </a:r>
          </a:p>
          <a:p>
            <a:r>
              <a:rPr lang="en-US" dirty="0"/>
              <a:t>Who Holds Copyright (30 minutes)</a:t>
            </a:r>
          </a:p>
          <a:p>
            <a:r>
              <a:rPr lang="en-US" dirty="0"/>
              <a:t>Rights of Users (20 minutes)</a:t>
            </a:r>
          </a:p>
          <a:p>
            <a:r>
              <a:rPr lang="en-US" dirty="0"/>
              <a:t>Recap (20 minutes)</a:t>
            </a:r>
          </a:p>
          <a:p>
            <a:endParaRPr lang="en-US" dirty="0"/>
          </a:p>
          <a:p>
            <a:pPr marL="0" indent="0">
              <a:buNone/>
            </a:pPr>
            <a:r>
              <a:rPr lang="en-US" i="1" dirty="0"/>
              <a:t>Please interrupt with questions!</a:t>
            </a:r>
          </a:p>
        </p:txBody>
      </p:sp>
      <p:sp>
        <p:nvSpPr>
          <p:cNvPr id="4" name="Footer Placeholder 3"/>
          <p:cNvSpPr>
            <a:spLocks noGrp="1"/>
          </p:cNvSpPr>
          <p:nvPr>
            <p:ph type="ftr" sz="quarter" idx="11"/>
          </p:nvPr>
        </p:nvSpPr>
        <p:spPr/>
        <p:txBody>
          <a:bodyPr/>
          <a:lstStyle/>
          <a:p>
            <a:r>
              <a:rPr lang="en-US" dirty="0">
                <a:solidFill>
                  <a:srgbClr val="000000"/>
                </a:solidFill>
              </a:rPr>
              <a:t>This presentation was last revised by Ana Enriquez on May 18, 2018</a:t>
            </a:r>
            <a:r>
              <a:rPr lang="en-US" dirty="0"/>
              <a:t>.  </a:t>
            </a:r>
          </a:p>
          <a:p>
            <a:r>
              <a:rPr lang="en-US" dirty="0"/>
              <a:t>It is licensed under the Creative Commons CC-BY 4.0 International License.</a:t>
            </a:r>
          </a:p>
        </p:txBody>
      </p:sp>
    </p:spTree>
    <p:extLst>
      <p:ext uri="{BB962C8B-B14F-4D97-AF65-F5344CB8AC3E}">
        <p14:creationId xmlns:p14="http://schemas.microsoft.com/office/powerpoint/2010/main" val="504230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dirty="0"/>
              <a:t>2. Would your use implicate one of the exclusive rights given to copyright holders?</a:t>
            </a:r>
          </a:p>
        </p:txBody>
      </p:sp>
      <p:sp>
        <p:nvSpPr>
          <p:cNvPr id="3" name="Content Placeholder 2"/>
          <p:cNvSpPr>
            <a:spLocks noGrp="1"/>
          </p:cNvSpPr>
          <p:nvPr>
            <p:ph idx="1"/>
          </p:nvPr>
        </p:nvSpPr>
        <p:spPr/>
        <p:txBody>
          <a:bodyPr/>
          <a:lstStyle/>
          <a:p>
            <a:r>
              <a:rPr lang="en-US" dirty="0"/>
              <a:t>Rights of copyright holders:</a:t>
            </a:r>
          </a:p>
          <a:p>
            <a:pPr lvl="1"/>
            <a:r>
              <a:rPr lang="en-US" dirty="0"/>
              <a:t>Reproduction</a:t>
            </a:r>
          </a:p>
          <a:p>
            <a:pPr lvl="1"/>
            <a:r>
              <a:rPr lang="en-US" dirty="0"/>
              <a:t>Preparation of derivative works</a:t>
            </a:r>
          </a:p>
          <a:p>
            <a:pPr lvl="1"/>
            <a:r>
              <a:rPr lang="en-US" dirty="0"/>
              <a:t>Distribution to the public</a:t>
            </a:r>
          </a:p>
          <a:p>
            <a:pPr lvl="1"/>
            <a:r>
              <a:rPr lang="en-US" dirty="0"/>
              <a:t>Public performance (for sound recordings, digital performance rights only)</a:t>
            </a:r>
          </a:p>
          <a:p>
            <a:pPr lvl="1"/>
            <a:r>
              <a:rPr lang="en-US" dirty="0"/>
              <a:t>Public display</a:t>
            </a:r>
          </a:p>
        </p:txBody>
      </p:sp>
      <p:sp>
        <p:nvSpPr>
          <p:cNvPr id="5" name="Footer Placeholder 3"/>
          <p:cNvSpPr>
            <a:spLocks noGrp="1"/>
          </p:cNvSpPr>
          <p:nvPr>
            <p:ph type="ftr" sz="quarter" idx="4294967295"/>
          </p:nvPr>
        </p:nvSpPr>
        <p:spPr>
          <a:xfrm>
            <a:off x="457200" y="6308725"/>
            <a:ext cx="8229600" cy="365125"/>
          </a:xfrm>
          <a:prstGeom prst="rect">
            <a:avLst/>
          </a:prstGeom>
        </p:spPr>
        <p:txBody>
          <a:bodyPr/>
          <a:lstStyle>
            <a:lvl1pPr algn="ctr">
              <a:defRPr sz="1000">
                <a:latin typeface="Arial" charset="0"/>
                <a:ea typeface="Arial" charset="0"/>
                <a:cs typeface="Arial" charset="0"/>
              </a:defRPr>
            </a:lvl1pPr>
          </a:lstStyle>
          <a:p>
            <a:r>
              <a:rPr lang="en-US" dirty="0"/>
              <a:t>This presentation was last revised by Ana Enriquez on May 18, 2018.   </a:t>
            </a:r>
          </a:p>
          <a:p>
            <a:r>
              <a:rPr lang="en-US" dirty="0"/>
              <a:t>It is licensed under the Creative Commons CC-BY 4.0 International License.</a:t>
            </a:r>
          </a:p>
        </p:txBody>
      </p:sp>
    </p:spTree>
    <p:extLst>
      <p:ext uri="{BB962C8B-B14F-4D97-AF65-F5344CB8AC3E}">
        <p14:creationId xmlns:p14="http://schemas.microsoft.com/office/powerpoint/2010/main" val="424471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A2E90-F0BE-2944-815D-248B87B4998B}"/>
              </a:ext>
            </a:extLst>
          </p:cNvPr>
          <p:cNvSpPr>
            <a:spLocks noGrp="1"/>
          </p:cNvSpPr>
          <p:nvPr>
            <p:ph type="title"/>
          </p:nvPr>
        </p:nvSpPr>
        <p:spPr/>
        <p:txBody>
          <a:bodyPr/>
          <a:lstStyle/>
          <a:p>
            <a:r>
              <a:rPr lang="en-US" dirty="0"/>
              <a:t>Reproduction</a:t>
            </a:r>
          </a:p>
        </p:txBody>
      </p:sp>
      <p:sp>
        <p:nvSpPr>
          <p:cNvPr id="3" name="Content Placeholder 2">
            <a:extLst>
              <a:ext uri="{FF2B5EF4-FFF2-40B4-BE49-F238E27FC236}">
                <a16:creationId xmlns:a16="http://schemas.microsoft.com/office/drawing/2014/main" id="{78434164-8B25-B94D-8905-455CDF4640AD}"/>
              </a:ext>
            </a:extLst>
          </p:cNvPr>
          <p:cNvSpPr>
            <a:spLocks noGrp="1"/>
          </p:cNvSpPr>
          <p:nvPr>
            <p:ph idx="1"/>
          </p:nvPr>
        </p:nvSpPr>
        <p:spPr/>
        <p:txBody>
          <a:bodyPr>
            <a:normAutofit fontScale="92500" lnSpcReduction="10000"/>
          </a:bodyPr>
          <a:lstStyle/>
          <a:p>
            <a:r>
              <a:rPr lang="en-US" dirty="0"/>
              <a:t>There is </a:t>
            </a:r>
            <a:r>
              <a:rPr lang="en-US" i="1" dirty="0"/>
              <a:t>prima facie</a:t>
            </a:r>
            <a:r>
              <a:rPr lang="en-US" dirty="0"/>
              <a:t> infringement of the reproduction right if:</a:t>
            </a:r>
          </a:p>
          <a:p>
            <a:pPr lvl="1"/>
            <a:r>
              <a:rPr lang="en-US" dirty="0"/>
              <a:t>The defendant </a:t>
            </a:r>
            <a:r>
              <a:rPr lang="en-US" b="1" dirty="0"/>
              <a:t>copied</a:t>
            </a:r>
            <a:r>
              <a:rPr lang="en-US" dirty="0"/>
              <a:t> from the plaintiff’s work;</a:t>
            </a:r>
          </a:p>
          <a:p>
            <a:pPr lvl="1"/>
            <a:r>
              <a:rPr lang="en-US" dirty="0"/>
              <a:t>The defendant created </a:t>
            </a:r>
            <a:r>
              <a:rPr lang="en-US" b="1" dirty="0"/>
              <a:t>a copy</a:t>
            </a:r>
            <a:r>
              <a:rPr lang="en-US" dirty="0"/>
              <a:t>, i.e., the defendant’s work is tangible, fixed, and intelligible; AND</a:t>
            </a:r>
          </a:p>
          <a:p>
            <a:pPr lvl="1"/>
            <a:r>
              <a:rPr lang="en-US" dirty="0"/>
              <a:t>The defendant’s work </a:t>
            </a:r>
            <a:r>
              <a:rPr lang="en-US" b="1" dirty="0"/>
              <a:t>improperly appropriates</a:t>
            </a:r>
            <a:r>
              <a:rPr lang="en-US" dirty="0"/>
              <a:t> the plaintiff’s through comprehensive literal similarity, fragmented literal similarity, or comprehensive nonliteral similarity (also called substantial similarity).</a:t>
            </a:r>
          </a:p>
          <a:p>
            <a:pPr lvl="1"/>
            <a:endParaRPr lang="en-US" dirty="0"/>
          </a:p>
        </p:txBody>
      </p:sp>
      <p:sp>
        <p:nvSpPr>
          <p:cNvPr id="4" name="Footer Placeholder 3">
            <a:extLst>
              <a:ext uri="{FF2B5EF4-FFF2-40B4-BE49-F238E27FC236}">
                <a16:creationId xmlns:a16="http://schemas.microsoft.com/office/drawing/2014/main" id="{D113922A-30F7-B642-BEA6-C03F66132B82}"/>
              </a:ext>
            </a:extLst>
          </p:cNvPr>
          <p:cNvSpPr>
            <a:spLocks noGrp="1"/>
          </p:cNvSpPr>
          <p:nvPr>
            <p:ph type="ftr" sz="quarter" idx="11"/>
          </p:nvPr>
        </p:nvSpPr>
        <p:spPr/>
        <p:txBody>
          <a:bodyPr/>
          <a:lstStyle/>
          <a:p>
            <a:r>
              <a:rPr lang="en-US" dirty="0">
                <a:solidFill>
                  <a:srgbClr val="000000"/>
                </a:solidFill>
              </a:rPr>
              <a:t>This presentation was last revised by Ana Enriquez on May 18, 2018</a:t>
            </a:r>
            <a:r>
              <a:rPr lang="en-US" dirty="0"/>
              <a:t>.  </a:t>
            </a:r>
          </a:p>
          <a:p>
            <a:r>
              <a:rPr lang="en-US" dirty="0"/>
              <a:t>It is licensed under the Creative Commons CC-BY 4.0 International License.</a:t>
            </a:r>
          </a:p>
        </p:txBody>
      </p:sp>
    </p:spTree>
    <p:extLst>
      <p:ext uri="{BB962C8B-B14F-4D97-AF65-F5344CB8AC3E}">
        <p14:creationId xmlns:p14="http://schemas.microsoft.com/office/powerpoint/2010/main" val="2766735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Hypotheticals</a:t>
            </a:r>
          </a:p>
        </p:txBody>
      </p:sp>
      <p:sp>
        <p:nvSpPr>
          <p:cNvPr id="3" name="Content Placeholder 2"/>
          <p:cNvSpPr>
            <a:spLocks noGrp="1"/>
          </p:cNvSpPr>
          <p:nvPr>
            <p:ph idx="1"/>
          </p:nvPr>
        </p:nvSpPr>
        <p:spPr/>
        <p:txBody>
          <a:bodyPr/>
          <a:lstStyle/>
          <a:p>
            <a:r>
              <a:rPr lang="en-US" dirty="0"/>
              <a:t>Take 5 minutes to work on hypotheticals 7 and 8 in small groups, and then we'll discuss.</a:t>
            </a:r>
          </a:p>
        </p:txBody>
      </p:sp>
      <p:sp>
        <p:nvSpPr>
          <p:cNvPr id="4" name="Footer Placeholder 3"/>
          <p:cNvSpPr>
            <a:spLocks noGrp="1"/>
          </p:cNvSpPr>
          <p:nvPr>
            <p:ph type="ftr" sz="quarter" idx="11"/>
          </p:nvPr>
        </p:nvSpPr>
        <p:spPr/>
        <p:txBody>
          <a:bodyPr/>
          <a:lstStyle/>
          <a:p>
            <a:r>
              <a:rPr lang="en-US" dirty="0">
                <a:solidFill>
                  <a:srgbClr val="000000"/>
                </a:solidFill>
              </a:rPr>
              <a:t>This presentation was last revised by Ana Enriquez on May 18, 2018</a:t>
            </a:r>
            <a:r>
              <a:rPr lang="en-US" dirty="0"/>
              <a:t>.  </a:t>
            </a:r>
          </a:p>
          <a:p>
            <a:r>
              <a:rPr lang="en-US" dirty="0"/>
              <a:t>It is licensed under the Creative Commons CC-BY 4.0 International License.</a:t>
            </a:r>
          </a:p>
        </p:txBody>
      </p:sp>
    </p:spTree>
    <p:extLst>
      <p:ext uri="{BB962C8B-B14F-4D97-AF65-F5344CB8AC3E}">
        <p14:creationId xmlns:p14="http://schemas.microsoft.com/office/powerpoint/2010/main" val="2016364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Hypothetical</a:t>
            </a:r>
          </a:p>
        </p:txBody>
      </p:sp>
      <p:sp>
        <p:nvSpPr>
          <p:cNvPr id="8" name="Content Placeholder 7"/>
          <p:cNvSpPr>
            <a:spLocks noGrp="1"/>
          </p:cNvSpPr>
          <p:nvPr>
            <p:ph idx="1"/>
          </p:nvPr>
        </p:nvSpPr>
        <p:spPr/>
        <p:txBody>
          <a:bodyPr>
            <a:normAutofit/>
          </a:bodyPr>
          <a:lstStyle/>
          <a:p>
            <a:pPr marL="0" indent="0">
              <a:buNone/>
            </a:pPr>
            <a:r>
              <a:rPr lang="en-US" sz="3600" dirty="0"/>
              <a:t>Suppose Shakespeare's </a:t>
            </a:r>
            <a:r>
              <a:rPr lang="en-US" sz="3600" i="1" dirty="0"/>
              <a:t>Romeo and Juliet</a:t>
            </a:r>
            <a:r>
              <a:rPr lang="en-US" sz="3600" dirty="0"/>
              <a:t> were protected by copyright. Would </a:t>
            </a:r>
            <a:r>
              <a:rPr lang="en-US" sz="3600" i="1" dirty="0"/>
              <a:t>West Side Story</a:t>
            </a:r>
            <a:r>
              <a:rPr lang="en-US" sz="3600" dirty="0"/>
              <a:t>, created later and staged on Broadway, infringe that copyright? Which exclusive rights, if any, would be infringed?</a:t>
            </a:r>
          </a:p>
        </p:txBody>
      </p:sp>
      <p:sp>
        <p:nvSpPr>
          <p:cNvPr id="4" name="Footer Placeholder 3"/>
          <p:cNvSpPr>
            <a:spLocks noGrp="1"/>
          </p:cNvSpPr>
          <p:nvPr>
            <p:ph type="ftr" sz="quarter" idx="4294967295"/>
          </p:nvPr>
        </p:nvSpPr>
        <p:spPr>
          <a:xfrm>
            <a:off x="457200" y="6308725"/>
            <a:ext cx="8229600" cy="365125"/>
          </a:xfrm>
          <a:prstGeom prst="rect">
            <a:avLst/>
          </a:prstGeom>
        </p:spPr>
        <p:txBody>
          <a:bodyPr/>
          <a:lstStyle>
            <a:lvl1pPr algn="ctr">
              <a:defRPr sz="1000">
                <a:latin typeface="Arial" charset="0"/>
                <a:ea typeface="Arial" charset="0"/>
                <a:cs typeface="Arial" charset="0"/>
              </a:defRPr>
            </a:lvl1pPr>
          </a:lstStyle>
          <a:p>
            <a:r>
              <a:rPr lang="en-US" dirty="0"/>
              <a:t>This presentation was last revised by Ana Enriquez on May 18, 2018.   </a:t>
            </a:r>
          </a:p>
          <a:p>
            <a:r>
              <a:rPr lang="en-US" dirty="0"/>
              <a:t>It is licensed under the Creative Commons CC-BY 4.0 International License.</a:t>
            </a:r>
          </a:p>
        </p:txBody>
      </p:sp>
    </p:spTree>
    <p:extLst>
      <p:ext uri="{BB962C8B-B14F-4D97-AF65-F5344CB8AC3E}">
        <p14:creationId xmlns:p14="http://schemas.microsoft.com/office/powerpoint/2010/main" val="235875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a:t>
            </a:r>
          </a:p>
        </p:txBody>
      </p:sp>
      <p:sp>
        <p:nvSpPr>
          <p:cNvPr id="3" name="Content Placeholder 2"/>
          <p:cNvSpPr>
            <a:spLocks noGrp="1"/>
          </p:cNvSpPr>
          <p:nvPr>
            <p:ph idx="1"/>
          </p:nvPr>
        </p:nvSpPr>
        <p:spPr/>
        <p:txBody>
          <a:bodyPr>
            <a:normAutofit/>
          </a:bodyPr>
          <a:lstStyle/>
          <a:p>
            <a:pPr marL="0" indent="0">
              <a:buNone/>
            </a:pPr>
            <a:r>
              <a:rPr lang="en-US" sz="3600" dirty="0"/>
              <a:t>Suppose Shakespeare's </a:t>
            </a:r>
            <a:r>
              <a:rPr lang="en-US" sz="3600" i="1" dirty="0"/>
              <a:t>Romeo and Juliet</a:t>
            </a:r>
            <a:r>
              <a:rPr lang="en-US" sz="3600" dirty="0"/>
              <a:t> were protected by copyright. Would the movie version by Franco Zeffirelli, created later, infringe that copyright? Which exclusive rights, if any, would be infringed?</a:t>
            </a:r>
          </a:p>
        </p:txBody>
      </p:sp>
      <p:sp>
        <p:nvSpPr>
          <p:cNvPr id="4" name="Footer Placeholder 3"/>
          <p:cNvSpPr>
            <a:spLocks noGrp="1"/>
          </p:cNvSpPr>
          <p:nvPr>
            <p:ph type="ftr" sz="quarter" idx="4294967295"/>
          </p:nvPr>
        </p:nvSpPr>
        <p:spPr>
          <a:xfrm>
            <a:off x="457200" y="6308725"/>
            <a:ext cx="8229600" cy="365125"/>
          </a:xfrm>
          <a:prstGeom prst="rect">
            <a:avLst/>
          </a:prstGeom>
        </p:spPr>
        <p:txBody>
          <a:bodyPr/>
          <a:lstStyle>
            <a:lvl1pPr algn="ctr">
              <a:defRPr sz="1000">
                <a:latin typeface="Arial" charset="0"/>
                <a:ea typeface="Arial" charset="0"/>
                <a:cs typeface="Arial" charset="0"/>
              </a:defRPr>
            </a:lvl1pPr>
          </a:lstStyle>
          <a:p>
            <a:r>
              <a:rPr lang="en-US" dirty="0"/>
              <a:t>This presentation was last revised by Ana Enriquez on May 18, 2018.   </a:t>
            </a:r>
          </a:p>
          <a:p>
            <a:r>
              <a:rPr lang="en-US" dirty="0"/>
              <a:t>It is licensed under the Creative Commons CC-BY 4.0 International License.</a:t>
            </a:r>
          </a:p>
        </p:txBody>
      </p:sp>
    </p:spTree>
    <p:extLst>
      <p:ext uri="{BB962C8B-B14F-4D97-AF65-F5344CB8AC3E}">
        <p14:creationId xmlns:p14="http://schemas.microsoft.com/office/powerpoint/2010/main" val="110598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Who Holds Copyright</a:t>
            </a:r>
            <a:endParaRPr lang="en-US" dirty="0"/>
          </a:p>
        </p:txBody>
      </p:sp>
      <p:sp>
        <p:nvSpPr>
          <p:cNvPr id="7" name="Text Placeholder 6"/>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a:xfrm>
            <a:off x="457200" y="6308725"/>
            <a:ext cx="8229600" cy="365125"/>
          </a:xfrm>
        </p:spPr>
        <p:txBody>
          <a:bodyPr/>
          <a:lstStyle>
            <a:lvl1pPr algn="ctr">
              <a:defRPr sz="1000">
                <a:latin typeface="Arial" charset="0"/>
                <a:ea typeface="Arial" charset="0"/>
                <a:cs typeface="Arial" charset="0"/>
              </a:defRPr>
            </a:lvl1pPr>
          </a:lstStyle>
          <a:p>
            <a:r>
              <a:rPr lang="en-US" dirty="0"/>
              <a:t>This presentation was last revised by Ana Enriquez on May 18, 2018.   </a:t>
            </a:r>
          </a:p>
          <a:p>
            <a:r>
              <a:rPr lang="en-US" dirty="0"/>
              <a:t>It is licensed under the Creative Commons CC-BY 4.0 International License.</a:t>
            </a:r>
          </a:p>
        </p:txBody>
      </p:sp>
    </p:spTree>
    <p:extLst>
      <p:ext uri="{BB962C8B-B14F-4D97-AF65-F5344CB8AC3E}">
        <p14:creationId xmlns:p14="http://schemas.microsoft.com/office/powerpoint/2010/main" val="1257113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dirty="0"/>
              <a:t>3. Who holds the copyright? Have they already made any licenses that would </a:t>
            </a:r>
            <a:br>
              <a:rPr lang="en-US" sz="3200" dirty="0"/>
            </a:br>
            <a:r>
              <a:rPr lang="en-US" sz="3200" dirty="0"/>
              <a:t>permit your use?</a:t>
            </a:r>
          </a:p>
        </p:txBody>
      </p:sp>
      <p:sp>
        <p:nvSpPr>
          <p:cNvPr id="3" name="Content Placeholder 2"/>
          <p:cNvSpPr>
            <a:spLocks noGrp="1"/>
          </p:cNvSpPr>
          <p:nvPr>
            <p:ph idx="1"/>
          </p:nvPr>
        </p:nvSpPr>
        <p:spPr/>
        <p:txBody>
          <a:bodyPr>
            <a:normAutofit/>
          </a:bodyPr>
          <a:lstStyle/>
          <a:p>
            <a:r>
              <a:rPr lang="en-US" dirty="0"/>
              <a:t>The first holder of the copyright is the author.</a:t>
            </a:r>
          </a:p>
          <a:p>
            <a:pPr lvl="1"/>
            <a:r>
              <a:rPr lang="en-US" dirty="0"/>
              <a:t>The creator(s) of the work OR</a:t>
            </a:r>
          </a:p>
          <a:p>
            <a:pPr lvl="1"/>
            <a:r>
              <a:rPr lang="en-US" dirty="0"/>
              <a:t>In some cases, the creator’s employer (if the work was “made for hire”).</a:t>
            </a:r>
          </a:p>
          <a:p>
            <a:r>
              <a:rPr lang="en-US" dirty="0"/>
              <a:t>Authors can transfer or license any of their exclusive rights.</a:t>
            </a:r>
          </a:p>
        </p:txBody>
      </p:sp>
      <p:sp>
        <p:nvSpPr>
          <p:cNvPr id="5" name="Footer Placeholder 3"/>
          <p:cNvSpPr>
            <a:spLocks noGrp="1"/>
          </p:cNvSpPr>
          <p:nvPr>
            <p:ph type="ftr" sz="quarter" idx="4294967295"/>
          </p:nvPr>
        </p:nvSpPr>
        <p:spPr>
          <a:xfrm>
            <a:off x="457200" y="6308725"/>
            <a:ext cx="8229600" cy="365125"/>
          </a:xfrm>
          <a:prstGeom prst="rect">
            <a:avLst/>
          </a:prstGeom>
        </p:spPr>
        <p:txBody>
          <a:bodyPr/>
          <a:lstStyle>
            <a:lvl1pPr algn="ctr">
              <a:defRPr sz="1000">
                <a:latin typeface="Arial" charset="0"/>
                <a:ea typeface="Arial" charset="0"/>
                <a:cs typeface="Arial" charset="0"/>
              </a:defRPr>
            </a:lvl1pPr>
          </a:lstStyle>
          <a:p>
            <a:r>
              <a:rPr lang="en-US" dirty="0"/>
              <a:t>This presentation was last revised by Ana Enriquez on May 18, 2018.   </a:t>
            </a:r>
          </a:p>
          <a:p>
            <a:r>
              <a:rPr lang="en-US" dirty="0"/>
              <a:t>It is licensed under the Creative Commons CC-BY 4.0 International License.</a:t>
            </a:r>
          </a:p>
        </p:txBody>
      </p:sp>
    </p:spTree>
    <p:extLst>
      <p:ext uri="{BB962C8B-B14F-4D97-AF65-F5344CB8AC3E}">
        <p14:creationId xmlns:p14="http://schemas.microsoft.com/office/powerpoint/2010/main" val="1368542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work is “made for hire” if it:</a:t>
            </a:r>
          </a:p>
        </p:txBody>
      </p:sp>
      <p:sp>
        <p:nvSpPr>
          <p:cNvPr id="3" name="Content Placeholder 2"/>
          <p:cNvSpPr>
            <a:spLocks noGrp="1"/>
          </p:cNvSpPr>
          <p:nvPr>
            <p:ph idx="1"/>
          </p:nvPr>
        </p:nvSpPr>
        <p:spPr/>
        <p:txBody>
          <a:bodyPr/>
          <a:lstStyle/>
          <a:p>
            <a:r>
              <a:rPr lang="en-US" dirty="0"/>
              <a:t>Was prepared by an </a:t>
            </a:r>
            <a:r>
              <a:rPr lang="en-US" i="1" dirty="0"/>
              <a:t>employee</a:t>
            </a:r>
            <a:r>
              <a:rPr lang="en-US" dirty="0"/>
              <a:t> acting within the </a:t>
            </a:r>
            <a:r>
              <a:rPr lang="en-US" i="1" dirty="0"/>
              <a:t>scope of employment</a:t>
            </a:r>
            <a:r>
              <a:rPr lang="en-US" dirty="0"/>
              <a:t> OR</a:t>
            </a:r>
          </a:p>
          <a:p>
            <a:r>
              <a:rPr lang="en-US" dirty="0"/>
              <a:t>Is one of the nine types of works that a contract can turn into a work made for hire, and a contract was signed before the work was created.</a:t>
            </a:r>
          </a:p>
        </p:txBody>
      </p:sp>
      <p:sp>
        <p:nvSpPr>
          <p:cNvPr id="4" name="Footer Placeholder 3"/>
          <p:cNvSpPr>
            <a:spLocks noGrp="1"/>
          </p:cNvSpPr>
          <p:nvPr>
            <p:ph type="ftr" sz="quarter" idx="4294967295"/>
          </p:nvPr>
        </p:nvSpPr>
        <p:spPr>
          <a:xfrm>
            <a:off x="457200" y="6308725"/>
            <a:ext cx="8229600" cy="365125"/>
          </a:xfrm>
          <a:prstGeom prst="rect">
            <a:avLst/>
          </a:prstGeom>
        </p:spPr>
        <p:txBody>
          <a:bodyPr/>
          <a:lstStyle>
            <a:lvl1pPr algn="ctr">
              <a:defRPr sz="1000">
                <a:latin typeface="Arial" charset="0"/>
                <a:ea typeface="Arial" charset="0"/>
                <a:cs typeface="Arial" charset="0"/>
              </a:defRPr>
            </a:lvl1pPr>
          </a:lstStyle>
          <a:p>
            <a:r>
              <a:rPr lang="en-US" dirty="0"/>
              <a:t>This presentation was last revised by Ana Enriquez on May 18, 2018.   </a:t>
            </a:r>
          </a:p>
          <a:p>
            <a:r>
              <a:rPr lang="en-US" dirty="0"/>
              <a:t>It is licensed under the Creative Commons CC-BY 4.0 International License.</a:t>
            </a:r>
          </a:p>
        </p:txBody>
      </p:sp>
    </p:spTree>
    <p:extLst>
      <p:ext uri="{BB962C8B-B14F-4D97-AF65-F5344CB8AC3E}">
        <p14:creationId xmlns:p14="http://schemas.microsoft.com/office/powerpoint/2010/main" val="2097548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Hypotheticals</a:t>
            </a:r>
          </a:p>
        </p:txBody>
      </p:sp>
      <p:sp>
        <p:nvSpPr>
          <p:cNvPr id="3" name="Content Placeholder 2"/>
          <p:cNvSpPr>
            <a:spLocks noGrp="1"/>
          </p:cNvSpPr>
          <p:nvPr>
            <p:ph idx="1"/>
          </p:nvPr>
        </p:nvSpPr>
        <p:spPr/>
        <p:txBody>
          <a:bodyPr/>
          <a:lstStyle/>
          <a:p>
            <a:r>
              <a:rPr lang="en-US" dirty="0"/>
              <a:t>Take 5 minutes to work on hypotheticals 9 and 10 in small groups, and then we'll discuss.</a:t>
            </a:r>
          </a:p>
        </p:txBody>
      </p:sp>
      <p:sp>
        <p:nvSpPr>
          <p:cNvPr id="4" name="Footer Placeholder 3"/>
          <p:cNvSpPr>
            <a:spLocks noGrp="1"/>
          </p:cNvSpPr>
          <p:nvPr>
            <p:ph type="ftr" sz="quarter" idx="11"/>
          </p:nvPr>
        </p:nvSpPr>
        <p:spPr/>
        <p:txBody>
          <a:bodyPr/>
          <a:lstStyle/>
          <a:p>
            <a:r>
              <a:rPr lang="en-US" dirty="0">
                <a:solidFill>
                  <a:srgbClr val="000000"/>
                </a:solidFill>
              </a:rPr>
              <a:t>This presentation was last revised by Ana Enriquez on May 18, 2018</a:t>
            </a:r>
            <a:r>
              <a:rPr lang="en-US" dirty="0"/>
              <a:t>.  </a:t>
            </a:r>
          </a:p>
          <a:p>
            <a:r>
              <a:rPr lang="en-US" dirty="0"/>
              <a:t>It is licensed under the Creative Commons CC-BY 4.0 International License.</a:t>
            </a:r>
          </a:p>
        </p:txBody>
      </p:sp>
    </p:spTree>
    <p:extLst>
      <p:ext uri="{BB962C8B-B14F-4D97-AF65-F5344CB8AC3E}">
        <p14:creationId xmlns:p14="http://schemas.microsoft.com/office/powerpoint/2010/main" val="77963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a:t>
            </a:r>
          </a:p>
        </p:txBody>
      </p:sp>
      <p:sp>
        <p:nvSpPr>
          <p:cNvPr id="3" name="Content Placeholder 2"/>
          <p:cNvSpPr>
            <a:spLocks noGrp="1"/>
          </p:cNvSpPr>
          <p:nvPr>
            <p:ph idx="1"/>
          </p:nvPr>
        </p:nvSpPr>
        <p:spPr/>
        <p:txBody>
          <a:bodyPr>
            <a:normAutofit/>
          </a:bodyPr>
          <a:lstStyle/>
          <a:p>
            <a:pPr marL="0" lvl="0" indent="0">
              <a:buNone/>
            </a:pPr>
            <a:r>
              <a:rPr lang="en-US" dirty="0"/>
              <a:t>Bruce, a University staff member who advises students applying to graduate school, creates a guide for those students. Who is the author of the guide, for the purposes of copyright law?</a:t>
            </a:r>
          </a:p>
        </p:txBody>
      </p:sp>
      <p:sp>
        <p:nvSpPr>
          <p:cNvPr id="4" name="Footer Placeholder 3"/>
          <p:cNvSpPr>
            <a:spLocks noGrp="1"/>
          </p:cNvSpPr>
          <p:nvPr>
            <p:ph type="ftr" sz="quarter" idx="4294967295"/>
          </p:nvPr>
        </p:nvSpPr>
        <p:spPr>
          <a:xfrm>
            <a:off x="457200" y="6308725"/>
            <a:ext cx="8229600" cy="365125"/>
          </a:xfrm>
          <a:prstGeom prst="rect">
            <a:avLst/>
          </a:prstGeom>
        </p:spPr>
        <p:txBody>
          <a:bodyPr/>
          <a:lstStyle>
            <a:lvl1pPr algn="ctr">
              <a:defRPr sz="1000">
                <a:latin typeface="Arial" charset="0"/>
                <a:ea typeface="Arial" charset="0"/>
                <a:cs typeface="Arial" charset="0"/>
              </a:defRPr>
            </a:lvl1pPr>
          </a:lstStyle>
          <a:p>
            <a:r>
              <a:rPr lang="en-US" dirty="0"/>
              <a:t>This presentation was last revised by Ana Enriquez on May 18, 2018.   </a:t>
            </a:r>
          </a:p>
          <a:p>
            <a:r>
              <a:rPr lang="en-US" dirty="0"/>
              <a:t>It is licensed under the Creative Commons CC-BY 4.0 International License.</a:t>
            </a:r>
          </a:p>
        </p:txBody>
      </p:sp>
    </p:spTree>
    <p:extLst>
      <p:ext uri="{BB962C8B-B14F-4D97-AF65-F5344CB8AC3E}">
        <p14:creationId xmlns:p14="http://schemas.microsoft.com/office/powerpoint/2010/main" val="408981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Resources</a:t>
            </a:r>
            <a:endParaRPr lang="en-US" dirty="0"/>
          </a:p>
        </p:txBody>
      </p:sp>
      <p:sp>
        <p:nvSpPr>
          <p:cNvPr id="3" name="Content Placeholder 2"/>
          <p:cNvSpPr>
            <a:spLocks noGrp="1"/>
          </p:cNvSpPr>
          <p:nvPr>
            <p:ph idx="1"/>
          </p:nvPr>
        </p:nvSpPr>
        <p:spPr/>
        <p:txBody>
          <a:bodyPr>
            <a:normAutofit lnSpcReduction="10000"/>
          </a:bodyPr>
          <a:lstStyle/>
          <a:p>
            <a:r>
              <a:rPr lang="en-US" dirty="0"/>
              <a:t>Shared Google doc for today: </a:t>
            </a:r>
            <a:r>
              <a:rPr lang="en-US" dirty="0" err="1">
                <a:hlinkClick r:id="rId2"/>
              </a:rPr>
              <a:t>goo.gl</a:t>
            </a:r>
            <a:r>
              <a:rPr lang="en-US" dirty="0">
                <a:hlinkClick r:id="rId2"/>
              </a:rPr>
              <a:t>/</a:t>
            </a:r>
            <a:r>
              <a:rPr lang="en-US" dirty="0" err="1">
                <a:hlinkClick r:id="rId2"/>
              </a:rPr>
              <a:t>yWCxNX</a:t>
            </a:r>
            <a:endParaRPr lang="en-US" dirty="0"/>
          </a:p>
          <a:p>
            <a:r>
              <a:rPr lang="en-US" dirty="0"/>
              <a:t>Our website (</a:t>
            </a:r>
            <a:r>
              <a:rPr lang="en-US" dirty="0">
                <a:hlinkClick r:id="rId3"/>
              </a:rPr>
              <a:t>lib.umich.edu/copyright</a:t>
            </a:r>
            <a:r>
              <a:rPr lang="en-US" dirty="0"/>
              <a:t>):</a:t>
            </a:r>
          </a:p>
          <a:p>
            <a:pPr lvl="1"/>
            <a:r>
              <a:rPr lang="en-US" dirty="0">
                <a:hlinkClick r:id="rId4"/>
              </a:rPr>
              <a:t>Copyright Basics</a:t>
            </a:r>
            <a:r>
              <a:rPr lang="en-US" dirty="0"/>
              <a:t> guide</a:t>
            </a:r>
          </a:p>
          <a:p>
            <a:pPr lvl="1"/>
            <a:r>
              <a:rPr lang="en-US" dirty="0"/>
              <a:t>List of future workshops</a:t>
            </a:r>
          </a:p>
          <a:p>
            <a:pPr lvl="1"/>
            <a:r>
              <a:rPr lang="en-US" dirty="0">
                <a:hlinkClick r:id="rId5"/>
              </a:rPr>
              <a:t>MCommunity event announcement list</a:t>
            </a:r>
            <a:endParaRPr lang="en-US" dirty="0"/>
          </a:p>
          <a:p>
            <a:pPr lvl="1"/>
            <a:r>
              <a:rPr lang="en-US" dirty="0"/>
              <a:t>Appointment slots for university community</a:t>
            </a:r>
          </a:p>
          <a:p>
            <a:r>
              <a:rPr lang="en-US" dirty="0"/>
              <a:t>Email </a:t>
            </a:r>
            <a:r>
              <a:rPr lang="en-US" dirty="0">
                <a:hlinkClick r:id="rId6"/>
              </a:rPr>
              <a:t>copyright@umich.edu</a:t>
            </a:r>
            <a:r>
              <a:rPr lang="en-US" dirty="0"/>
              <a:t> or </a:t>
            </a:r>
            <a:r>
              <a:rPr lang="en-US" dirty="0">
                <a:hlinkClick r:id="rId7"/>
              </a:rPr>
              <a:t>anaenriq@umich.edu</a:t>
            </a:r>
            <a:r>
              <a:rPr lang="en-US" dirty="0"/>
              <a:t> with questions.</a:t>
            </a:r>
          </a:p>
          <a:p>
            <a:endParaRPr lang="en-US" dirty="0"/>
          </a:p>
          <a:p>
            <a:endParaRPr lang="en-US" dirty="0"/>
          </a:p>
        </p:txBody>
      </p:sp>
      <p:sp>
        <p:nvSpPr>
          <p:cNvPr id="4" name="Footer Placeholder 3"/>
          <p:cNvSpPr>
            <a:spLocks noGrp="1"/>
          </p:cNvSpPr>
          <p:nvPr>
            <p:ph type="ftr" sz="quarter" idx="11"/>
          </p:nvPr>
        </p:nvSpPr>
        <p:spPr/>
        <p:txBody>
          <a:bodyPr/>
          <a:lstStyle/>
          <a:p>
            <a:r>
              <a:rPr lang="en-US" dirty="0"/>
              <a:t>This presentation was last revised by Ana Enriquez on May 18, 2018.  </a:t>
            </a:r>
          </a:p>
          <a:p>
            <a:r>
              <a:rPr lang="en-US" dirty="0"/>
              <a:t>It is licensed under the Creative Commons CC-BY 4.0 International License.</a:t>
            </a:r>
          </a:p>
        </p:txBody>
      </p:sp>
    </p:spTree>
    <p:extLst>
      <p:ext uri="{BB962C8B-B14F-4D97-AF65-F5344CB8AC3E}">
        <p14:creationId xmlns:p14="http://schemas.microsoft.com/office/powerpoint/2010/main" val="90972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a:t>
            </a:r>
          </a:p>
        </p:txBody>
      </p:sp>
      <p:sp>
        <p:nvSpPr>
          <p:cNvPr id="3" name="Content Placeholder 2"/>
          <p:cNvSpPr>
            <a:spLocks noGrp="1"/>
          </p:cNvSpPr>
          <p:nvPr>
            <p:ph idx="1"/>
          </p:nvPr>
        </p:nvSpPr>
        <p:spPr/>
        <p:txBody>
          <a:bodyPr>
            <a:normAutofit/>
          </a:bodyPr>
          <a:lstStyle/>
          <a:p>
            <a:pPr marL="0" lvl="0" indent="0">
              <a:buNone/>
            </a:pPr>
            <a:r>
              <a:rPr lang="en-US" dirty="0"/>
              <a:t>Esther is a mathematics professor at the University of Michigan. She publishes an article about her research. Who is the author of the article, for the purposes of copyright law?</a:t>
            </a:r>
          </a:p>
        </p:txBody>
      </p:sp>
      <p:sp>
        <p:nvSpPr>
          <p:cNvPr id="4" name="Footer Placeholder 3"/>
          <p:cNvSpPr>
            <a:spLocks noGrp="1"/>
          </p:cNvSpPr>
          <p:nvPr>
            <p:ph type="ftr" sz="quarter" idx="4294967295"/>
          </p:nvPr>
        </p:nvSpPr>
        <p:spPr>
          <a:xfrm>
            <a:off x="457200" y="6308725"/>
            <a:ext cx="8229600" cy="365125"/>
          </a:xfrm>
          <a:prstGeom prst="rect">
            <a:avLst/>
          </a:prstGeom>
        </p:spPr>
        <p:txBody>
          <a:bodyPr/>
          <a:lstStyle>
            <a:lvl1pPr algn="ctr">
              <a:defRPr sz="1000">
                <a:latin typeface="Arial" charset="0"/>
                <a:ea typeface="Arial" charset="0"/>
                <a:cs typeface="Arial" charset="0"/>
              </a:defRPr>
            </a:lvl1pPr>
          </a:lstStyle>
          <a:p>
            <a:r>
              <a:rPr lang="en-US" dirty="0"/>
              <a:t>This presentation was last revised by Ana Enriquez on May 18, 2018.   </a:t>
            </a:r>
          </a:p>
          <a:p>
            <a:r>
              <a:rPr lang="en-US" dirty="0"/>
              <a:t>It is licensed under the Creative Commons CC-BY 4.0 International License.</a:t>
            </a:r>
          </a:p>
        </p:txBody>
      </p:sp>
    </p:spTree>
    <p:extLst>
      <p:ext uri="{BB962C8B-B14F-4D97-AF65-F5344CB8AC3E}">
        <p14:creationId xmlns:p14="http://schemas.microsoft.com/office/powerpoint/2010/main" val="1798551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Authors can transfer or license </a:t>
            </a:r>
            <a:br>
              <a:rPr lang="en-US" dirty="0"/>
            </a:br>
            <a:r>
              <a:rPr lang="en-US" dirty="0"/>
              <a:t>their rights</a:t>
            </a:r>
          </a:p>
        </p:txBody>
      </p:sp>
      <p:sp>
        <p:nvSpPr>
          <p:cNvPr id="3" name="Content Placeholder 2"/>
          <p:cNvSpPr>
            <a:spLocks noGrp="1"/>
          </p:cNvSpPr>
          <p:nvPr>
            <p:ph idx="1"/>
          </p:nvPr>
        </p:nvSpPr>
        <p:spPr/>
        <p:txBody>
          <a:bodyPr>
            <a:normAutofit/>
          </a:bodyPr>
          <a:lstStyle/>
          <a:p>
            <a:r>
              <a:rPr lang="en-US" dirty="0"/>
              <a:t>Authors can transfer or license any of their exclusive rights, including portions of those rights.</a:t>
            </a:r>
          </a:p>
          <a:p>
            <a:r>
              <a:rPr lang="en-US" dirty="0"/>
              <a:t>Copyrights can also pass by “operation of law,” e.g., probate, bankruptcy, and corporate dissolution.</a:t>
            </a:r>
          </a:p>
          <a:p>
            <a:r>
              <a:rPr lang="en-US" dirty="0"/>
              <a:t>Transferring a physical object does not transfer copyright in that object.</a:t>
            </a:r>
          </a:p>
        </p:txBody>
      </p:sp>
      <p:sp>
        <p:nvSpPr>
          <p:cNvPr id="4" name="Footer Placeholder 3"/>
          <p:cNvSpPr>
            <a:spLocks noGrp="1"/>
          </p:cNvSpPr>
          <p:nvPr>
            <p:ph type="ftr" sz="quarter" idx="11"/>
          </p:nvPr>
        </p:nvSpPr>
        <p:spPr>
          <a:xfrm>
            <a:off x="457200" y="6308725"/>
            <a:ext cx="8229600" cy="365125"/>
          </a:xfrm>
        </p:spPr>
        <p:txBody>
          <a:bodyPr/>
          <a:lstStyle>
            <a:lvl1pPr algn="ctr">
              <a:defRPr sz="1000">
                <a:latin typeface="Arial" charset="0"/>
                <a:ea typeface="Arial" charset="0"/>
                <a:cs typeface="Arial" charset="0"/>
              </a:defRPr>
            </a:lvl1pPr>
          </a:lstStyle>
          <a:p>
            <a:r>
              <a:rPr lang="en-US" dirty="0"/>
              <a:t>This presentation was last revised by Ana Enriquez on May 18, 2018.   </a:t>
            </a:r>
          </a:p>
          <a:p>
            <a:r>
              <a:rPr lang="en-US" dirty="0"/>
              <a:t>It is licensed under the Creative Commons CC-BY 4.0 International License.</a:t>
            </a:r>
          </a:p>
        </p:txBody>
      </p:sp>
    </p:spTree>
    <p:extLst>
      <p:ext uri="{BB962C8B-B14F-4D97-AF65-F5344CB8AC3E}">
        <p14:creationId xmlns:p14="http://schemas.microsoft.com/office/powerpoint/2010/main" val="271278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Creative Commons licenses</a:t>
            </a:r>
          </a:p>
        </p:txBody>
      </p:sp>
      <p:sp>
        <p:nvSpPr>
          <p:cNvPr id="3" name="Content Placeholder 2"/>
          <p:cNvSpPr>
            <a:spLocks noGrp="1"/>
          </p:cNvSpPr>
          <p:nvPr>
            <p:ph idx="1"/>
          </p:nvPr>
        </p:nvSpPr>
        <p:spPr/>
        <p:txBody>
          <a:bodyPr>
            <a:normAutofit lnSpcReduction="10000"/>
          </a:bodyPr>
          <a:lstStyle/>
          <a:p>
            <a:r>
              <a:rPr lang="en-US" sz="3600" dirty="0"/>
              <a:t>Public licenses: </a:t>
            </a:r>
            <a:r>
              <a:rPr lang="en-US" altLang="en-US" sz="3600" dirty="0"/>
              <a:t>The rightsholder is the licensor, and everybody else is the licensee.</a:t>
            </a:r>
          </a:p>
          <a:p>
            <a:r>
              <a:rPr lang="en-US" altLang="en-US" sz="3600" dirty="0"/>
              <a:t>CC licenses last until the work enters the public domain at the end of the copyright term.</a:t>
            </a:r>
          </a:p>
          <a:p>
            <a:pPr lvl="1"/>
            <a:r>
              <a:rPr lang="en-US" altLang="en-US" sz="3600" dirty="0"/>
              <a:t>(Unless</a:t>
            </a:r>
            <a:r>
              <a:rPr lang="en-US" altLang="en-US" sz="3600" b="1" dirty="0"/>
              <a:t> </a:t>
            </a:r>
            <a:r>
              <a:rPr lang="en-US" altLang="en-US" sz="3600" dirty="0"/>
              <a:t>termination rights are exercised)</a:t>
            </a:r>
            <a:endParaRPr lang="en-US" altLang="en-US" sz="3600" b="1" dirty="0"/>
          </a:p>
        </p:txBody>
      </p:sp>
      <p:sp>
        <p:nvSpPr>
          <p:cNvPr id="4" name="Footer Placeholder 3"/>
          <p:cNvSpPr>
            <a:spLocks noGrp="1"/>
          </p:cNvSpPr>
          <p:nvPr>
            <p:ph type="ftr" sz="quarter" idx="4294967295"/>
          </p:nvPr>
        </p:nvSpPr>
        <p:spPr>
          <a:xfrm>
            <a:off x="457200" y="6308725"/>
            <a:ext cx="8229600" cy="365125"/>
          </a:xfrm>
          <a:prstGeom prst="rect">
            <a:avLst/>
          </a:prstGeom>
        </p:spPr>
        <p:txBody>
          <a:bodyPr/>
          <a:lstStyle>
            <a:lvl1pPr algn="ctr">
              <a:defRPr sz="1000">
                <a:latin typeface="Arial" charset="0"/>
                <a:ea typeface="Arial" charset="0"/>
                <a:cs typeface="Arial" charset="0"/>
              </a:defRPr>
            </a:lvl1pPr>
          </a:lstStyle>
          <a:p>
            <a:r>
              <a:rPr lang="en-US" dirty="0"/>
              <a:t>This presentation was last revised by Ana Enriquez on May 18, 2018.   </a:t>
            </a:r>
          </a:p>
          <a:p>
            <a:r>
              <a:rPr lang="en-US" dirty="0"/>
              <a:t>It is licensed under the Creative Commons CC-BY 4.0 International License.</a:t>
            </a:r>
          </a:p>
        </p:txBody>
      </p:sp>
    </p:spTree>
    <p:extLst>
      <p:ext uri="{BB962C8B-B14F-4D97-AF65-F5344CB8AC3E}">
        <p14:creationId xmlns:p14="http://schemas.microsoft.com/office/powerpoint/2010/main" val="276286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difference between Creative Commons and the public domain</a:t>
            </a:r>
          </a:p>
        </p:txBody>
      </p:sp>
      <p:sp>
        <p:nvSpPr>
          <p:cNvPr id="3" name="Content Placeholder 2"/>
          <p:cNvSpPr>
            <a:spLocks noGrp="1"/>
          </p:cNvSpPr>
          <p:nvPr>
            <p:ph idx="1"/>
          </p:nvPr>
        </p:nvSpPr>
        <p:spPr/>
        <p:txBody>
          <a:bodyPr/>
          <a:lstStyle/>
          <a:p>
            <a:endParaRPr lang="en-US" dirty="0"/>
          </a:p>
        </p:txBody>
      </p:sp>
      <p:graphicFrame>
        <p:nvGraphicFramePr>
          <p:cNvPr id="4" name="Content Placeholder 7"/>
          <p:cNvGraphicFramePr>
            <a:graphicFrameLocks/>
          </p:cNvGraphicFramePr>
          <p:nvPr>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3"/>
          <p:cNvSpPr>
            <a:spLocks noGrp="1"/>
          </p:cNvSpPr>
          <p:nvPr>
            <p:ph type="ftr" sz="quarter" idx="4294967295"/>
          </p:nvPr>
        </p:nvSpPr>
        <p:spPr>
          <a:xfrm>
            <a:off x="457200" y="6308725"/>
            <a:ext cx="8229600" cy="365125"/>
          </a:xfrm>
          <a:prstGeom prst="rect">
            <a:avLst/>
          </a:prstGeom>
        </p:spPr>
        <p:txBody>
          <a:bodyPr/>
          <a:lstStyle>
            <a:lvl1pPr algn="ctr">
              <a:defRPr sz="1000">
                <a:latin typeface="Arial" charset="0"/>
                <a:ea typeface="Arial" charset="0"/>
                <a:cs typeface="Arial" charset="0"/>
              </a:defRPr>
            </a:lvl1pPr>
          </a:lstStyle>
          <a:p>
            <a:r>
              <a:rPr lang="en-US" dirty="0"/>
              <a:t>This presentation was last revised by Ana Enriquez on May 18, 2018.   </a:t>
            </a:r>
          </a:p>
          <a:p>
            <a:r>
              <a:rPr lang="en-US" dirty="0"/>
              <a:t>It is licensed under the Creative Commons CC-BY 4.0 International License.</a:t>
            </a:r>
          </a:p>
        </p:txBody>
      </p:sp>
    </p:spTree>
    <p:extLst>
      <p:ext uri="{BB962C8B-B14F-4D97-AF65-F5344CB8AC3E}">
        <p14:creationId xmlns:p14="http://schemas.microsoft.com/office/powerpoint/2010/main" val="685056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Hypotheticals</a:t>
            </a:r>
          </a:p>
        </p:txBody>
      </p:sp>
      <p:sp>
        <p:nvSpPr>
          <p:cNvPr id="3" name="Content Placeholder 2"/>
          <p:cNvSpPr>
            <a:spLocks noGrp="1"/>
          </p:cNvSpPr>
          <p:nvPr>
            <p:ph idx="1"/>
          </p:nvPr>
        </p:nvSpPr>
        <p:spPr/>
        <p:txBody>
          <a:bodyPr/>
          <a:lstStyle/>
          <a:p>
            <a:r>
              <a:rPr lang="en-US" dirty="0"/>
              <a:t>Take 5 minutes to work on hypothetical 11 in small groups, and then we'll discuss.</a:t>
            </a:r>
          </a:p>
        </p:txBody>
      </p:sp>
      <p:sp>
        <p:nvSpPr>
          <p:cNvPr id="4" name="Footer Placeholder 3"/>
          <p:cNvSpPr>
            <a:spLocks noGrp="1"/>
          </p:cNvSpPr>
          <p:nvPr>
            <p:ph type="ftr" sz="quarter" idx="11"/>
          </p:nvPr>
        </p:nvSpPr>
        <p:spPr/>
        <p:txBody>
          <a:bodyPr/>
          <a:lstStyle/>
          <a:p>
            <a:r>
              <a:rPr lang="en-US" dirty="0">
                <a:solidFill>
                  <a:srgbClr val="000000"/>
                </a:solidFill>
              </a:rPr>
              <a:t>This presentation was last revised by Ana Enriquez on May 18, 2018</a:t>
            </a:r>
            <a:r>
              <a:rPr lang="en-US" dirty="0"/>
              <a:t>.  </a:t>
            </a:r>
          </a:p>
          <a:p>
            <a:r>
              <a:rPr lang="en-US" dirty="0"/>
              <a:t>It is licensed under the Creative Commons CC-BY 4.0 International License.</a:t>
            </a:r>
          </a:p>
        </p:txBody>
      </p:sp>
    </p:spTree>
    <p:extLst>
      <p:ext uri="{BB962C8B-B14F-4D97-AF65-F5344CB8AC3E}">
        <p14:creationId xmlns:p14="http://schemas.microsoft.com/office/powerpoint/2010/main" val="667248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a:t>
            </a:r>
          </a:p>
        </p:txBody>
      </p:sp>
      <p:sp>
        <p:nvSpPr>
          <p:cNvPr id="3" name="Content Placeholder 2"/>
          <p:cNvSpPr>
            <a:spLocks noGrp="1"/>
          </p:cNvSpPr>
          <p:nvPr>
            <p:ph idx="1"/>
          </p:nvPr>
        </p:nvSpPr>
        <p:spPr/>
        <p:txBody>
          <a:bodyPr>
            <a:normAutofit fontScale="70000" lnSpcReduction="20000"/>
          </a:bodyPr>
          <a:lstStyle/>
          <a:p>
            <a:pPr marL="0" lvl="0" indent="0">
              <a:buNone/>
            </a:pPr>
            <a:r>
              <a:rPr lang="en-US" dirty="0"/>
              <a:t>Helen is a professional photographer. She supports herself by taking family portraits. She is also a local history buff and takes high-quality photographs of local historic places in her spare time. Last March she photographed an early twentieth-century historic bridge and uploaded the photo to Flickr under a Creative Commons Attribution-</a:t>
            </a:r>
            <a:r>
              <a:rPr lang="en-US" dirty="0" err="1"/>
              <a:t>NonCommercial</a:t>
            </a:r>
            <a:r>
              <a:rPr lang="en-US" dirty="0"/>
              <a:t> License. Under which of the following circumstances would you use Helen’s photo? Why or why not?</a:t>
            </a:r>
          </a:p>
          <a:p>
            <a:pPr lvl="0"/>
            <a:r>
              <a:rPr lang="en-US" dirty="0"/>
              <a:t>In a video lecture for an online course about early twentieth-century architecture</a:t>
            </a:r>
          </a:p>
          <a:p>
            <a:pPr lvl="0"/>
            <a:r>
              <a:rPr lang="en-US" dirty="0"/>
              <a:t>On the cover of a local atlas which you plan to sell to make a profit</a:t>
            </a:r>
          </a:p>
          <a:p>
            <a:pPr lvl="0"/>
            <a:r>
              <a:rPr lang="en-US" dirty="0"/>
              <a:t>On your website about local history</a:t>
            </a:r>
          </a:p>
          <a:p>
            <a:endParaRPr lang="en-US" dirty="0"/>
          </a:p>
        </p:txBody>
      </p:sp>
      <p:sp>
        <p:nvSpPr>
          <p:cNvPr id="4" name="Footer Placeholder 3"/>
          <p:cNvSpPr>
            <a:spLocks noGrp="1"/>
          </p:cNvSpPr>
          <p:nvPr>
            <p:ph type="ftr" sz="quarter" idx="4294967295"/>
          </p:nvPr>
        </p:nvSpPr>
        <p:spPr>
          <a:xfrm>
            <a:off x="457200" y="6308725"/>
            <a:ext cx="8229600" cy="365125"/>
          </a:xfrm>
          <a:prstGeom prst="rect">
            <a:avLst/>
          </a:prstGeom>
        </p:spPr>
        <p:txBody>
          <a:bodyPr/>
          <a:lstStyle/>
          <a:p>
            <a:r>
              <a:rPr lang="en-US" dirty="0"/>
              <a:t>This presentation was last revised by Ana Enriquez on May 18, 2018.   </a:t>
            </a:r>
          </a:p>
          <a:p>
            <a:r>
              <a:rPr lang="en-US" dirty="0"/>
              <a:t>It is licensed under the Creative Commons CC-BY 4.0 International License.</a:t>
            </a:r>
          </a:p>
        </p:txBody>
      </p:sp>
    </p:spTree>
    <p:extLst>
      <p:ext uri="{BB962C8B-B14F-4D97-AF65-F5344CB8AC3E}">
        <p14:creationId xmlns:p14="http://schemas.microsoft.com/office/powerpoint/2010/main" val="1083805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Rights of Users</a:t>
            </a:r>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4294967295"/>
          </p:nvPr>
        </p:nvSpPr>
        <p:spPr>
          <a:xfrm>
            <a:off x="457200" y="6308725"/>
            <a:ext cx="8229600" cy="365125"/>
          </a:xfrm>
          <a:prstGeom prst="rect">
            <a:avLst/>
          </a:prstGeom>
        </p:spPr>
        <p:txBody>
          <a:bodyPr/>
          <a:lstStyle>
            <a:lvl1pPr algn="ctr">
              <a:defRPr sz="1000">
                <a:latin typeface="Arial" charset="0"/>
                <a:ea typeface="Arial" charset="0"/>
                <a:cs typeface="Arial" charset="0"/>
              </a:defRPr>
            </a:lvl1pPr>
          </a:lstStyle>
          <a:p>
            <a:r>
              <a:rPr lang="en-US" dirty="0"/>
              <a:t>This presentation was last revised by Ana Enriquez on May 18, 2018.   </a:t>
            </a:r>
          </a:p>
          <a:p>
            <a:r>
              <a:rPr lang="en-US" dirty="0"/>
              <a:t>It is licensed under the Creative Commons CC-BY 4.0 International License.</a:t>
            </a:r>
          </a:p>
        </p:txBody>
      </p:sp>
    </p:spTree>
    <p:extLst>
      <p:ext uri="{BB962C8B-B14F-4D97-AF65-F5344CB8AC3E}">
        <p14:creationId xmlns:p14="http://schemas.microsoft.com/office/powerpoint/2010/main" val="570038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4. Do any user’s rights, such as fair use, apply?</a:t>
            </a:r>
          </a:p>
        </p:txBody>
      </p:sp>
      <p:sp>
        <p:nvSpPr>
          <p:cNvPr id="3" name="Content Placeholder 2"/>
          <p:cNvSpPr>
            <a:spLocks noGrp="1"/>
          </p:cNvSpPr>
          <p:nvPr>
            <p:ph idx="1"/>
          </p:nvPr>
        </p:nvSpPr>
        <p:spPr/>
        <p:txBody>
          <a:bodyPr>
            <a:normAutofit fontScale="77500" lnSpcReduction="20000"/>
          </a:bodyPr>
          <a:lstStyle/>
          <a:p>
            <a:r>
              <a:rPr lang="en-US" dirty="0"/>
              <a:t>Fair use (107)</a:t>
            </a:r>
          </a:p>
          <a:p>
            <a:r>
              <a:rPr lang="en-US" dirty="0"/>
              <a:t>Reproduction by libraries and archives (108)</a:t>
            </a:r>
          </a:p>
          <a:p>
            <a:r>
              <a:rPr lang="en-US" dirty="0"/>
              <a:t>First sale (109)</a:t>
            </a:r>
          </a:p>
          <a:p>
            <a:r>
              <a:rPr lang="en-US" dirty="0"/>
              <a:t>Exemption of certain performances and displays (110)</a:t>
            </a:r>
          </a:p>
          <a:p>
            <a:pPr lvl="1"/>
            <a:r>
              <a:rPr lang="en-US" dirty="0"/>
              <a:t>Classroom use</a:t>
            </a:r>
          </a:p>
          <a:p>
            <a:pPr lvl="1"/>
            <a:r>
              <a:rPr lang="en-US" dirty="0"/>
              <a:t>Religious use (for nondramatic literary or musical works or of </a:t>
            </a:r>
            <a:r>
              <a:rPr lang="en-US" dirty="0" err="1"/>
              <a:t>dramatico</a:t>
            </a:r>
            <a:r>
              <a:rPr lang="en-US" dirty="0"/>
              <a:t>-musical works of a religious nature)</a:t>
            </a:r>
          </a:p>
          <a:p>
            <a:pPr lvl="1"/>
            <a:r>
              <a:rPr lang="en-US" dirty="0"/>
              <a:t>Non-profit use (for nondramatic literary or musical works)</a:t>
            </a:r>
          </a:p>
          <a:p>
            <a:pPr lvl="1"/>
            <a:r>
              <a:rPr lang="en-US" dirty="0"/>
              <a:t>Homestyle</a:t>
            </a:r>
          </a:p>
          <a:p>
            <a:pPr lvl="1"/>
            <a:r>
              <a:rPr lang="en-US" dirty="0"/>
              <a:t>FMLA (for nondramatic musical works)</a:t>
            </a:r>
          </a:p>
          <a:p>
            <a:r>
              <a:rPr lang="en-US" dirty="0"/>
              <a:t>Etc.</a:t>
            </a:r>
          </a:p>
        </p:txBody>
      </p:sp>
      <p:sp>
        <p:nvSpPr>
          <p:cNvPr id="8" name="Footer Placeholder 3"/>
          <p:cNvSpPr>
            <a:spLocks noGrp="1"/>
          </p:cNvSpPr>
          <p:nvPr>
            <p:ph type="ftr" sz="quarter" idx="11"/>
          </p:nvPr>
        </p:nvSpPr>
        <p:spPr>
          <a:xfrm>
            <a:off x="457200" y="6308725"/>
            <a:ext cx="8229600" cy="365125"/>
          </a:xfrm>
        </p:spPr>
        <p:txBody>
          <a:bodyPr/>
          <a:lstStyle/>
          <a:p>
            <a:r>
              <a:rPr lang="en-US" dirty="0"/>
              <a:t>This presentation was last revised by Ana Enriquez on May 18, 2018.   </a:t>
            </a:r>
          </a:p>
          <a:p>
            <a:r>
              <a:rPr lang="en-US" dirty="0"/>
              <a:t>It is licensed under the Creative Commons CC-BY 4.0 International License.</a:t>
            </a:r>
          </a:p>
        </p:txBody>
      </p:sp>
    </p:spTree>
    <p:extLst>
      <p:ext uri="{BB962C8B-B14F-4D97-AF65-F5344CB8AC3E}">
        <p14:creationId xmlns:p14="http://schemas.microsoft.com/office/powerpoint/2010/main" val="718974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Fair Use Statute</a:t>
            </a:r>
          </a:p>
        </p:txBody>
      </p:sp>
      <p:sp>
        <p:nvSpPr>
          <p:cNvPr id="3" name="Content Placeholder 2"/>
          <p:cNvSpPr>
            <a:spLocks noGrp="1"/>
          </p:cNvSpPr>
          <p:nvPr>
            <p:ph idx="1"/>
          </p:nvPr>
        </p:nvSpPr>
        <p:spPr/>
        <p:txBody>
          <a:bodyPr>
            <a:normAutofit fontScale="55000" lnSpcReduction="20000"/>
          </a:bodyPr>
          <a:lstStyle/>
          <a:p>
            <a:pPr marL="0" indent="0">
              <a:buNone/>
            </a:pPr>
            <a:r>
              <a:rPr lang="en-US"/>
              <a:t>Notwithstanding the provisions of sections 106 and 106A, the fair use of a copyrighted work, including such use by reproduction in copies or phonorecords or by any other means specified by that section, for purposes such as criticism, comment, news reporting, teaching (including multiple copies for classroom use), scholarship, or research, is not an infringement of copyright. In determining whether the use made of a work in any particular case is a fair use the factors to be considered shall include— </a:t>
            </a:r>
          </a:p>
          <a:p>
            <a:pPr marL="514350" indent="-514350">
              <a:buFont typeface="+mj-lt"/>
              <a:buAutoNum type="arabicPeriod"/>
            </a:pPr>
            <a:r>
              <a:rPr lang="en-US"/>
              <a:t>the purpose and character of the use, including whether such use is of a commercial nature or is for nonprofit educational purposes;</a:t>
            </a:r>
          </a:p>
          <a:p>
            <a:pPr marL="514350" indent="-514350">
              <a:buFont typeface="+mj-lt"/>
              <a:buAutoNum type="arabicPeriod"/>
            </a:pPr>
            <a:r>
              <a:rPr lang="en-US"/>
              <a:t>the nature of the copyrighted work;</a:t>
            </a:r>
          </a:p>
          <a:p>
            <a:pPr marL="514350" indent="-514350">
              <a:buFont typeface="+mj-lt"/>
              <a:buAutoNum type="arabicPeriod"/>
            </a:pPr>
            <a:r>
              <a:rPr lang="en-US"/>
              <a:t>the amount and substantiality of the portion used in relation to the copyrighted work as a whole; and</a:t>
            </a:r>
          </a:p>
          <a:p>
            <a:pPr marL="514350" indent="-514350">
              <a:buFont typeface="+mj-lt"/>
              <a:buAutoNum type="arabicPeriod"/>
            </a:pPr>
            <a:r>
              <a:rPr lang="en-US"/>
              <a:t>the effect of the use upon the potential market for or value of the copyrighted work.</a:t>
            </a:r>
          </a:p>
          <a:p>
            <a:pPr marL="0" indent="0">
              <a:buNone/>
            </a:pPr>
            <a:r>
              <a:rPr lang="en-US"/>
              <a:t>The fact that a work is unpublished shall not itself bar a finding of fair use if such finding is made upon consideration of all the above factors.</a:t>
            </a:r>
            <a:endParaRPr lang="en-US" dirty="0"/>
          </a:p>
        </p:txBody>
      </p:sp>
      <p:pic>
        <p:nvPicPr>
          <p:cNvPr id="4" name="Picture 3"/>
          <p:cNvPicPr>
            <a:picLocks noChangeAspect="1"/>
          </p:cNvPicPr>
          <p:nvPr/>
        </p:nvPicPr>
        <p:blipFill>
          <a:blip r:embed="rId2"/>
          <a:stretch>
            <a:fillRect/>
          </a:stretch>
        </p:blipFill>
        <p:spPr>
          <a:xfrm>
            <a:off x="7899476" y="6422571"/>
            <a:ext cx="1244524" cy="435429"/>
          </a:xfrm>
          <a:prstGeom prst="rect">
            <a:avLst/>
          </a:prstGeom>
        </p:spPr>
      </p:pic>
      <p:sp>
        <p:nvSpPr>
          <p:cNvPr id="6" name="Footer Placeholder 4"/>
          <p:cNvSpPr>
            <a:spLocks noGrp="1"/>
          </p:cNvSpPr>
          <p:nvPr>
            <p:ph type="ftr" sz="quarter" idx="3"/>
          </p:nvPr>
        </p:nvSpPr>
        <p:spPr>
          <a:xfrm>
            <a:off x="457200" y="6308727"/>
            <a:ext cx="8229600" cy="365125"/>
          </a:xfrm>
          <a:prstGeom prst="rect">
            <a:avLst/>
          </a:prstGeom>
        </p:spPr>
        <p:txBody>
          <a:bodyPr/>
          <a:lstStyle>
            <a:lvl1pPr algn="ctr">
              <a:defRPr sz="1000">
                <a:latin typeface="Arial" charset="0"/>
                <a:ea typeface="Arial" charset="0"/>
                <a:cs typeface="Arial" charset="0"/>
              </a:defRPr>
            </a:lvl1pPr>
          </a:lstStyle>
          <a:p>
            <a:r>
              <a:rPr lang="en-US" dirty="0"/>
              <a:t>This presentation was last revised by Ana Enriquez on May 18, 2018.   </a:t>
            </a:r>
          </a:p>
          <a:p>
            <a:r>
              <a:rPr lang="en-US" dirty="0"/>
              <a:t>It is licensed under the Creative Commons CC-BY 4.0 International License.</a:t>
            </a:r>
          </a:p>
        </p:txBody>
      </p:sp>
    </p:spTree>
    <p:extLst>
      <p:ext uri="{BB962C8B-B14F-4D97-AF65-F5344CB8AC3E}">
        <p14:creationId xmlns:p14="http://schemas.microsoft.com/office/powerpoint/2010/main" val="597356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Illustrative Purposes</a:t>
            </a:r>
          </a:p>
        </p:txBody>
      </p:sp>
      <p:sp>
        <p:nvSpPr>
          <p:cNvPr id="3" name="Content Placeholder 2"/>
          <p:cNvSpPr>
            <a:spLocks noGrp="1"/>
          </p:cNvSpPr>
          <p:nvPr>
            <p:ph idx="1"/>
          </p:nvPr>
        </p:nvSpPr>
        <p:spPr/>
        <p:txBody>
          <a:bodyPr/>
          <a:lstStyle/>
          <a:p>
            <a:r>
              <a:rPr lang="en-US" dirty="0"/>
              <a:t>“purposes such as criticism, comment, news reporting, teaching (including multiple copies for classroom use), scholarship, or research”</a:t>
            </a:r>
          </a:p>
          <a:p>
            <a:pPr lvl="1"/>
            <a:r>
              <a:rPr lang="en-US" dirty="0"/>
              <a:t>Favorable to academic uses, but difficult to apply.</a:t>
            </a:r>
          </a:p>
        </p:txBody>
      </p:sp>
      <p:pic>
        <p:nvPicPr>
          <p:cNvPr id="4" name="Picture 3"/>
          <p:cNvPicPr>
            <a:picLocks noChangeAspect="1"/>
          </p:cNvPicPr>
          <p:nvPr/>
        </p:nvPicPr>
        <p:blipFill>
          <a:blip r:embed="rId2"/>
          <a:stretch>
            <a:fillRect/>
          </a:stretch>
        </p:blipFill>
        <p:spPr>
          <a:xfrm>
            <a:off x="7899476" y="6422571"/>
            <a:ext cx="1244524" cy="435429"/>
          </a:xfrm>
          <a:prstGeom prst="rect">
            <a:avLst/>
          </a:prstGeom>
        </p:spPr>
      </p:pic>
      <p:sp>
        <p:nvSpPr>
          <p:cNvPr id="6" name="Footer Placeholder 4"/>
          <p:cNvSpPr>
            <a:spLocks noGrp="1"/>
          </p:cNvSpPr>
          <p:nvPr>
            <p:ph type="ftr" sz="quarter" idx="3"/>
          </p:nvPr>
        </p:nvSpPr>
        <p:spPr>
          <a:xfrm>
            <a:off x="457200" y="6308727"/>
            <a:ext cx="8229600" cy="365125"/>
          </a:xfrm>
          <a:prstGeom prst="rect">
            <a:avLst/>
          </a:prstGeom>
        </p:spPr>
        <p:txBody>
          <a:bodyPr/>
          <a:lstStyle>
            <a:lvl1pPr algn="ctr">
              <a:defRPr sz="1000">
                <a:latin typeface="Arial" charset="0"/>
                <a:ea typeface="Arial" charset="0"/>
                <a:cs typeface="Arial" charset="0"/>
              </a:defRPr>
            </a:lvl1pPr>
          </a:lstStyle>
          <a:p>
            <a:r>
              <a:rPr lang="en-US" dirty="0"/>
              <a:t>This presentation was last revised by Ana Enriquez on May 18, 2018.   </a:t>
            </a:r>
          </a:p>
          <a:p>
            <a:r>
              <a:rPr lang="en-US" dirty="0"/>
              <a:t>It is licensed under the Creative Commons CC-BY 4.0 International License.</a:t>
            </a:r>
          </a:p>
        </p:txBody>
      </p:sp>
    </p:spTree>
    <p:extLst>
      <p:ext uri="{BB962C8B-B14F-4D97-AF65-F5344CB8AC3E}">
        <p14:creationId xmlns:p14="http://schemas.microsoft.com/office/powerpoint/2010/main" val="2476111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Basics</a:t>
            </a:r>
          </a:p>
        </p:txBody>
      </p:sp>
      <p:sp>
        <p:nvSpPr>
          <p:cNvPr id="3" name="Content Placeholder 2"/>
          <p:cNvSpPr>
            <a:spLocks noGrp="1"/>
          </p:cNvSpPr>
          <p:nvPr>
            <p:ph idx="1"/>
          </p:nvPr>
        </p:nvSpPr>
        <p:spPr/>
        <p:txBody>
          <a:bodyPr/>
          <a:lstStyle/>
          <a:p>
            <a:r>
              <a:rPr lang="en-US" dirty="0"/>
              <a:t>In the U.S., copyright aims “To Promote the Progress of Science and useful Arts.”</a:t>
            </a:r>
          </a:p>
          <a:p>
            <a:r>
              <a:rPr lang="en-US" dirty="0"/>
              <a:t>It gives authors certain rights in their works, and it limits the authors’ rights by recognizing rights for users.</a:t>
            </a:r>
          </a:p>
        </p:txBody>
      </p:sp>
      <p:sp>
        <p:nvSpPr>
          <p:cNvPr id="6" name="Footer Placeholder 3"/>
          <p:cNvSpPr>
            <a:spLocks noGrp="1"/>
          </p:cNvSpPr>
          <p:nvPr>
            <p:ph type="ftr" sz="quarter" idx="4294967295"/>
          </p:nvPr>
        </p:nvSpPr>
        <p:spPr>
          <a:xfrm>
            <a:off x="457200" y="6308725"/>
            <a:ext cx="8229600" cy="365125"/>
          </a:xfrm>
          <a:prstGeom prst="rect">
            <a:avLst/>
          </a:prstGeom>
        </p:spPr>
        <p:txBody>
          <a:bodyPr/>
          <a:lstStyle>
            <a:lvl1pPr algn="ctr">
              <a:defRPr sz="1000">
                <a:latin typeface="Arial" charset="0"/>
                <a:ea typeface="Arial" charset="0"/>
                <a:cs typeface="Arial" charset="0"/>
              </a:defRPr>
            </a:lvl1pPr>
          </a:lstStyle>
          <a:p>
            <a:r>
              <a:rPr lang="en-US" dirty="0"/>
              <a:t>This presentation was last revised by Ana Enriquez on May 18, 2018.   </a:t>
            </a:r>
          </a:p>
          <a:p>
            <a:r>
              <a:rPr lang="en-US" dirty="0"/>
              <a:t>It is licensed under the Creative Commons CC-BY 4.0 International License.</a:t>
            </a:r>
          </a:p>
        </p:txBody>
      </p:sp>
    </p:spTree>
    <p:extLst>
      <p:ext uri="{BB962C8B-B14F-4D97-AF65-F5344CB8AC3E}">
        <p14:creationId xmlns:p14="http://schemas.microsoft.com/office/powerpoint/2010/main" val="19256025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Fair Use Factors</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t>purpose and character</a:t>
            </a:r>
          </a:p>
          <a:p>
            <a:pPr marL="914400" lvl="1" indent="-514350"/>
            <a:r>
              <a:rPr lang="en-US" dirty="0" err="1"/>
              <a:t>transformativeness</a:t>
            </a:r>
            <a:r>
              <a:rPr lang="en-US" dirty="0"/>
              <a:t>, commerciality, bad faith, illustrative purposes (including education)</a:t>
            </a:r>
          </a:p>
          <a:p>
            <a:pPr marL="514350" indent="-514350">
              <a:buFont typeface="+mj-lt"/>
              <a:buAutoNum type="arabicPeriod"/>
            </a:pPr>
            <a:r>
              <a:rPr lang="en-US" dirty="0"/>
              <a:t>nature of the copyrighted work</a:t>
            </a:r>
          </a:p>
          <a:p>
            <a:pPr marL="914400" lvl="1" indent="-514350"/>
            <a:r>
              <a:rPr lang="en-US" dirty="0"/>
              <a:t>creative/factual, unpublished</a:t>
            </a:r>
          </a:p>
          <a:p>
            <a:pPr marL="514350" indent="-514350">
              <a:buFont typeface="+mj-lt"/>
              <a:buAutoNum type="arabicPeriod"/>
            </a:pPr>
            <a:r>
              <a:rPr lang="en-US" dirty="0"/>
              <a:t>amount and substantiality of the portion used</a:t>
            </a:r>
          </a:p>
          <a:p>
            <a:pPr marL="914400" lvl="1" indent="-514350"/>
            <a:r>
              <a:rPr lang="en-US" dirty="0"/>
              <a:t>amount, “heart of the work,” necessary to purpose</a:t>
            </a:r>
          </a:p>
          <a:p>
            <a:pPr marL="514350" indent="-514350">
              <a:buFont typeface="+mj-lt"/>
              <a:buAutoNum type="arabicPeriod"/>
            </a:pPr>
            <a:r>
              <a:rPr lang="en-US" dirty="0"/>
              <a:t>effect on the market</a:t>
            </a:r>
          </a:p>
          <a:p>
            <a:pPr marL="914400" lvl="1" indent="-514350"/>
            <a:r>
              <a:rPr lang="en-US" dirty="0"/>
              <a:t>substitute/complement</a:t>
            </a:r>
          </a:p>
        </p:txBody>
      </p:sp>
      <p:pic>
        <p:nvPicPr>
          <p:cNvPr id="4" name="Picture 3"/>
          <p:cNvPicPr>
            <a:picLocks noChangeAspect="1"/>
          </p:cNvPicPr>
          <p:nvPr/>
        </p:nvPicPr>
        <p:blipFill>
          <a:blip r:embed="rId2"/>
          <a:stretch>
            <a:fillRect/>
          </a:stretch>
        </p:blipFill>
        <p:spPr>
          <a:xfrm>
            <a:off x="7899476" y="6422571"/>
            <a:ext cx="1244524" cy="435429"/>
          </a:xfrm>
          <a:prstGeom prst="rect">
            <a:avLst/>
          </a:prstGeom>
        </p:spPr>
      </p:pic>
      <p:sp>
        <p:nvSpPr>
          <p:cNvPr id="6" name="Footer Placeholder 4"/>
          <p:cNvSpPr>
            <a:spLocks noGrp="1"/>
          </p:cNvSpPr>
          <p:nvPr>
            <p:ph type="ftr" sz="quarter" idx="3"/>
          </p:nvPr>
        </p:nvSpPr>
        <p:spPr>
          <a:xfrm>
            <a:off x="457200" y="6308727"/>
            <a:ext cx="8229600" cy="365125"/>
          </a:xfrm>
          <a:prstGeom prst="rect">
            <a:avLst/>
          </a:prstGeom>
        </p:spPr>
        <p:txBody>
          <a:bodyPr/>
          <a:lstStyle>
            <a:lvl1pPr algn="ctr">
              <a:defRPr sz="1000">
                <a:latin typeface="Arial" charset="0"/>
                <a:ea typeface="Arial" charset="0"/>
                <a:cs typeface="Arial" charset="0"/>
              </a:defRPr>
            </a:lvl1pPr>
          </a:lstStyle>
          <a:p>
            <a:r>
              <a:rPr lang="en-US" dirty="0"/>
              <a:t>This presentation was last revised by Ana Enriquez on May 18, 2018.   </a:t>
            </a:r>
          </a:p>
          <a:p>
            <a:r>
              <a:rPr lang="en-US" dirty="0"/>
              <a:t>It is licensed under the Creative Commons CC-BY 4.0 International License.</a:t>
            </a:r>
          </a:p>
        </p:txBody>
      </p:sp>
    </p:spTree>
    <p:extLst>
      <p:ext uri="{BB962C8B-B14F-4D97-AF65-F5344CB8AC3E}">
        <p14:creationId xmlns:p14="http://schemas.microsoft.com/office/powerpoint/2010/main" val="1026909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Fair Use Cases</a:t>
            </a:r>
          </a:p>
        </p:txBody>
      </p:sp>
      <p:sp>
        <p:nvSpPr>
          <p:cNvPr id="5" name="Text Placeholder 4"/>
          <p:cNvSpPr>
            <a:spLocks noGrp="1"/>
          </p:cNvSpPr>
          <p:nvPr>
            <p:ph type="body" idx="1"/>
          </p:nvPr>
        </p:nvSpPr>
        <p:spPr/>
        <p:txBody>
          <a:bodyPr/>
          <a:lstStyle/>
          <a:p>
            <a:r>
              <a:rPr lang="en-US"/>
              <a:t>Fair</a:t>
            </a:r>
            <a:endParaRPr lang="en-US" dirty="0"/>
          </a:p>
        </p:txBody>
      </p:sp>
      <p:sp>
        <p:nvSpPr>
          <p:cNvPr id="6" name="Content Placeholder 5"/>
          <p:cNvSpPr>
            <a:spLocks noGrp="1"/>
          </p:cNvSpPr>
          <p:nvPr>
            <p:ph sz="half" idx="2"/>
          </p:nvPr>
        </p:nvSpPr>
        <p:spPr/>
        <p:txBody>
          <a:bodyPr>
            <a:normAutofit fontScale="62500" lnSpcReduction="20000"/>
          </a:bodyPr>
          <a:lstStyle/>
          <a:p>
            <a:r>
              <a:rPr lang="en-US" dirty="0"/>
              <a:t>Consumer time-shifting via Betamax machines (Sony)</a:t>
            </a:r>
          </a:p>
          <a:p>
            <a:r>
              <a:rPr lang="en-US" dirty="0"/>
              <a:t>Releasing a hip-hop parody that reuses and  pokes fun at a rock song (Campbell)</a:t>
            </a:r>
          </a:p>
          <a:p>
            <a:r>
              <a:rPr lang="en-US" dirty="0"/>
              <a:t>Copying research library holdings to create search engine and index (Google and </a:t>
            </a:r>
            <a:r>
              <a:rPr lang="en-US" dirty="0" err="1"/>
              <a:t>HathiTrust</a:t>
            </a:r>
            <a:r>
              <a:rPr lang="en-US" dirty="0"/>
              <a:t>) </a:t>
            </a:r>
          </a:p>
          <a:p>
            <a:r>
              <a:rPr lang="en-US" dirty="0"/>
              <a:t>Commercial service indexing clips of TV and radio programs (</a:t>
            </a:r>
            <a:r>
              <a:rPr lang="en-US" dirty="0" err="1"/>
              <a:t>TVEyes</a:t>
            </a:r>
            <a:r>
              <a:rPr lang="en-US" dirty="0"/>
              <a:t>)</a:t>
            </a:r>
          </a:p>
          <a:p>
            <a:endParaRPr lang="en-US" dirty="0"/>
          </a:p>
        </p:txBody>
      </p:sp>
      <p:sp>
        <p:nvSpPr>
          <p:cNvPr id="7" name="Text Placeholder 6"/>
          <p:cNvSpPr>
            <a:spLocks noGrp="1"/>
          </p:cNvSpPr>
          <p:nvPr>
            <p:ph type="body" sz="quarter" idx="3"/>
          </p:nvPr>
        </p:nvSpPr>
        <p:spPr/>
        <p:txBody>
          <a:bodyPr/>
          <a:lstStyle/>
          <a:p>
            <a:r>
              <a:rPr lang="en-US"/>
              <a:t>Not fair</a:t>
            </a:r>
            <a:endParaRPr lang="en-US" dirty="0"/>
          </a:p>
        </p:txBody>
      </p:sp>
      <p:sp>
        <p:nvSpPr>
          <p:cNvPr id="8" name="Content Placeholder 7"/>
          <p:cNvSpPr>
            <a:spLocks noGrp="1"/>
          </p:cNvSpPr>
          <p:nvPr>
            <p:ph sz="quarter" idx="4"/>
          </p:nvPr>
        </p:nvSpPr>
        <p:spPr/>
        <p:txBody>
          <a:bodyPr>
            <a:normAutofit fontScale="62500" lnSpcReduction="20000"/>
          </a:bodyPr>
          <a:lstStyle/>
          <a:p>
            <a:r>
              <a:rPr lang="en-US" dirty="0"/>
              <a:t>Publishing short but crucial excerpt from soon-to-be-published memoir (Harper &amp; Row)</a:t>
            </a:r>
          </a:p>
          <a:p>
            <a:r>
              <a:rPr lang="en-US" dirty="0"/>
              <a:t>Publishing trivia book based on the TV show Seinfeld (Castle Rock)</a:t>
            </a:r>
          </a:p>
          <a:p>
            <a:r>
              <a:rPr lang="en-US" dirty="0"/>
              <a:t>Providing downloadable clips of TV and radio programs to subscribers (</a:t>
            </a:r>
            <a:r>
              <a:rPr lang="en-US" dirty="0" err="1"/>
              <a:t>TVEyes</a:t>
            </a:r>
            <a:r>
              <a:rPr lang="en-US" dirty="0"/>
              <a:t>)</a:t>
            </a:r>
          </a:p>
          <a:p>
            <a:r>
              <a:rPr lang="en-US" dirty="0"/>
              <a:t>Streaming edited versions of movies to individuals who rent copies (</a:t>
            </a:r>
            <a:r>
              <a:rPr lang="en-US" dirty="0" err="1"/>
              <a:t>VidAngel</a:t>
            </a:r>
            <a:r>
              <a:rPr lang="en-US" dirty="0"/>
              <a:t>)</a:t>
            </a:r>
          </a:p>
          <a:p>
            <a:endParaRPr lang="en-US" dirty="0"/>
          </a:p>
          <a:p>
            <a:endParaRPr lang="en-US" dirty="0"/>
          </a:p>
        </p:txBody>
      </p:sp>
      <p:sp>
        <p:nvSpPr>
          <p:cNvPr id="10" name="Footer Placeholder 3"/>
          <p:cNvSpPr>
            <a:spLocks noGrp="1"/>
          </p:cNvSpPr>
          <p:nvPr>
            <p:ph type="ftr" sz="quarter" idx="4294967295"/>
          </p:nvPr>
        </p:nvSpPr>
        <p:spPr>
          <a:xfrm>
            <a:off x="0" y="6308725"/>
            <a:ext cx="8229600" cy="365125"/>
          </a:xfrm>
          <a:prstGeom prst="rect">
            <a:avLst/>
          </a:prstGeom>
        </p:spPr>
        <p:txBody>
          <a:bodyPr>
            <a:noAutofit/>
          </a:bodyPr>
          <a:lstStyle>
            <a:lvl1pPr algn="ctr">
              <a:defRPr sz="1000">
                <a:latin typeface="Arial" charset="0"/>
                <a:ea typeface="Arial" charset="0"/>
                <a:cs typeface="Arial" charset="0"/>
              </a:defRPr>
            </a:lvl1pPr>
          </a:lstStyle>
          <a:p>
            <a:r>
              <a:rPr lang="en-US" b="0" dirty="0"/>
              <a:t>This presentation was last revised by Ana Enriquez on May 18, 2018.   </a:t>
            </a:r>
          </a:p>
          <a:p>
            <a:r>
              <a:rPr lang="en-US" b="0" dirty="0"/>
              <a:t>It is licensed under the Creative Commons CC-BY 4.0 International License.</a:t>
            </a:r>
          </a:p>
        </p:txBody>
      </p:sp>
    </p:spTree>
    <p:extLst>
      <p:ext uri="{BB962C8B-B14F-4D97-AF65-F5344CB8AC3E}">
        <p14:creationId xmlns:p14="http://schemas.microsoft.com/office/powerpoint/2010/main" val="13067806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Hypotheticals</a:t>
            </a:r>
          </a:p>
        </p:txBody>
      </p:sp>
      <p:sp>
        <p:nvSpPr>
          <p:cNvPr id="3" name="Content Placeholder 2"/>
          <p:cNvSpPr>
            <a:spLocks noGrp="1"/>
          </p:cNvSpPr>
          <p:nvPr>
            <p:ph idx="1"/>
          </p:nvPr>
        </p:nvSpPr>
        <p:spPr/>
        <p:txBody>
          <a:bodyPr/>
          <a:lstStyle/>
          <a:p>
            <a:r>
              <a:rPr lang="en-US" dirty="0"/>
              <a:t>Take 5 minutes to work on hypotheticals 12 and 13 in small groups, and then we'll discuss.</a:t>
            </a:r>
          </a:p>
        </p:txBody>
      </p:sp>
      <p:sp>
        <p:nvSpPr>
          <p:cNvPr id="4" name="Footer Placeholder 3"/>
          <p:cNvSpPr>
            <a:spLocks noGrp="1"/>
          </p:cNvSpPr>
          <p:nvPr>
            <p:ph type="ftr" sz="quarter" idx="11"/>
          </p:nvPr>
        </p:nvSpPr>
        <p:spPr/>
        <p:txBody>
          <a:bodyPr/>
          <a:lstStyle/>
          <a:p>
            <a:r>
              <a:rPr lang="en-US" dirty="0">
                <a:solidFill>
                  <a:srgbClr val="000000"/>
                </a:solidFill>
              </a:rPr>
              <a:t>This presentation was last revised by Ana Enriquez on May 18, 2018</a:t>
            </a:r>
            <a:r>
              <a:rPr lang="en-US" dirty="0"/>
              <a:t>.  </a:t>
            </a:r>
          </a:p>
          <a:p>
            <a:r>
              <a:rPr lang="en-US" dirty="0"/>
              <a:t>It is licensed under the Creative Commons CC-BY 4.0 International License.</a:t>
            </a:r>
          </a:p>
        </p:txBody>
      </p:sp>
    </p:spTree>
    <p:extLst>
      <p:ext uri="{BB962C8B-B14F-4D97-AF65-F5344CB8AC3E}">
        <p14:creationId xmlns:p14="http://schemas.microsoft.com/office/powerpoint/2010/main" val="4146484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a:t>
            </a:r>
          </a:p>
        </p:txBody>
      </p:sp>
      <p:sp>
        <p:nvSpPr>
          <p:cNvPr id="3" name="Content Placeholder 2"/>
          <p:cNvSpPr>
            <a:spLocks noGrp="1"/>
          </p:cNvSpPr>
          <p:nvPr>
            <p:ph idx="1"/>
          </p:nvPr>
        </p:nvSpPr>
        <p:spPr/>
        <p:txBody>
          <a:bodyPr>
            <a:normAutofit/>
          </a:bodyPr>
          <a:lstStyle/>
          <a:p>
            <a:pPr marL="0" indent="0">
              <a:buNone/>
            </a:pPr>
            <a:r>
              <a:rPr lang="en-US" sz="3600" dirty="0"/>
              <a:t>Gerald writes a calculus textbook. Esther scans portions of it to put on her password-protected course website for students in her calculus class. Would Gerald succeed if he sued Esther for copyright infringement? If you require additional facts, what are they?</a:t>
            </a:r>
          </a:p>
        </p:txBody>
      </p:sp>
      <p:sp>
        <p:nvSpPr>
          <p:cNvPr id="4" name="Footer Placeholder 3"/>
          <p:cNvSpPr>
            <a:spLocks noGrp="1"/>
          </p:cNvSpPr>
          <p:nvPr>
            <p:ph type="ftr" sz="quarter" idx="4294967295"/>
          </p:nvPr>
        </p:nvSpPr>
        <p:spPr>
          <a:xfrm>
            <a:off x="457200" y="6308725"/>
            <a:ext cx="8229600" cy="365125"/>
          </a:xfrm>
          <a:prstGeom prst="rect">
            <a:avLst/>
          </a:prstGeom>
        </p:spPr>
        <p:txBody>
          <a:bodyPr/>
          <a:lstStyle>
            <a:lvl1pPr algn="ctr">
              <a:defRPr sz="1000">
                <a:latin typeface="Arial" charset="0"/>
                <a:ea typeface="Arial" charset="0"/>
                <a:cs typeface="Arial" charset="0"/>
              </a:defRPr>
            </a:lvl1pPr>
          </a:lstStyle>
          <a:p>
            <a:r>
              <a:rPr lang="en-US" dirty="0"/>
              <a:t>This presentation was last revised by Ana Enriquez on May 18, 2018.   </a:t>
            </a:r>
          </a:p>
          <a:p>
            <a:r>
              <a:rPr lang="en-US" dirty="0"/>
              <a:t>It is licensed under the Creative Commons CC-BY 4.0 International License.</a:t>
            </a:r>
          </a:p>
        </p:txBody>
      </p:sp>
    </p:spTree>
    <p:extLst>
      <p:ext uri="{BB962C8B-B14F-4D97-AF65-F5344CB8AC3E}">
        <p14:creationId xmlns:p14="http://schemas.microsoft.com/office/powerpoint/2010/main" val="747530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a:t>
            </a:r>
          </a:p>
        </p:txBody>
      </p:sp>
      <p:sp>
        <p:nvSpPr>
          <p:cNvPr id="3" name="Content Placeholder 2"/>
          <p:cNvSpPr>
            <a:spLocks noGrp="1"/>
          </p:cNvSpPr>
          <p:nvPr>
            <p:ph idx="1"/>
          </p:nvPr>
        </p:nvSpPr>
        <p:spPr/>
        <p:txBody>
          <a:bodyPr>
            <a:normAutofit/>
          </a:bodyPr>
          <a:lstStyle/>
          <a:p>
            <a:pPr marL="0" indent="0">
              <a:buNone/>
            </a:pPr>
            <a:r>
              <a:rPr lang="en-US" sz="3600" dirty="0"/>
              <a:t>Gerald writes a calculus textbook. Frances scans portions of it to put on her password-protected course website for students in her education class. Would Gerald succeed if he sued Frances for copyright infringement? If you require additional facts, what are they?</a:t>
            </a:r>
          </a:p>
        </p:txBody>
      </p:sp>
      <p:sp>
        <p:nvSpPr>
          <p:cNvPr id="4" name="Footer Placeholder 3"/>
          <p:cNvSpPr>
            <a:spLocks noGrp="1"/>
          </p:cNvSpPr>
          <p:nvPr>
            <p:ph type="ftr" sz="quarter" idx="4294967295"/>
          </p:nvPr>
        </p:nvSpPr>
        <p:spPr>
          <a:xfrm>
            <a:off x="457200" y="6308725"/>
            <a:ext cx="8229600" cy="365125"/>
          </a:xfrm>
          <a:prstGeom prst="rect">
            <a:avLst/>
          </a:prstGeom>
        </p:spPr>
        <p:txBody>
          <a:bodyPr/>
          <a:lstStyle>
            <a:lvl1pPr algn="ctr">
              <a:defRPr sz="1000">
                <a:latin typeface="Arial" charset="0"/>
                <a:ea typeface="Arial" charset="0"/>
                <a:cs typeface="Arial" charset="0"/>
              </a:defRPr>
            </a:lvl1pPr>
          </a:lstStyle>
          <a:p>
            <a:r>
              <a:rPr lang="en-US" dirty="0"/>
              <a:t>This presentation was last revised by Ana Enriquez on May 18, 2018.   </a:t>
            </a:r>
          </a:p>
          <a:p>
            <a:r>
              <a:rPr lang="en-US" dirty="0"/>
              <a:t>It is licensed under the Creative Commons CC-BY 4.0 International License.</a:t>
            </a:r>
          </a:p>
        </p:txBody>
      </p:sp>
    </p:spTree>
    <p:extLst>
      <p:ext uri="{BB962C8B-B14F-4D97-AF65-F5344CB8AC3E}">
        <p14:creationId xmlns:p14="http://schemas.microsoft.com/office/powerpoint/2010/main" val="9581985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9208C9-CD4E-5747-9FDC-BDB91C9263A2}"/>
              </a:ext>
            </a:extLst>
          </p:cNvPr>
          <p:cNvSpPr>
            <a:spLocks noGrp="1"/>
          </p:cNvSpPr>
          <p:nvPr>
            <p:ph type="title"/>
          </p:nvPr>
        </p:nvSpPr>
        <p:spPr/>
        <p:txBody>
          <a:bodyPr/>
          <a:lstStyle/>
          <a:p>
            <a:r>
              <a:rPr lang="en-US" dirty="0"/>
              <a:t>Recap</a:t>
            </a:r>
          </a:p>
        </p:txBody>
      </p:sp>
      <p:sp>
        <p:nvSpPr>
          <p:cNvPr id="6" name="Text Placeholder 5">
            <a:extLst>
              <a:ext uri="{FF2B5EF4-FFF2-40B4-BE49-F238E27FC236}">
                <a16:creationId xmlns:a16="http://schemas.microsoft.com/office/drawing/2014/main" id="{F5BABB16-9AAD-5F4D-9F3C-00B7DBCBEB5D}"/>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124E2A64-BA21-5F4D-8CFB-1760C8109F4A}"/>
              </a:ext>
            </a:extLst>
          </p:cNvPr>
          <p:cNvSpPr>
            <a:spLocks noGrp="1"/>
          </p:cNvSpPr>
          <p:nvPr>
            <p:ph type="ftr" sz="quarter" idx="11"/>
          </p:nvPr>
        </p:nvSpPr>
        <p:spPr/>
        <p:txBody>
          <a:bodyPr/>
          <a:lstStyle/>
          <a:p>
            <a:r>
              <a:rPr lang="en-US">
                <a:solidFill>
                  <a:srgbClr val="000000"/>
                </a:solidFill>
              </a:rPr>
              <a:t>This presentation was last revised by Ana Enriquez on May 18, 2018</a:t>
            </a:r>
            <a:r>
              <a:rPr lang="en-US"/>
              <a:t>.  </a:t>
            </a:r>
          </a:p>
          <a:p>
            <a:r>
              <a:rPr lang="en-US"/>
              <a:t>It is licensed under the Creative Commons CC-BY 4.0 International License.</a:t>
            </a:r>
            <a:endParaRPr lang="en-US" dirty="0"/>
          </a:p>
        </p:txBody>
      </p:sp>
    </p:spTree>
    <p:extLst>
      <p:ext uri="{BB962C8B-B14F-4D97-AF65-F5344CB8AC3E}">
        <p14:creationId xmlns:p14="http://schemas.microsoft.com/office/powerpoint/2010/main" val="4003627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Hypotheticals</a:t>
            </a:r>
          </a:p>
        </p:txBody>
      </p:sp>
      <p:sp>
        <p:nvSpPr>
          <p:cNvPr id="3" name="Content Placeholder 2"/>
          <p:cNvSpPr>
            <a:spLocks noGrp="1"/>
          </p:cNvSpPr>
          <p:nvPr>
            <p:ph idx="1"/>
          </p:nvPr>
        </p:nvSpPr>
        <p:spPr/>
        <p:txBody>
          <a:bodyPr/>
          <a:lstStyle/>
          <a:p>
            <a:r>
              <a:rPr lang="en-US" dirty="0"/>
              <a:t>Take 10 minutes to work on hypotheticals 14 and 15 in small groups, and then we'll discuss.</a:t>
            </a:r>
          </a:p>
        </p:txBody>
      </p:sp>
      <p:sp>
        <p:nvSpPr>
          <p:cNvPr id="4" name="Footer Placeholder 3"/>
          <p:cNvSpPr>
            <a:spLocks noGrp="1"/>
          </p:cNvSpPr>
          <p:nvPr>
            <p:ph type="ftr" sz="quarter" idx="11"/>
          </p:nvPr>
        </p:nvSpPr>
        <p:spPr/>
        <p:txBody>
          <a:bodyPr/>
          <a:lstStyle/>
          <a:p>
            <a:r>
              <a:rPr lang="en-US" dirty="0">
                <a:solidFill>
                  <a:srgbClr val="000000"/>
                </a:solidFill>
              </a:rPr>
              <a:t>This presentation was last revised by Ana Enriquez on May 18, 2018</a:t>
            </a:r>
            <a:r>
              <a:rPr lang="en-US" dirty="0"/>
              <a:t>.  </a:t>
            </a:r>
          </a:p>
          <a:p>
            <a:r>
              <a:rPr lang="en-US" dirty="0"/>
              <a:t>It is licensed under the Creative Commons CC-BY 4.0 International License.</a:t>
            </a:r>
          </a:p>
        </p:txBody>
      </p:sp>
    </p:spTree>
    <p:extLst>
      <p:ext uri="{BB962C8B-B14F-4D97-AF65-F5344CB8AC3E}">
        <p14:creationId xmlns:p14="http://schemas.microsoft.com/office/powerpoint/2010/main" val="35308918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D9F51-3582-2548-8A3A-F2BF609E4A43}"/>
              </a:ext>
            </a:extLst>
          </p:cNvPr>
          <p:cNvSpPr>
            <a:spLocks noGrp="1"/>
          </p:cNvSpPr>
          <p:nvPr>
            <p:ph type="title"/>
          </p:nvPr>
        </p:nvSpPr>
        <p:spPr/>
        <p:txBody>
          <a:bodyPr/>
          <a:lstStyle/>
          <a:p>
            <a:r>
              <a:rPr lang="en-US" dirty="0"/>
              <a:t>Hypothetical</a:t>
            </a:r>
          </a:p>
        </p:txBody>
      </p:sp>
      <p:sp>
        <p:nvSpPr>
          <p:cNvPr id="3" name="Content Placeholder 2">
            <a:extLst>
              <a:ext uri="{FF2B5EF4-FFF2-40B4-BE49-F238E27FC236}">
                <a16:creationId xmlns:a16="http://schemas.microsoft.com/office/drawing/2014/main" id="{EC509A08-FE83-F84F-84E8-D3341FA45768}"/>
              </a:ext>
            </a:extLst>
          </p:cNvPr>
          <p:cNvSpPr>
            <a:spLocks noGrp="1"/>
          </p:cNvSpPr>
          <p:nvPr>
            <p:ph idx="1"/>
          </p:nvPr>
        </p:nvSpPr>
        <p:spPr/>
        <p:txBody>
          <a:bodyPr>
            <a:noAutofit/>
          </a:bodyPr>
          <a:lstStyle/>
          <a:p>
            <a:pPr marL="0" indent="0">
              <a:buNone/>
            </a:pPr>
            <a:r>
              <a:rPr lang="en-US" sz="2300" dirty="0"/>
              <a:t>Isabella is taking a course on documentary film. For the final project, Isabella is making a short biographical film about her roommate, who has given her permission to make the film. The roommate leads a choral group on campus, and Isabella would like to include footage from the choral group's rehearsals. Isabella would also like to include footage of her roommate's conversation with another friend, captured while they watched House of Cards together. Finally, Isabella would like to include a shot in which she pans the camera over her roommate's bedroom wall, on which several posters and a few printed snapshots hang. The film will be turned in via the university’s LMS and screened at a film festival on campus. Will Isabella be liable for copyright infringement? </a:t>
            </a:r>
          </a:p>
        </p:txBody>
      </p:sp>
      <p:sp>
        <p:nvSpPr>
          <p:cNvPr id="4" name="Footer Placeholder 3">
            <a:extLst>
              <a:ext uri="{FF2B5EF4-FFF2-40B4-BE49-F238E27FC236}">
                <a16:creationId xmlns:a16="http://schemas.microsoft.com/office/drawing/2014/main" id="{BC1DE6FC-C3FD-E349-8B88-CDEAA2A3BF28}"/>
              </a:ext>
            </a:extLst>
          </p:cNvPr>
          <p:cNvSpPr>
            <a:spLocks noGrp="1"/>
          </p:cNvSpPr>
          <p:nvPr>
            <p:ph type="ftr" sz="quarter" idx="11"/>
          </p:nvPr>
        </p:nvSpPr>
        <p:spPr/>
        <p:txBody>
          <a:bodyPr/>
          <a:lstStyle/>
          <a:p>
            <a:r>
              <a:rPr lang="en-US" dirty="0">
                <a:solidFill>
                  <a:srgbClr val="000000"/>
                </a:solidFill>
              </a:rPr>
              <a:t>This presentation was last revised by Ana Enriquez on May 18, 2018</a:t>
            </a:r>
            <a:r>
              <a:rPr lang="en-US" dirty="0"/>
              <a:t>.  </a:t>
            </a:r>
          </a:p>
          <a:p>
            <a:r>
              <a:rPr lang="en-US" dirty="0"/>
              <a:t>It is licensed under the Creative Commons CC-BY 4.0 International License.</a:t>
            </a:r>
          </a:p>
        </p:txBody>
      </p:sp>
    </p:spTree>
    <p:extLst>
      <p:ext uri="{BB962C8B-B14F-4D97-AF65-F5344CB8AC3E}">
        <p14:creationId xmlns:p14="http://schemas.microsoft.com/office/powerpoint/2010/main" val="26767687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C24AF-F4CD-9742-923B-A8E34BC9C519}"/>
              </a:ext>
            </a:extLst>
          </p:cNvPr>
          <p:cNvSpPr>
            <a:spLocks noGrp="1"/>
          </p:cNvSpPr>
          <p:nvPr>
            <p:ph type="title"/>
          </p:nvPr>
        </p:nvSpPr>
        <p:spPr/>
        <p:txBody>
          <a:bodyPr/>
          <a:lstStyle/>
          <a:p>
            <a:r>
              <a:rPr lang="en-US" dirty="0"/>
              <a:t>Hypothetical</a:t>
            </a:r>
          </a:p>
        </p:txBody>
      </p:sp>
      <p:sp>
        <p:nvSpPr>
          <p:cNvPr id="3" name="Content Placeholder 2">
            <a:extLst>
              <a:ext uri="{FF2B5EF4-FFF2-40B4-BE49-F238E27FC236}">
                <a16:creationId xmlns:a16="http://schemas.microsoft.com/office/drawing/2014/main" id="{C2477F27-24A1-214C-A74E-C478FA3B8BB0}"/>
              </a:ext>
            </a:extLst>
          </p:cNvPr>
          <p:cNvSpPr>
            <a:spLocks noGrp="1"/>
          </p:cNvSpPr>
          <p:nvPr>
            <p:ph idx="1"/>
          </p:nvPr>
        </p:nvSpPr>
        <p:spPr/>
        <p:txBody>
          <a:bodyPr>
            <a:normAutofit fontScale="92500" lnSpcReduction="20000"/>
          </a:bodyPr>
          <a:lstStyle/>
          <a:p>
            <a:pPr marL="0" indent="0">
              <a:buNone/>
            </a:pPr>
            <a:r>
              <a:rPr lang="en-US" dirty="0"/>
              <a:t>A library is digitizing rare non-fiction works about local fauna from its collection, then making the full text of the works available to the public via its website. The library has been unable to identify the copyright holder(s) for </a:t>
            </a:r>
            <a:r>
              <a:rPr lang="en-US" i="1" dirty="0"/>
              <a:t>Amphibians of Calaveras County</a:t>
            </a:r>
            <a:r>
              <a:rPr lang="en-US" dirty="0"/>
              <a:t>, a 1957 book that is out of print and is not available for purchase as an </a:t>
            </a:r>
            <a:r>
              <a:rPr lang="en-US" dirty="0" err="1"/>
              <a:t>ebook</a:t>
            </a:r>
            <a:r>
              <a:rPr lang="en-US" dirty="0"/>
              <a:t> or from any print-on-demand service. Would the library be liable for copyright infringement if it posted a digital copy of </a:t>
            </a:r>
            <a:r>
              <a:rPr lang="en-US" i="1" dirty="0"/>
              <a:t>Amphibians of Calaveras County</a:t>
            </a:r>
            <a:r>
              <a:rPr lang="en-US" dirty="0"/>
              <a:t> on its website? </a:t>
            </a:r>
          </a:p>
        </p:txBody>
      </p:sp>
      <p:sp>
        <p:nvSpPr>
          <p:cNvPr id="4" name="Footer Placeholder 3">
            <a:extLst>
              <a:ext uri="{FF2B5EF4-FFF2-40B4-BE49-F238E27FC236}">
                <a16:creationId xmlns:a16="http://schemas.microsoft.com/office/drawing/2014/main" id="{9A1BE823-801B-B545-A5A3-4058D819D8C1}"/>
              </a:ext>
            </a:extLst>
          </p:cNvPr>
          <p:cNvSpPr>
            <a:spLocks noGrp="1"/>
          </p:cNvSpPr>
          <p:nvPr>
            <p:ph type="ftr" sz="quarter" idx="11"/>
          </p:nvPr>
        </p:nvSpPr>
        <p:spPr/>
        <p:txBody>
          <a:bodyPr/>
          <a:lstStyle/>
          <a:p>
            <a:r>
              <a:rPr lang="en-US">
                <a:solidFill>
                  <a:srgbClr val="000000"/>
                </a:solidFill>
              </a:rPr>
              <a:t>This presentation was last revised by Ana Enriquez on May 18, 2018</a:t>
            </a:r>
            <a:r>
              <a:rPr lang="en-US"/>
              <a:t>.  </a:t>
            </a:r>
          </a:p>
          <a:p>
            <a:r>
              <a:rPr lang="en-US"/>
              <a:t>It is licensed under the Creative Commons CC-BY 4.0 International License.</a:t>
            </a:r>
            <a:endParaRPr lang="en-US" dirty="0"/>
          </a:p>
        </p:txBody>
      </p:sp>
    </p:spTree>
    <p:extLst>
      <p:ext uri="{BB962C8B-B14F-4D97-AF65-F5344CB8AC3E}">
        <p14:creationId xmlns:p14="http://schemas.microsoft.com/office/powerpoint/2010/main" val="29991631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4294967295"/>
          </p:nvPr>
        </p:nvSpPr>
        <p:spPr>
          <a:xfrm>
            <a:off x="457200" y="6308725"/>
            <a:ext cx="8229600" cy="365125"/>
          </a:xfrm>
          <a:prstGeom prst="rect">
            <a:avLst/>
          </a:prstGeom>
        </p:spPr>
        <p:txBody>
          <a:bodyPr/>
          <a:lstStyle>
            <a:lvl1pPr algn="ctr">
              <a:defRPr sz="1000">
                <a:latin typeface="Arial" charset="0"/>
                <a:ea typeface="Arial" charset="0"/>
                <a:cs typeface="Arial" charset="0"/>
              </a:defRPr>
            </a:lvl1pPr>
          </a:lstStyle>
          <a:p>
            <a:r>
              <a:rPr lang="en-US" dirty="0"/>
              <a:t>This presentation was last revised by Ana Enriquez on May 18, 2018.   </a:t>
            </a:r>
          </a:p>
          <a:p>
            <a:r>
              <a:rPr lang="en-US" dirty="0"/>
              <a:t>It is licensed under the Creative Commons CC-BY 4.0 International License.</a:t>
            </a:r>
          </a:p>
        </p:txBody>
      </p:sp>
    </p:spTree>
    <p:extLst>
      <p:ext uri="{BB962C8B-B14F-4D97-AF65-F5344CB8AC3E}">
        <p14:creationId xmlns:p14="http://schemas.microsoft.com/office/powerpoint/2010/main" val="189651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to Consider</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a:t>Is the work protected by copyright?</a:t>
            </a:r>
          </a:p>
          <a:p>
            <a:pPr marL="514350" indent="-514350">
              <a:buFont typeface="+mj-lt"/>
              <a:buAutoNum type="arabicPeriod"/>
            </a:pPr>
            <a:r>
              <a:rPr lang="en-US" dirty="0"/>
              <a:t>Would your use implicate one of the exclusive rights given to copyright owners?</a:t>
            </a:r>
          </a:p>
          <a:p>
            <a:pPr marL="514350" indent="-514350">
              <a:buFont typeface="+mj-lt"/>
              <a:buAutoNum type="arabicPeriod"/>
            </a:pPr>
            <a:r>
              <a:rPr lang="en-US" dirty="0"/>
              <a:t>Who holds the copyright? Have they already made any licenses that would permit your use?</a:t>
            </a:r>
          </a:p>
          <a:p>
            <a:pPr marL="514350" indent="-514350">
              <a:buFont typeface="+mj-lt"/>
              <a:buAutoNum type="arabicPeriod"/>
            </a:pPr>
            <a:r>
              <a:rPr lang="en-US" dirty="0"/>
              <a:t>Do any users’ rights, such as fair use, apply?</a:t>
            </a:r>
          </a:p>
        </p:txBody>
      </p:sp>
      <p:sp>
        <p:nvSpPr>
          <p:cNvPr id="4" name="Footer Placeholder 3"/>
          <p:cNvSpPr>
            <a:spLocks noGrp="1"/>
          </p:cNvSpPr>
          <p:nvPr>
            <p:ph type="ftr" sz="quarter" idx="11"/>
          </p:nvPr>
        </p:nvSpPr>
        <p:spPr/>
        <p:txBody>
          <a:bodyPr/>
          <a:lstStyle/>
          <a:p>
            <a:r>
              <a:rPr lang="en-US" dirty="0">
                <a:solidFill>
                  <a:srgbClr val="000000"/>
                </a:solidFill>
              </a:rPr>
              <a:t>This presentation was last revised by Ana Enriquez on May 18, 2018</a:t>
            </a:r>
            <a:r>
              <a:rPr lang="en-US" dirty="0"/>
              <a:t>.  </a:t>
            </a:r>
          </a:p>
          <a:p>
            <a:r>
              <a:rPr lang="en-US" dirty="0"/>
              <a:t>It is licensed under the Creative Commons CC-BY 4.0 International License.</a:t>
            </a:r>
          </a:p>
        </p:txBody>
      </p:sp>
    </p:spTree>
    <p:extLst>
      <p:ext uri="{BB962C8B-B14F-4D97-AF65-F5344CB8AC3E}">
        <p14:creationId xmlns:p14="http://schemas.microsoft.com/office/powerpoint/2010/main" val="509827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Copyrightability</a:t>
            </a:r>
            <a:r>
              <a:rPr lang="en-US" dirty="0"/>
              <a:t> and Copyright Duration</a:t>
            </a:r>
          </a:p>
        </p:txBody>
      </p:sp>
      <p:sp>
        <p:nvSpPr>
          <p:cNvPr id="7" name="Text Placeholder 6"/>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dirty="0">
                <a:solidFill>
                  <a:srgbClr val="000000"/>
                </a:solidFill>
              </a:rPr>
              <a:t>This presentation was last revised by Ana Enriquez on May 18, 2018</a:t>
            </a:r>
            <a:r>
              <a:rPr lang="en-US" dirty="0"/>
              <a:t>.  </a:t>
            </a:r>
          </a:p>
          <a:p>
            <a:r>
              <a:rPr lang="en-US" dirty="0"/>
              <a:t>It is licensed under the Creative Commons CC-BY 4.0 International License.</a:t>
            </a:r>
          </a:p>
        </p:txBody>
      </p:sp>
    </p:spTree>
    <p:extLst>
      <p:ext uri="{BB962C8B-B14F-4D97-AF65-F5344CB8AC3E}">
        <p14:creationId xmlns:p14="http://schemas.microsoft.com/office/powerpoint/2010/main" val="643547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1. Is the work protected by copyright?</a:t>
            </a:r>
          </a:p>
        </p:txBody>
      </p:sp>
      <p:sp>
        <p:nvSpPr>
          <p:cNvPr id="3" name="Content Placeholder 2"/>
          <p:cNvSpPr>
            <a:spLocks noGrp="1"/>
          </p:cNvSpPr>
          <p:nvPr>
            <p:ph idx="1"/>
          </p:nvPr>
        </p:nvSpPr>
        <p:spPr/>
        <p:txBody>
          <a:bodyPr/>
          <a:lstStyle/>
          <a:p>
            <a:r>
              <a:rPr lang="en-US" dirty="0"/>
              <a:t>Is it the sort of thing copyright protects?</a:t>
            </a:r>
          </a:p>
          <a:p>
            <a:pPr lvl="1"/>
            <a:r>
              <a:rPr lang="en-US" dirty="0"/>
              <a:t>Original AND fixed</a:t>
            </a:r>
          </a:p>
          <a:p>
            <a:pPr lvl="1"/>
            <a:r>
              <a:rPr lang="en-US" dirty="0"/>
              <a:t>Not an invention, idea, fact, etc.</a:t>
            </a:r>
          </a:p>
          <a:p>
            <a:r>
              <a:rPr lang="en-US" dirty="0"/>
              <a:t>Is it currently protected?</a:t>
            </a:r>
          </a:p>
          <a:p>
            <a:pPr lvl="1"/>
            <a:r>
              <a:rPr lang="en-US" dirty="0"/>
              <a:t>To assess public domain status, we recommend:</a:t>
            </a:r>
          </a:p>
          <a:p>
            <a:pPr lvl="2"/>
            <a:r>
              <a:rPr lang="en-US" dirty="0"/>
              <a:t>Cornell’s </a:t>
            </a:r>
            <a:r>
              <a:rPr lang="en-US" dirty="0">
                <a:hlinkClick r:id="rId2"/>
              </a:rPr>
              <a:t>Copyright Term and the Public Domain in the United States</a:t>
            </a:r>
            <a:endParaRPr lang="en-US" dirty="0"/>
          </a:p>
          <a:p>
            <a:pPr lvl="2"/>
            <a:r>
              <a:rPr lang="en-US" dirty="0"/>
              <a:t>Berkeley’s </a:t>
            </a:r>
            <a:r>
              <a:rPr lang="en-US" dirty="0">
                <a:hlinkClick r:id="rId3"/>
              </a:rPr>
              <a:t>Is it in the Public Domain?</a:t>
            </a:r>
            <a:endParaRPr lang="en-US" dirty="0"/>
          </a:p>
        </p:txBody>
      </p:sp>
      <p:sp>
        <p:nvSpPr>
          <p:cNvPr id="5" name="Footer Placeholder 3"/>
          <p:cNvSpPr>
            <a:spLocks noGrp="1"/>
          </p:cNvSpPr>
          <p:nvPr>
            <p:ph type="ftr" sz="quarter" idx="4294967295"/>
          </p:nvPr>
        </p:nvSpPr>
        <p:spPr>
          <a:xfrm>
            <a:off x="457200" y="6308725"/>
            <a:ext cx="8229600" cy="365125"/>
          </a:xfrm>
          <a:prstGeom prst="rect">
            <a:avLst/>
          </a:prstGeom>
        </p:spPr>
        <p:txBody>
          <a:bodyPr/>
          <a:lstStyle>
            <a:lvl1pPr algn="ctr">
              <a:defRPr sz="1000">
                <a:latin typeface="Arial" charset="0"/>
                <a:ea typeface="Arial" charset="0"/>
                <a:cs typeface="Arial" charset="0"/>
              </a:defRPr>
            </a:lvl1pPr>
          </a:lstStyle>
          <a:p>
            <a:r>
              <a:rPr lang="en-US" dirty="0"/>
              <a:t>This presentation was last revised by Ana Enriquez on May 18, 2018.   </a:t>
            </a:r>
          </a:p>
          <a:p>
            <a:r>
              <a:rPr lang="en-US" dirty="0"/>
              <a:t>It is licensed under the Creative Commons CC-BY 4.0 International License.</a:t>
            </a:r>
          </a:p>
        </p:txBody>
      </p:sp>
    </p:spTree>
    <p:extLst>
      <p:ext uri="{BB962C8B-B14F-4D97-AF65-F5344CB8AC3E}">
        <p14:creationId xmlns:p14="http://schemas.microsoft.com/office/powerpoint/2010/main" val="1800982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37CB0-83A5-5C4F-8D7B-841D70F0F894}"/>
              </a:ext>
            </a:extLst>
          </p:cNvPr>
          <p:cNvSpPr>
            <a:spLocks noGrp="1"/>
          </p:cNvSpPr>
          <p:nvPr>
            <p:ph type="title"/>
          </p:nvPr>
        </p:nvSpPr>
        <p:spPr/>
        <p:txBody>
          <a:bodyPr>
            <a:normAutofit/>
          </a:bodyPr>
          <a:lstStyle/>
          <a:p>
            <a:r>
              <a:rPr lang="en-US" sz="3600" dirty="0"/>
              <a:t>The sort of thing copyright protects</a:t>
            </a:r>
          </a:p>
        </p:txBody>
      </p:sp>
      <p:sp>
        <p:nvSpPr>
          <p:cNvPr id="3" name="Content Placeholder 2">
            <a:extLst>
              <a:ext uri="{FF2B5EF4-FFF2-40B4-BE49-F238E27FC236}">
                <a16:creationId xmlns:a16="http://schemas.microsoft.com/office/drawing/2014/main" id="{DBEB608E-5F2C-DA4C-833C-AA477622B861}"/>
              </a:ext>
            </a:extLst>
          </p:cNvPr>
          <p:cNvSpPr>
            <a:spLocks noGrp="1"/>
          </p:cNvSpPr>
          <p:nvPr>
            <p:ph idx="1"/>
          </p:nvPr>
        </p:nvSpPr>
        <p:spPr/>
        <p:txBody>
          <a:bodyPr>
            <a:normAutofit fontScale="92500"/>
          </a:bodyPr>
          <a:lstStyle/>
          <a:p>
            <a:r>
              <a:rPr lang="en-US" dirty="0"/>
              <a:t>Copyright covers works of authorship that are:</a:t>
            </a:r>
          </a:p>
          <a:p>
            <a:pPr lvl="1"/>
            <a:r>
              <a:rPr lang="en-US" dirty="0"/>
              <a:t>Original</a:t>
            </a:r>
          </a:p>
          <a:p>
            <a:pPr lvl="2"/>
            <a:r>
              <a:rPr lang="en-US" dirty="0"/>
              <a:t>Possessing at least a modicum of creativity</a:t>
            </a:r>
          </a:p>
          <a:p>
            <a:pPr lvl="2"/>
            <a:r>
              <a:rPr lang="en-US" dirty="0"/>
              <a:t>The independent creation of their author(s)</a:t>
            </a:r>
          </a:p>
          <a:p>
            <a:pPr lvl="1"/>
            <a:r>
              <a:rPr lang="en-US" dirty="0"/>
              <a:t>Fixed in a tangible medium of expression</a:t>
            </a:r>
          </a:p>
          <a:p>
            <a:r>
              <a:rPr lang="en-US" dirty="0"/>
              <a:t>Copyright does not cover an “idea, procedure, process, system, method of operation, concept, principle, or discovery.”</a:t>
            </a:r>
          </a:p>
          <a:p>
            <a:endParaRPr lang="en-US" dirty="0"/>
          </a:p>
          <a:p>
            <a:endParaRPr lang="en-US" dirty="0"/>
          </a:p>
        </p:txBody>
      </p:sp>
      <p:sp>
        <p:nvSpPr>
          <p:cNvPr id="4" name="Footer Placeholder 3">
            <a:extLst>
              <a:ext uri="{FF2B5EF4-FFF2-40B4-BE49-F238E27FC236}">
                <a16:creationId xmlns:a16="http://schemas.microsoft.com/office/drawing/2014/main" id="{7DEFB32E-3B21-1B44-B389-CBED767C9170}"/>
              </a:ext>
            </a:extLst>
          </p:cNvPr>
          <p:cNvSpPr>
            <a:spLocks noGrp="1"/>
          </p:cNvSpPr>
          <p:nvPr>
            <p:ph type="ftr" sz="quarter" idx="11"/>
          </p:nvPr>
        </p:nvSpPr>
        <p:spPr/>
        <p:txBody>
          <a:bodyPr/>
          <a:lstStyle/>
          <a:p>
            <a:r>
              <a:rPr lang="en-US" dirty="0">
                <a:solidFill>
                  <a:srgbClr val="000000"/>
                </a:solidFill>
              </a:rPr>
              <a:t>This presentation was last revised by Ana Enriquez on May 18, 2018</a:t>
            </a:r>
            <a:r>
              <a:rPr lang="en-US" dirty="0"/>
              <a:t>.  </a:t>
            </a:r>
          </a:p>
          <a:p>
            <a:r>
              <a:rPr lang="en-US" dirty="0"/>
              <a:t>It is licensed under the Creative Commons CC-BY 4.0 International License.</a:t>
            </a:r>
          </a:p>
        </p:txBody>
      </p:sp>
    </p:spTree>
    <p:extLst>
      <p:ext uri="{BB962C8B-B14F-4D97-AF65-F5344CB8AC3E}">
        <p14:creationId xmlns:p14="http://schemas.microsoft.com/office/powerpoint/2010/main" val="365517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Hypotheticals</a:t>
            </a:r>
          </a:p>
        </p:txBody>
      </p:sp>
      <p:sp>
        <p:nvSpPr>
          <p:cNvPr id="3" name="Content Placeholder 2"/>
          <p:cNvSpPr>
            <a:spLocks noGrp="1"/>
          </p:cNvSpPr>
          <p:nvPr>
            <p:ph idx="1"/>
          </p:nvPr>
        </p:nvSpPr>
        <p:spPr/>
        <p:txBody>
          <a:bodyPr/>
          <a:lstStyle/>
          <a:p>
            <a:r>
              <a:rPr lang="en-US" dirty="0"/>
              <a:t>Any questions so far?</a:t>
            </a:r>
          </a:p>
          <a:p>
            <a:r>
              <a:rPr lang="en-US" dirty="0"/>
              <a:t>Take 10 minutes to work on hypotheticals 1 through 4 in small groups, and then we'll discuss.</a:t>
            </a:r>
          </a:p>
        </p:txBody>
      </p:sp>
      <p:sp>
        <p:nvSpPr>
          <p:cNvPr id="4" name="Footer Placeholder 3"/>
          <p:cNvSpPr>
            <a:spLocks noGrp="1"/>
          </p:cNvSpPr>
          <p:nvPr>
            <p:ph type="ftr" sz="quarter" idx="11"/>
          </p:nvPr>
        </p:nvSpPr>
        <p:spPr/>
        <p:txBody>
          <a:bodyPr/>
          <a:lstStyle/>
          <a:p>
            <a:r>
              <a:rPr lang="en-US" dirty="0">
                <a:solidFill>
                  <a:srgbClr val="000000"/>
                </a:solidFill>
              </a:rPr>
              <a:t>This presentation was last revised by Ana Enriquez on May 18, 2018</a:t>
            </a:r>
            <a:r>
              <a:rPr lang="en-US" dirty="0"/>
              <a:t>.  </a:t>
            </a:r>
          </a:p>
          <a:p>
            <a:r>
              <a:rPr lang="en-US" dirty="0"/>
              <a:t>It is licensed under the Creative Commons CC-BY 4.0 International License.</a:t>
            </a:r>
          </a:p>
        </p:txBody>
      </p:sp>
    </p:spTree>
    <p:extLst>
      <p:ext uri="{BB962C8B-B14F-4D97-AF65-F5344CB8AC3E}">
        <p14:creationId xmlns:p14="http://schemas.microsoft.com/office/powerpoint/2010/main" val="92153303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orkshop template" id="{97B2485B-39D0-CC4D-8546-9D514BD5BF34}" vid="{C1083662-8B68-5244-9C01-79821AA248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Workshop template</Template>
  <TotalTime>193</TotalTime>
  <Words>3540</Words>
  <Application>Microsoft Macintosh PowerPoint</Application>
  <PresentationFormat>On-screen Show (4:3)</PresentationFormat>
  <Paragraphs>279</Paragraphs>
  <Slides>49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Arial</vt:lpstr>
      <vt:lpstr>Calibri</vt:lpstr>
      <vt:lpstr>1_Office Theme</vt:lpstr>
      <vt:lpstr>Introduction to Copyright</vt:lpstr>
      <vt:lpstr>Plan for Today</vt:lpstr>
      <vt:lpstr>Resources</vt:lpstr>
      <vt:lpstr>The Basics</vt:lpstr>
      <vt:lpstr>Questions to Consider</vt:lpstr>
      <vt:lpstr>Copyrightability and Copyright Duration</vt:lpstr>
      <vt:lpstr>1. Is the work protected by copyright?</vt:lpstr>
      <vt:lpstr>The sort of thing copyright protects</vt:lpstr>
      <vt:lpstr>Hypotheticals</vt:lpstr>
      <vt:lpstr>Hypothetical</vt:lpstr>
      <vt:lpstr>Hypothetical</vt:lpstr>
      <vt:lpstr>Hypothetical</vt:lpstr>
      <vt:lpstr>Hypothetical</vt:lpstr>
      <vt:lpstr>Copyright protection lasts</vt:lpstr>
      <vt:lpstr>Recommended resources</vt:lpstr>
      <vt:lpstr>Hypotheticals</vt:lpstr>
      <vt:lpstr>Hypothetical</vt:lpstr>
      <vt:lpstr>Hypothetical</vt:lpstr>
      <vt:lpstr>Rights of Copyright Holders</vt:lpstr>
      <vt:lpstr>2. Would your use implicate one of the exclusive rights given to copyright holders?</vt:lpstr>
      <vt:lpstr>Reproduction</vt:lpstr>
      <vt:lpstr>Hypotheticals</vt:lpstr>
      <vt:lpstr>Hypothetical</vt:lpstr>
      <vt:lpstr>Hypothetical</vt:lpstr>
      <vt:lpstr>Who Holds Copyright</vt:lpstr>
      <vt:lpstr>3. Who holds the copyright? Have they already made any licenses that would  permit your use?</vt:lpstr>
      <vt:lpstr>A work is “made for hire” if it:</vt:lpstr>
      <vt:lpstr>Hypotheticals</vt:lpstr>
      <vt:lpstr>Hypothetical</vt:lpstr>
      <vt:lpstr>Hypothetical</vt:lpstr>
      <vt:lpstr>Authors can transfer or license  their rights</vt:lpstr>
      <vt:lpstr>Creative Commons licenses</vt:lpstr>
      <vt:lpstr>The difference between Creative Commons and the public domain</vt:lpstr>
      <vt:lpstr>Hypotheticals</vt:lpstr>
      <vt:lpstr>Hypothetical</vt:lpstr>
      <vt:lpstr>Rights of Users</vt:lpstr>
      <vt:lpstr>4. Do any user’s rights, such as fair use, apply?</vt:lpstr>
      <vt:lpstr>Fair Use Statute</vt:lpstr>
      <vt:lpstr>Illustrative Purposes</vt:lpstr>
      <vt:lpstr>The Four Fair Use Factors</vt:lpstr>
      <vt:lpstr>Fair Use Cases</vt:lpstr>
      <vt:lpstr>Hypotheticals</vt:lpstr>
      <vt:lpstr>Hypothetical</vt:lpstr>
      <vt:lpstr>Hypothetical</vt:lpstr>
      <vt:lpstr>Recap</vt:lpstr>
      <vt:lpstr>Hypotheticals</vt:lpstr>
      <vt:lpstr>Hypothetical</vt:lpstr>
      <vt:lpstr>Hypothetical</vt:lpstr>
      <vt:lpstr>Questions?</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Copyright</dc:title>
  <dc:creator>Ana Enriquez</dc:creator>
  <cp:lastModifiedBy>Ana Enriquez</cp:lastModifiedBy>
  <cp:revision>21</cp:revision>
  <dcterms:created xsi:type="dcterms:W3CDTF">2017-10-13T18:49:03Z</dcterms:created>
  <dcterms:modified xsi:type="dcterms:W3CDTF">2018-05-18T17:56:26Z</dcterms:modified>
</cp:coreProperties>
</file>