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Caveat"/>
      <p:regular r:id="rId54"/>
      <p:bold r:id="rId55"/>
    </p:embeddedFont>
    <p:embeddedFont>
      <p:font typeface="Pacifico"/>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Caveat-bold.fntdata"/><Relationship Id="rId10" Type="http://schemas.openxmlformats.org/officeDocument/2006/relationships/slide" Target="slides/slide5.xml"/><Relationship Id="rId54" Type="http://schemas.openxmlformats.org/officeDocument/2006/relationships/font" Target="fonts/Caveat-regular.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Pacific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078f2253a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078f2253a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10effd9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10effd9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10effd95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10effd95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142b290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142b290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142b290f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142b290f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142b290f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142b290f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fe2c8e3b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fe2c8e3b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50">
                <a:solidFill>
                  <a:srgbClr val="222222"/>
                </a:solidFill>
              </a:rPr>
              <a:t>Originality requires only that the author make the selection or arrangement independently … and that it display some minimal level of creativity.</a:t>
            </a:r>
            <a:endParaRPr sz="1050">
              <a:solidFill>
                <a:srgbClr val="222222"/>
              </a:solidFill>
            </a:endParaRPr>
          </a:p>
          <a:p>
            <a:pPr indent="0" lvl="0" marL="0" rtl="0">
              <a:spcBef>
                <a:spcPts val="0"/>
              </a:spcBef>
              <a:spcAft>
                <a:spcPts val="0"/>
              </a:spcAft>
              <a:buNone/>
            </a:pPr>
            <a:r>
              <a:t/>
            </a:r>
            <a:endParaRPr sz="1050">
              <a:solidFill>
                <a:srgbClr val="222222"/>
              </a:solidFill>
            </a:endParaRPr>
          </a:p>
          <a:p>
            <a:pPr indent="0" lvl="0" marL="0" rtl="0">
              <a:spcBef>
                <a:spcPts val="0"/>
              </a:spcBef>
              <a:spcAft>
                <a:spcPts val="0"/>
              </a:spcAft>
              <a:buNone/>
            </a:pPr>
            <a:r>
              <a:rPr lang="en" sz="1050">
                <a:solidFill>
                  <a:srgbClr val="222222"/>
                </a:solidFill>
              </a:rPr>
              <a:t>The manner and medium of fixation are virtually unlimited.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fe2c8e3be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fe2c8e3be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50">
                <a:solidFill>
                  <a:srgbClr val="222222"/>
                </a:solidFill>
              </a:rPr>
              <a:t>Copyright is secured automatically when the work is created, and a work is "created" when it is fixed in a "copy or a phonorecord for the first time."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15129e6f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15129e6f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10effd95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10effd95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15129e6f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15129e6f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142b290f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142b290f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15129e6f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15129e6f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3fe2c8e3be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fe2c8e3be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3fe2c8e3be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fe2c8e3b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t>scènes à faire: elements that are standard or indispensable</a:t>
            </a:r>
            <a:endParaRPr sz="1200"/>
          </a:p>
          <a:p>
            <a:pPr indent="0" lvl="0" marL="0" rtl="0">
              <a:spcBef>
                <a:spcPts val="10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3fe2c8e3be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fe2c8e3be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078f2253a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078f2253a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142b290f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142b290f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142b290f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142b290f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14c925ae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14c925ae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14cdaaf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14cdaaf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15129e6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15129e6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142b290f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142b290f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142b290f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142b290f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14cdaafe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14cdaafe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50">
                <a:solidFill>
                  <a:srgbClr val="222222"/>
                </a:solidFill>
              </a:rPr>
              <a:t>The length of your copyright depends on when the work was created, published, and/or registered. Duration also depends on whether the work was created by an individual, more than one individual, or as employee or at the direction of another person or company. For works created by individual authors on or after January 1, 1978, copyright protection begins at the moment of creation and lasts for a period of 70 years after the author's death. In the case of "a joint work" (prepared by two or more authors) the term lasts for 70 years after the last surviving author's death. For works made for hire, and for anonymous and pseudonymous works, copyright protection generally lasts for 95 years from publication or 120 years from creation, whichever is shorter.</a:t>
            </a:r>
            <a:endParaRPr sz="1050">
              <a:solidFill>
                <a:srgbClr val="222222"/>
              </a:solidFill>
            </a:endParaRPr>
          </a:p>
          <a:p>
            <a:pPr indent="0" lvl="0" marL="0" rtl="0">
              <a:spcBef>
                <a:spcPts val="0"/>
              </a:spcBef>
              <a:spcAft>
                <a:spcPts val="0"/>
              </a:spcAft>
              <a:buNone/>
            </a:pPr>
            <a:r>
              <a:t/>
            </a:r>
            <a:endParaRPr sz="1050">
              <a:solidFill>
                <a:srgbClr val="222222"/>
              </a:solidFill>
            </a:endParaRPr>
          </a:p>
          <a:p>
            <a:pPr indent="0" lvl="0" marL="0" rtl="0">
              <a:spcBef>
                <a:spcPts val="0"/>
              </a:spcBef>
              <a:spcAft>
                <a:spcPts val="0"/>
              </a:spcAft>
              <a:buNone/>
            </a:pPr>
            <a:r>
              <a:rPr lang="en" sz="1050">
                <a:solidFill>
                  <a:srgbClr val="222222"/>
                </a:solidFill>
              </a:rPr>
              <a:t>For works created before January 1, 1978 (protected under the 1909 Copyright Act), the duration rules are quite different (and much more complex). Duration depends on a number of factors, including whether the work was "published" and whether or not the copyright was renewed. In general, under the 1909 Copyright Act, copyright protection begins with first publication of the work and lasts for a period of 28 years, renewable for an additional term of 28 years, for a total term of protection of 56 years. In 1976, Congress extended the renewal term to 47 years, increasing the total possible term of protection to 75 years. In 1998, Congress again extended the renewal term by an additional 20 years, for total possible term of protection of 95 years from publication.</a:t>
            </a:r>
            <a:endParaRPr sz="1050">
              <a:solidFill>
                <a:srgbClr val="222222"/>
              </a:solidFill>
            </a:endParaRPr>
          </a:p>
          <a:p>
            <a:pPr indent="0" lvl="0" marL="0" rtl="0">
              <a:spcBef>
                <a:spcPts val="0"/>
              </a:spcBef>
              <a:spcAft>
                <a:spcPts val="0"/>
              </a:spcAft>
              <a:buNone/>
            </a:pPr>
            <a:r>
              <a:t/>
            </a:r>
            <a:endParaRPr sz="1050">
              <a:solidFill>
                <a:srgbClr val="222222"/>
              </a:solidFill>
            </a:endParaRPr>
          </a:p>
          <a:p>
            <a:pPr indent="0" lvl="0" marL="0" rtl="0">
              <a:spcBef>
                <a:spcPts val="0"/>
              </a:spcBef>
              <a:spcAft>
                <a:spcPts val="0"/>
              </a:spcAft>
              <a:buNone/>
            </a:pPr>
            <a:r>
              <a:rPr lang="en" sz="1050">
                <a:solidFill>
                  <a:srgbClr val="222222"/>
                </a:solidFill>
              </a:rPr>
              <a:t>For works created but not published or registered by January 1, 1978, copyright lasts for a period of 70 years after the author's death (or at least through December 31, 2002). For works published on or before December 31, 2002, the term of copyright lasts through December 31, 2047.</a:t>
            </a:r>
            <a:endParaRPr b="1" sz="1050">
              <a:solidFill>
                <a:srgbClr val="222222"/>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4142b290f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4142b290f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fe2c8e3be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fe2c8e3be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3fe2c8e3be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fe2c8e3b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fe2c8e3be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fe2c8e3be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Transformative: use is completely new or unexpected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142b290f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142b290f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3fe2c8e3be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fe2c8e3be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4142b290f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142b290f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142b290f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4142b290f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142b290f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142b290f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3fe2c8e3be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fe2c8e3be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3fe2c8e3be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fe2c8e3be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10effd9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10effd9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4078f2253a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4078f2253a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078f2253a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078f2253a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3fe2c8e3be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fe2c8e3be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3fe2c8e3be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fe2c8e3be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14c925a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14c925a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3fe2c8e3be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fe2c8e3be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142b290f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142b290f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142b290f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142b290f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142b290f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142b290f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050">
                <a:solidFill>
                  <a:srgbClr val="222222"/>
                </a:solidFill>
              </a:rPr>
              <a:t>Under the 1976 Copyright Act, the copyright owner has the exclusive right to reproduce, adapt, distribute, publicly perform, and publicly display the work. In the case of sound recordings, the copyright owner has the right to perform the work publicly by means of a digital audio transmission. These exclusive rights are freely transferable, and may be licensed, sold, donated to charity, or bequeathed to your heirs. It is illegal for anyone to violate any of the exclusive rights of the copyright owner.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fe2c8e3be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fe2c8e3be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10effd95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10effd95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rgbClr val="07376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lib.umich.edu/copyright-offi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hyperlink" Target="http://www.youtube.com/watch?v=Hmntx3-ke34" TargetMode="External"/><Relationship Id="rId5" Type="http://schemas.openxmlformats.org/officeDocument/2006/relationships/image" Target="../media/image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hyperlink" Target="http://www.youtube.com/watch?v=rMqnPVU207M" TargetMode="External"/><Relationship Id="rId5"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17.jpg"/><Relationship Id="rId5" Type="http://schemas.openxmlformats.org/officeDocument/2006/relationships/hyperlink" Target="https://www.flickr.com/photos/22711505@N05/858087287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16.jpg"/><Relationship Id="rId5"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904150"/>
            <a:ext cx="8520600" cy="118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FFFF00"/>
                </a:solidFill>
              </a:rPr>
              <a:t>Intro to Copyright </a:t>
            </a:r>
            <a:endParaRPr>
              <a:solidFill>
                <a:srgbClr val="FFFF00"/>
              </a:solidFill>
            </a:endParaRPr>
          </a:p>
        </p:txBody>
      </p:sp>
      <p:pic>
        <p:nvPicPr>
          <p:cNvPr id="55" name="Google Shape;55;p13"/>
          <p:cNvPicPr preferRelativeResize="0"/>
          <p:nvPr/>
        </p:nvPicPr>
        <p:blipFill>
          <a:blip r:embed="rId3">
            <a:alphaModFix/>
          </a:blip>
          <a:stretch>
            <a:fillRect/>
          </a:stretch>
        </p:blipFill>
        <p:spPr>
          <a:xfrm>
            <a:off x="7772400" y="0"/>
            <a:ext cx="1371600" cy="137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21" name="Google Shape;121;p22"/>
          <p:cNvSpPr txBox="1"/>
          <p:nvPr/>
        </p:nvSpPr>
        <p:spPr>
          <a:xfrm>
            <a:off x="7854700" y="4505300"/>
            <a:ext cx="814500" cy="459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00"/>
              </a:solidFill>
            </a:endParaRPr>
          </a:p>
        </p:txBody>
      </p:sp>
      <p:pic>
        <p:nvPicPr>
          <p:cNvPr id="122" name="Google Shape;122;p22"/>
          <p:cNvPicPr preferRelativeResize="0"/>
          <p:nvPr/>
        </p:nvPicPr>
        <p:blipFill>
          <a:blip r:embed="rId4">
            <a:alphaModFix/>
          </a:blip>
          <a:stretch>
            <a:fillRect/>
          </a:stretch>
        </p:blipFill>
        <p:spPr>
          <a:xfrm>
            <a:off x="-7" y="0"/>
            <a:ext cx="769121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26"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28" name="Google Shape;128;p23"/>
          <p:cNvSpPr txBox="1"/>
          <p:nvPr/>
        </p:nvSpPr>
        <p:spPr>
          <a:xfrm>
            <a:off x="7854700" y="4505300"/>
            <a:ext cx="814500" cy="459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00"/>
              </a:solidFill>
            </a:endParaRPr>
          </a:p>
        </p:txBody>
      </p:sp>
      <p:pic>
        <p:nvPicPr>
          <p:cNvPr id="129" name="Google Shape;129;p23"/>
          <p:cNvPicPr preferRelativeResize="0"/>
          <p:nvPr/>
        </p:nvPicPr>
        <p:blipFill>
          <a:blip r:embed="rId4">
            <a:alphaModFix/>
          </a:blip>
          <a:stretch>
            <a:fillRect/>
          </a:stretch>
        </p:blipFill>
        <p:spPr>
          <a:xfrm>
            <a:off x="0" y="0"/>
            <a:ext cx="7702952"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33"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35" name="Google Shape;135;p24"/>
          <p:cNvSpPr txBox="1"/>
          <p:nvPr/>
        </p:nvSpPr>
        <p:spPr>
          <a:xfrm>
            <a:off x="1183450" y="1428450"/>
            <a:ext cx="7767300" cy="2286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FFF00"/>
                </a:solidFill>
              </a:rPr>
              <a:t>The U.S. Constitution gives Congress the ability </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a:t>
            </a:r>
            <a:r>
              <a:rPr lang="en" sz="2400">
                <a:solidFill>
                  <a:srgbClr val="00FF00"/>
                </a:solidFill>
              </a:rPr>
              <a:t>to promote the Progress of Science and useful Arts</a:t>
            </a:r>
            <a:r>
              <a:rPr lang="en" sz="2400">
                <a:solidFill>
                  <a:srgbClr val="FFFF00"/>
                </a:solidFill>
              </a:rPr>
              <a:t>, by securing for a limited Time to Authors and Inventors the exclusive Right to their respective Writings and Discoveries."</a:t>
            </a:r>
            <a:endParaRPr sz="2400">
              <a:solidFill>
                <a:srgbClr val="FFFF00"/>
              </a:solidFill>
            </a:endParaRPr>
          </a:p>
        </p:txBody>
      </p:sp>
      <p:sp>
        <p:nvSpPr>
          <p:cNvPr id="136" name="Google Shape;136;p24"/>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Why Copyright?</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40"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42" name="Google Shape;142;p25"/>
          <p:cNvSpPr txBox="1"/>
          <p:nvPr/>
        </p:nvSpPr>
        <p:spPr>
          <a:xfrm>
            <a:off x="1143025" y="1006500"/>
            <a:ext cx="7767300" cy="386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FFF00"/>
                </a:solidFill>
              </a:rPr>
              <a:t>• Literary works</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Musical works, including any accompanying words</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Dramatic works, including any accompanying music</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Pantomimes and choreographic works</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Pictorial, graphic, and sculptural works</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Motion pictures and other audiovisual works</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Sound recordings, which are works that result from the</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fixation of a series of musical, spoken, or other sounds</a:t>
            </a:r>
            <a:endParaRPr sz="2400">
              <a:solidFill>
                <a:srgbClr val="FFFF00"/>
              </a:solidFill>
            </a:endParaRPr>
          </a:p>
          <a:p>
            <a:pPr indent="0" lvl="0" marL="0" marR="0" rtl="0" algn="l">
              <a:lnSpc>
                <a:spcPct val="115000"/>
              </a:lnSpc>
              <a:spcBef>
                <a:spcPts val="0"/>
              </a:spcBef>
              <a:spcAft>
                <a:spcPts val="0"/>
              </a:spcAft>
              <a:buNone/>
            </a:pPr>
            <a:r>
              <a:rPr lang="en" sz="2400">
                <a:solidFill>
                  <a:srgbClr val="FFFF00"/>
                </a:solidFill>
              </a:rPr>
              <a:t>• Architectural works</a:t>
            </a:r>
            <a:endParaRPr sz="2400">
              <a:solidFill>
                <a:srgbClr val="FFFF00"/>
              </a:solidFill>
            </a:endParaRPr>
          </a:p>
          <a:p>
            <a:pPr indent="0" lvl="0" marL="0" marR="0" rtl="0" algn="l">
              <a:lnSpc>
                <a:spcPct val="115000"/>
              </a:lnSpc>
              <a:spcBef>
                <a:spcPts val="0"/>
              </a:spcBef>
              <a:spcAft>
                <a:spcPts val="0"/>
              </a:spcAft>
              <a:buNone/>
            </a:pPr>
            <a:r>
              <a:t/>
            </a:r>
            <a:endParaRPr sz="2400">
              <a:solidFill>
                <a:srgbClr val="FFFF00"/>
              </a:solidFill>
            </a:endParaRPr>
          </a:p>
        </p:txBody>
      </p:sp>
      <p:sp>
        <p:nvSpPr>
          <p:cNvPr id="143" name="Google Shape;143;p25"/>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chemeClr val="dk1"/>
                </a:solidFill>
              </a:rPr>
              <a:t>Subject Matter of Copyright</a:t>
            </a:r>
            <a:endParaRPr sz="2400">
              <a:solidFill>
                <a:schemeClr val="dk1"/>
              </a:solidFill>
            </a:endParaRPr>
          </a:p>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47"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49" name="Google Shape;149;p26"/>
          <p:cNvSpPr txBox="1"/>
          <p:nvPr/>
        </p:nvSpPr>
        <p:spPr>
          <a:xfrm>
            <a:off x="1183450" y="1440175"/>
            <a:ext cx="7767300" cy="225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FFF00"/>
                </a:solidFill>
              </a:rPr>
              <a:t>“Copyright protection subsists, in accordance with this title, in </a:t>
            </a:r>
            <a:r>
              <a:rPr lang="en" sz="2400">
                <a:solidFill>
                  <a:srgbClr val="00FF00"/>
                </a:solidFill>
              </a:rPr>
              <a:t>original</a:t>
            </a:r>
            <a:r>
              <a:rPr lang="en" sz="2400">
                <a:solidFill>
                  <a:srgbClr val="FFFF00"/>
                </a:solidFill>
              </a:rPr>
              <a:t> works of authorship </a:t>
            </a:r>
            <a:r>
              <a:rPr lang="en" sz="2400">
                <a:solidFill>
                  <a:srgbClr val="00FF00"/>
                </a:solidFill>
              </a:rPr>
              <a:t>fixed</a:t>
            </a:r>
            <a:r>
              <a:rPr lang="en" sz="2400">
                <a:solidFill>
                  <a:srgbClr val="FFFF00"/>
                </a:solidFill>
              </a:rPr>
              <a:t> in any tangible medium of expression, now known or later developed”</a:t>
            </a:r>
            <a:endParaRPr sz="2400">
              <a:solidFill>
                <a:srgbClr val="FFFF00"/>
              </a:solidFill>
            </a:endParaRPr>
          </a:p>
          <a:p>
            <a:pPr indent="0" lvl="0" marL="0" marR="0" rtl="0" algn="l">
              <a:lnSpc>
                <a:spcPct val="115000"/>
              </a:lnSpc>
              <a:spcBef>
                <a:spcPts val="0"/>
              </a:spcBef>
              <a:spcAft>
                <a:spcPts val="0"/>
              </a:spcAft>
              <a:buNone/>
            </a:pPr>
            <a:r>
              <a:t/>
            </a:r>
            <a:endParaRPr sz="2400">
              <a:solidFill>
                <a:srgbClr val="FFFF00"/>
              </a:solidFill>
            </a:endParaRPr>
          </a:p>
          <a:p>
            <a:pPr indent="457200" lvl="0" marL="4114800" marR="0" rtl="0" algn="l">
              <a:lnSpc>
                <a:spcPct val="115000"/>
              </a:lnSpc>
              <a:spcBef>
                <a:spcPts val="0"/>
              </a:spcBef>
              <a:spcAft>
                <a:spcPts val="0"/>
              </a:spcAft>
              <a:buNone/>
            </a:pPr>
            <a:r>
              <a:rPr lang="en" sz="2400">
                <a:solidFill>
                  <a:srgbClr val="FFFF00"/>
                </a:solidFill>
              </a:rPr>
              <a:t>17 U.S. Code § 102</a:t>
            </a:r>
            <a:endParaRPr sz="2400">
              <a:solidFill>
                <a:srgbClr val="FFFF00"/>
              </a:solidFill>
            </a:endParaRPr>
          </a:p>
        </p:txBody>
      </p:sp>
      <p:sp>
        <p:nvSpPr>
          <p:cNvPr id="150" name="Google Shape;150;p26"/>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Subject Matter</a:t>
            </a:r>
            <a:r>
              <a:rPr lang="en" sz="2400">
                <a:solidFill>
                  <a:srgbClr val="FFFFFF"/>
                </a:solidFill>
              </a:rPr>
              <a:t> of Copyright</a:t>
            </a:r>
            <a:endParaRPr sz="24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54"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56" name="Google Shape;156;p27"/>
          <p:cNvSpPr txBox="1"/>
          <p:nvPr/>
        </p:nvSpPr>
        <p:spPr>
          <a:xfrm>
            <a:off x="1183450" y="1440175"/>
            <a:ext cx="7767300" cy="3479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Original</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Modicum of creativity</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Independent creation</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Fixed</a:t>
            </a:r>
            <a:endParaRPr sz="2400">
              <a:solidFill>
                <a:srgbClr val="FFFF00"/>
              </a:solidFill>
            </a:endParaRPr>
          </a:p>
        </p:txBody>
      </p:sp>
      <p:sp>
        <p:nvSpPr>
          <p:cNvPr id="157" name="Google Shape;157;p27"/>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Subject Matter of Copyright</a:t>
            </a:r>
            <a:endParaRPr sz="2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6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63" name="Google Shape;163;p28"/>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 sz="2400">
                <a:solidFill>
                  <a:srgbClr val="FFFF00"/>
                </a:solidFill>
              </a:rPr>
              <a:t>True or False?</a:t>
            </a:r>
            <a:endParaRPr sz="2400">
              <a:solidFill>
                <a:srgbClr val="FFFF00"/>
              </a:solidFill>
            </a:endParaRPr>
          </a:p>
          <a:p>
            <a:pPr indent="0" lvl="0" marL="0" marR="0" rtl="0" algn="l">
              <a:lnSpc>
                <a:spcPct val="200000"/>
              </a:lnSpc>
              <a:spcBef>
                <a:spcPts val="0"/>
              </a:spcBef>
              <a:spcAft>
                <a:spcPts val="0"/>
              </a:spcAft>
              <a:buNone/>
            </a:pPr>
            <a:r>
              <a:rPr lang="en" sz="2400">
                <a:solidFill>
                  <a:srgbClr val="FFFF00"/>
                </a:solidFill>
              </a:rPr>
              <a:t>Registration is necessary for copyright protection.</a:t>
            </a:r>
            <a:endParaRPr sz="2400">
              <a:solidFill>
                <a:srgbClr val="FFFF00"/>
              </a:solidFill>
            </a:endParaRPr>
          </a:p>
        </p:txBody>
      </p:sp>
      <p:sp>
        <p:nvSpPr>
          <p:cNvPr id="164" name="Google Shape;164;p28"/>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chemeClr val="dk1"/>
                </a:solidFill>
              </a:rPr>
              <a:t>How to Secure </a:t>
            </a:r>
            <a:r>
              <a:rPr lang="en" sz="2400">
                <a:solidFill>
                  <a:schemeClr val="dk1"/>
                </a:solidFill>
              </a:rPr>
              <a:t>Copyright</a:t>
            </a:r>
            <a:endParaRPr sz="2400">
              <a:solidFill>
                <a:schemeClr val="dk1"/>
              </a:solidFill>
            </a:endParaRPr>
          </a:p>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70" name="Google Shape;170;p29"/>
          <p:cNvSpPr txBox="1"/>
          <p:nvPr/>
        </p:nvSpPr>
        <p:spPr>
          <a:xfrm>
            <a:off x="1143025" y="921625"/>
            <a:ext cx="7767300" cy="3948000"/>
          </a:xfrm>
          <a:prstGeom prst="rect">
            <a:avLst/>
          </a:prstGeom>
          <a:noFill/>
          <a:ln>
            <a:noFill/>
          </a:ln>
        </p:spPr>
        <p:txBody>
          <a:bodyPr anchorCtr="0" anchor="t" bIns="91425" lIns="91425" spcFirstLastPara="1" rIns="91425" wrap="square" tIns="91425">
            <a:noAutofit/>
          </a:bodyPr>
          <a:lstStyle/>
          <a:p>
            <a:pPr indent="-342900" lvl="0" marL="660400" rtl="0">
              <a:lnSpc>
                <a:spcPct val="150000"/>
              </a:lnSpc>
              <a:spcBef>
                <a:spcPts val="0"/>
              </a:spcBef>
              <a:spcAft>
                <a:spcPts val="0"/>
              </a:spcAft>
              <a:buClr>
                <a:srgbClr val="FFFF00"/>
              </a:buClr>
              <a:buSzPts val="1800"/>
              <a:buChar char="★"/>
            </a:pPr>
            <a:r>
              <a:rPr lang="en" sz="1800">
                <a:solidFill>
                  <a:srgbClr val="FFFF00"/>
                </a:solidFill>
              </a:rPr>
              <a:t>Establishes a public record of the copyright claim</a:t>
            </a:r>
            <a:endParaRPr sz="1800">
              <a:solidFill>
                <a:srgbClr val="FFFF00"/>
              </a:solidFill>
            </a:endParaRPr>
          </a:p>
          <a:p>
            <a:pPr indent="-342900" lvl="0" marL="660400" rtl="0">
              <a:lnSpc>
                <a:spcPct val="150000"/>
              </a:lnSpc>
              <a:spcBef>
                <a:spcPts val="0"/>
              </a:spcBef>
              <a:spcAft>
                <a:spcPts val="0"/>
              </a:spcAft>
              <a:buClr>
                <a:srgbClr val="FFFF00"/>
              </a:buClr>
              <a:buSzPts val="1800"/>
              <a:buChar char="★"/>
            </a:pPr>
            <a:r>
              <a:rPr lang="en" sz="1800">
                <a:solidFill>
                  <a:srgbClr val="FFFF00"/>
                </a:solidFill>
              </a:rPr>
              <a:t>Necessary before an infringement suit may be filed in court </a:t>
            </a:r>
            <a:endParaRPr sz="1800">
              <a:solidFill>
                <a:srgbClr val="FFFF00"/>
              </a:solidFill>
            </a:endParaRPr>
          </a:p>
          <a:p>
            <a:pPr indent="-342900" lvl="0" marL="660400" rtl="0">
              <a:lnSpc>
                <a:spcPct val="150000"/>
              </a:lnSpc>
              <a:spcBef>
                <a:spcPts val="0"/>
              </a:spcBef>
              <a:spcAft>
                <a:spcPts val="0"/>
              </a:spcAft>
              <a:buClr>
                <a:srgbClr val="FFFF00"/>
              </a:buClr>
              <a:buSzPts val="1800"/>
              <a:buChar char="★"/>
            </a:pPr>
            <a:r>
              <a:rPr lang="en" sz="1800">
                <a:solidFill>
                  <a:srgbClr val="FFFF00"/>
                </a:solidFill>
              </a:rPr>
              <a:t>If made within 5 years of publication, it establishes prima facie validity of the copyright and of the facts stated in the certificate</a:t>
            </a:r>
            <a:endParaRPr sz="1800">
              <a:solidFill>
                <a:srgbClr val="FFFF00"/>
              </a:solidFill>
            </a:endParaRPr>
          </a:p>
          <a:p>
            <a:pPr indent="-342900" lvl="0" marL="660400" rtl="0">
              <a:lnSpc>
                <a:spcPct val="150000"/>
              </a:lnSpc>
              <a:spcBef>
                <a:spcPts val="0"/>
              </a:spcBef>
              <a:spcAft>
                <a:spcPts val="0"/>
              </a:spcAft>
              <a:buClr>
                <a:srgbClr val="FFFF00"/>
              </a:buClr>
              <a:buSzPts val="1800"/>
              <a:buChar char="★"/>
            </a:pPr>
            <a:r>
              <a:rPr lang="en" sz="1800">
                <a:solidFill>
                  <a:srgbClr val="FFFF00"/>
                </a:solidFill>
              </a:rPr>
              <a:t>If registration is made within 3 months after publication of the work or prior to an infringement of the work, statutory damages and attorney's fees will be available to the copyright owner </a:t>
            </a:r>
            <a:endParaRPr sz="1800">
              <a:solidFill>
                <a:srgbClr val="FFFF00"/>
              </a:solidFill>
            </a:endParaRPr>
          </a:p>
          <a:p>
            <a:pPr indent="-342900" lvl="0" marL="660400" rtl="0">
              <a:lnSpc>
                <a:spcPct val="150000"/>
              </a:lnSpc>
              <a:spcBef>
                <a:spcPts val="0"/>
              </a:spcBef>
              <a:spcAft>
                <a:spcPts val="0"/>
              </a:spcAft>
              <a:buClr>
                <a:srgbClr val="FFFF00"/>
              </a:buClr>
              <a:buSzPts val="1800"/>
              <a:buChar char="★"/>
            </a:pPr>
            <a:r>
              <a:rPr lang="en" sz="1800">
                <a:solidFill>
                  <a:srgbClr val="FFFF00"/>
                </a:solidFill>
              </a:rPr>
              <a:t>Registration allows the owner of the copyright to record the registration with the U. S. Customs Service for protection against the importation of infringing copies.</a:t>
            </a:r>
            <a:endParaRPr sz="1800">
              <a:solidFill>
                <a:srgbClr val="FFFF00"/>
              </a:solidFill>
            </a:endParaRPr>
          </a:p>
          <a:p>
            <a:pPr indent="0" lvl="0" marL="0" marR="0" rtl="0" algn="l">
              <a:lnSpc>
                <a:spcPct val="115000"/>
              </a:lnSpc>
              <a:spcBef>
                <a:spcPts val="1100"/>
              </a:spcBef>
              <a:spcAft>
                <a:spcPts val="0"/>
              </a:spcAft>
              <a:buNone/>
            </a:pPr>
            <a:r>
              <a:t/>
            </a:r>
            <a:endParaRPr sz="2400">
              <a:solidFill>
                <a:srgbClr val="FFFF00"/>
              </a:solidFill>
            </a:endParaRPr>
          </a:p>
          <a:p>
            <a:pPr indent="0" lvl="0" marL="0" marR="0" rtl="0" algn="l">
              <a:lnSpc>
                <a:spcPct val="115000"/>
              </a:lnSpc>
              <a:spcBef>
                <a:spcPts val="0"/>
              </a:spcBef>
              <a:spcAft>
                <a:spcPts val="0"/>
              </a:spcAft>
              <a:buNone/>
            </a:pPr>
            <a:r>
              <a:t/>
            </a:r>
            <a:endParaRPr sz="2400">
              <a:solidFill>
                <a:srgbClr val="FFFF00"/>
              </a:solidFill>
            </a:endParaRPr>
          </a:p>
        </p:txBody>
      </p:sp>
      <p:sp>
        <p:nvSpPr>
          <p:cNvPr id="171" name="Google Shape;171;p29"/>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Registration</a:t>
            </a:r>
            <a:endParaRPr sz="2400">
              <a:solidFill>
                <a:schemeClr val="dk1"/>
              </a:solidFill>
            </a:endParaRPr>
          </a:p>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77" name="Google Shape;177;p30"/>
          <p:cNvSpPr txBox="1"/>
          <p:nvPr/>
        </p:nvSpPr>
        <p:spPr>
          <a:xfrm>
            <a:off x="1277550" y="1731300"/>
            <a:ext cx="6588900" cy="16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400">
                <a:solidFill>
                  <a:srgbClr val="FFFF00"/>
                </a:solidFill>
              </a:rPr>
              <a:t>What is the longest English word without any repeated letters? </a:t>
            </a:r>
            <a:endParaRPr sz="2400">
              <a:solidFill>
                <a:srgbClr val="FFFF00"/>
              </a:solidFill>
            </a:endParaRPr>
          </a:p>
          <a:p>
            <a:pPr indent="0" lvl="0" marL="457200" marR="0" rtl="0" algn="l">
              <a:lnSpc>
                <a:spcPct val="100000"/>
              </a:lnSpc>
              <a:spcBef>
                <a:spcPts val="0"/>
              </a:spcBef>
              <a:spcAft>
                <a:spcPts val="0"/>
              </a:spcAft>
              <a:buNone/>
            </a:pPr>
            <a:r>
              <a:t/>
            </a:r>
            <a:endParaRPr sz="2400">
              <a:solidFill>
                <a:srgbClr val="FFFF00"/>
              </a:solidFill>
            </a:endParaRPr>
          </a:p>
          <a:p>
            <a:pPr indent="0" lvl="0" marL="457200" marR="0" rtl="0" algn="l">
              <a:lnSpc>
                <a:spcPct val="100000"/>
              </a:lnSpc>
              <a:spcBef>
                <a:spcPts val="0"/>
              </a:spcBef>
              <a:spcAft>
                <a:spcPts val="0"/>
              </a:spcAft>
              <a:buNone/>
            </a:pPr>
            <a:r>
              <a:rPr lang="en" sz="2400">
                <a:solidFill>
                  <a:srgbClr val="FFFF00"/>
                </a:solidFill>
              </a:rPr>
              <a:t>(hint: it’s 15 letters!!)</a:t>
            </a:r>
            <a:endParaRPr sz="2400">
              <a:solidFill>
                <a:srgbClr val="FFFF00"/>
              </a:solidFill>
            </a:endParaRPr>
          </a:p>
        </p:txBody>
      </p:sp>
      <p:sp>
        <p:nvSpPr>
          <p:cNvPr id="178" name="Google Shape;178;p30"/>
          <p:cNvSpPr txBox="1"/>
          <p:nvPr/>
        </p:nvSpPr>
        <p:spPr>
          <a:xfrm>
            <a:off x="1183450" y="374425"/>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82" name="Shape 182"/>
        <p:cNvGrpSpPr/>
        <p:nvPr/>
      </p:nvGrpSpPr>
      <p:grpSpPr>
        <a:xfrm>
          <a:off x="0" y="0"/>
          <a:ext cx="0" cy="0"/>
          <a:chOff x="0" y="0"/>
          <a:chExt cx="0" cy="0"/>
        </a:xfrm>
      </p:grpSpPr>
      <p:pic>
        <p:nvPicPr>
          <p:cNvPr id="183" name="Google Shape;183;p31"/>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84" name="Google Shape;184;p31"/>
          <p:cNvSpPr txBox="1"/>
          <p:nvPr/>
        </p:nvSpPr>
        <p:spPr>
          <a:xfrm>
            <a:off x="1277550" y="2121475"/>
            <a:ext cx="6588900" cy="10287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rPr lang="en" sz="3600">
                <a:solidFill>
                  <a:srgbClr val="FFFF00"/>
                </a:solidFill>
              </a:rPr>
              <a:t>“</a:t>
            </a:r>
            <a:r>
              <a:rPr lang="en" sz="6000">
                <a:solidFill>
                  <a:srgbClr val="FFFF00"/>
                </a:solidFill>
              </a:rPr>
              <a:t>dermatoglyphics</a:t>
            </a:r>
            <a:r>
              <a:rPr lang="en" sz="3600">
                <a:solidFill>
                  <a:srgbClr val="FFFF00"/>
                </a:solidFill>
              </a:rPr>
              <a:t>”</a:t>
            </a:r>
            <a:endParaRPr sz="3600">
              <a:solidFill>
                <a:srgbClr val="FFFF00"/>
              </a:solidFill>
            </a:endParaRPr>
          </a:p>
        </p:txBody>
      </p:sp>
      <p:sp>
        <p:nvSpPr>
          <p:cNvPr id="185" name="Google Shape;185;p31"/>
          <p:cNvSpPr txBox="1"/>
          <p:nvPr/>
        </p:nvSpPr>
        <p:spPr>
          <a:xfrm>
            <a:off x="1183450" y="374425"/>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id="61" name="Google Shape;61;p14"/>
          <p:cNvPicPr preferRelativeResize="0"/>
          <p:nvPr/>
        </p:nvPicPr>
        <p:blipFill>
          <a:blip r:embed="rId4">
            <a:alphaModFix/>
          </a:blip>
          <a:stretch>
            <a:fillRect/>
          </a:stretch>
        </p:blipFill>
        <p:spPr>
          <a:xfrm>
            <a:off x="3800475" y="0"/>
            <a:ext cx="3971925" cy="5143500"/>
          </a:xfrm>
          <a:prstGeom prst="rect">
            <a:avLst/>
          </a:prstGeom>
          <a:noFill/>
          <a:ln>
            <a:noFill/>
          </a:ln>
        </p:spPr>
      </p:pic>
      <p:sp>
        <p:nvSpPr>
          <p:cNvPr id="62" name="Google Shape;62;p14"/>
          <p:cNvSpPr txBox="1"/>
          <p:nvPr/>
        </p:nvSpPr>
        <p:spPr>
          <a:xfrm>
            <a:off x="345875" y="734225"/>
            <a:ext cx="3224400" cy="4184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rgbClr val="FFFF00"/>
                </a:solidFill>
              </a:rPr>
              <a:t>U-M Library Copyright Office</a:t>
            </a:r>
            <a:endParaRPr b="1">
              <a:solidFill>
                <a:srgbClr val="FFFF00"/>
              </a:solidFill>
            </a:endParaRPr>
          </a:p>
          <a:p>
            <a:pPr indent="0" lvl="0" marL="0" rtl="0">
              <a:lnSpc>
                <a:spcPct val="115000"/>
              </a:lnSpc>
              <a:spcBef>
                <a:spcPts val="0"/>
              </a:spcBef>
              <a:spcAft>
                <a:spcPts val="0"/>
              </a:spcAft>
              <a:buNone/>
            </a:pPr>
            <a:r>
              <a:rPr b="1" lang="en">
                <a:solidFill>
                  <a:srgbClr val="FFFF00"/>
                </a:solidFill>
              </a:rPr>
              <a:t>Shapiro Library, fourth floor</a:t>
            </a:r>
            <a:endParaRPr b="1">
              <a:solidFill>
                <a:srgbClr val="FFFF00"/>
              </a:solidFill>
            </a:endParaRPr>
          </a:p>
          <a:p>
            <a:pPr indent="0" lvl="0" marL="0" rtl="0">
              <a:lnSpc>
                <a:spcPct val="115000"/>
              </a:lnSpc>
              <a:spcBef>
                <a:spcPts val="0"/>
              </a:spcBef>
              <a:spcAft>
                <a:spcPts val="0"/>
              </a:spcAft>
              <a:buClr>
                <a:srgbClr val="000000"/>
              </a:buClr>
              <a:buSzPts val="980"/>
              <a:buFont typeface="Arial"/>
              <a:buNone/>
            </a:pPr>
            <a:r>
              <a:t/>
            </a:r>
            <a:endParaRPr b="1">
              <a:solidFill>
                <a:srgbClr val="00FF00"/>
              </a:solidFill>
            </a:endParaRPr>
          </a:p>
          <a:p>
            <a:pPr indent="0" lvl="0" marL="0" rtl="0">
              <a:lnSpc>
                <a:spcPct val="115000"/>
              </a:lnSpc>
              <a:spcBef>
                <a:spcPts val="0"/>
              </a:spcBef>
              <a:spcAft>
                <a:spcPts val="0"/>
              </a:spcAft>
              <a:buClr>
                <a:srgbClr val="000000"/>
              </a:buClr>
              <a:buSzPts val="800"/>
              <a:buFont typeface="Arial"/>
              <a:buNone/>
            </a:pPr>
            <a:r>
              <a:t/>
            </a:r>
            <a:endParaRPr b="1">
              <a:solidFill>
                <a:srgbClr val="FFFF00"/>
              </a:solidFill>
            </a:endParaRPr>
          </a:p>
          <a:p>
            <a:pPr indent="0" lvl="0" marL="0" rtl="0">
              <a:lnSpc>
                <a:spcPct val="115000"/>
              </a:lnSpc>
              <a:spcBef>
                <a:spcPts val="0"/>
              </a:spcBef>
              <a:spcAft>
                <a:spcPts val="0"/>
              </a:spcAft>
              <a:buNone/>
            </a:pPr>
            <a:r>
              <a:rPr b="1" lang="en">
                <a:solidFill>
                  <a:srgbClr val="FFFF00"/>
                </a:solidFill>
              </a:rPr>
              <a:t>Website:  </a:t>
            </a:r>
            <a:r>
              <a:rPr b="1" lang="en" u="sng">
                <a:solidFill>
                  <a:srgbClr val="00FF00"/>
                </a:solidFill>
                <a:hlinkClick r:id="rId5"/>
              </a:rPr>
              <a:t>www.lib.umich.edu/copyright-office</a:t>
            </a:r>
            <a:endParaRPr b="1">
              <a:solidFill>
                <a:srgbClr val="FFFF00"/>
              </a:solidFill>
            </a:endParaRPr>
          </a:p>
          <a:p>
            <a:pPr indent="0" lvl="0" marL="0" rtl="0">
              <a:lnSpc>
                <a:spcPct val="115000"/>
              </a:lnSpc>
              <a:spcBef>
                <a:spcPts val="0"/>
              </a:spcBef>
              <a:spcAft>
                <a:spcPts val="0"/>
              </a:spcAft>
              <a:buNone/>
            </a:pPr>
            <a:r>
              <a:t/>
            </a:r>
            <a:endParaRPr b="1">
              <a:solidFill>
                <a:srgbClr val="FFFF00"/>
              </a:solidFill>
            </a:endParaRPr>
          </a:p>
          <a:p>
            <a:pPr indent="0" lvl="0" marL="0" rtl="0">
              <a:lnSpc>
                <a:spcPct val="115000"/>
              </a:lnSpc>
              <a:spcBef>
                <a:spcPts val="0"/>
              </a:spcBef>
              <a:spcAft>
                <a:spcPts val="0"/>
              </a:spcAft>
              <a:buNone/>
            </a:pPr>
            <a:r>
              <a:rPr b="1" lang="en">
                <a:solidFill>
                  <a:srgbClr val="FFFF00"/>
                </a:solidFill>
              </a:rPr>
              <a:t>Workshops:</a:t>
            </a:r>
            <a:endParaRPr b="1">
              <a:solidFill>
                <a:srgbClr val="FFFF00"/>
              </a:solidFill>
            </a:endParaRPr>
          </a:p>
          <a:p>
            <a:pPr indent="0" lvl="0" marL="0" rtl="0">
              <a:lnSpc>
                <a:spcPct val="115000"/>
              </a:lnSpc>
              <a:spcBef>
                <a:spcPts val="0"/>
              </a:spcBef>
              <a:spcAft>
                <a:spcPts val="0"/>
              </a:spcAft>
              <a:buClr>
                <a:srgbClr val="000000"/>
              </a:buClr>
              <a:buSzPts val="800"/>
              <a:buFont typeface="Arial"/>
              <a:buNone/>
            </a:pPr>
            <a:r>
              <a:rPr b="1" lang="en" u="sng">
                <a:solidFill>
                  <a:srgbClr val="00FF00"/>
                </a:solidFill>
              </a:rPr>
              <a:t>umlib.us/copyright2018</a:t>
            </a:r>
            <a:endParaRPr b="1" u="sng">
              <a:solidFill>
                <a:srgbClr val="00FF00"/>
              </a:solidFill>
            </a:endParaRPr>
          </a:p>
          <a:p>
            <a:pPr indent="0" lvl="0" marL="0" rtl="0">
              <a:lnSpc>
                <a:spcPct val="115000"/>
              </a:lnSpc>
              <a:spcBef>
                <a:spcPts val="0"/>
              </a:spcBef>
              <a:spcAft>
                <a:spcPts val="0"/>
              </a:spcAft>
              <a:buNone/>
            </a:pPr>
            <a:r>
              <a:t/>
            </a:r>
            <a:endParaRPr b="1">
              <a:solidFill>
                <a:srgbClr val="FFFF00"/>
              </a:solidFill>
            </a:endParaRPr>
          </a:p>
          <a:p>
            <a:pPr indent="0" lvl="0" marL="0" rtl="0">
              <a:lnSpc>
                <a:spcPct val="115000"/>
              </a:lnSpc>
              <a:spcBef>
                <a:spcPts val="0"/>
              </a:spcBef>
              <a:spcAft>
                <a:spcPts val="0"/>
              </a:spcAft>
              <a:buClr>
                <a:srgbClr val="000000"/>
              </a:buClr>
              <a:buSzPts val="980"/>
              <a:buFont typeface="Arial"/>
              <a:buNone/>
            </a:pPr>
            <a:r>
              <a:rPr b="1" lang="en">
                <a:solidFill>
                  <a:srgbClr val="FFFF00"/>
                </a:solidFill>
              </a:rPr>
              <a:t>Yuanxiao Xu</a:t>
            </a:r>
            <a:endParaRPr>
              <a:solidFill>
                <a:srgbClr val="FFFF00"/>
              </a:solidFill>
            </a:endParaRPr>
          </a:p>
          <a:p>
            <a:pPr indent="0" lvl="0" marL="0" rtl="0">
              <a:lnSpc>
                <a:spcPct val="115000"/>
              </a:lnSpc>
              <a:spcBef>
                <a:spcPts val="0"/>
              </a:spcBef>
              <a:spcAft>
                <a:spcPts val="0"/>
              </a:spcAft>
              <a:buClr>
                <a:srgbClr val="000000"/>
              </a:buClr>
              <a:buSzPts val="980"/>
              <a:buFont typeface="Arial"/>
              <a:buNone/>
            </a:pPr>
            <a:r>
              <a:rPr b="1" lang="en">
                <a:solidFill>
                  <a:srgbClr val="FFFF00"/>
                </a:solidFill>
              </a:rPr>
              <a:t>Copyright Specialist</a:t>
            </a:r>
            <a:endParaRPr>
              <a:solidFill>
                <a:srgbClr val="FFFF00"/>
              </a:solidFill>
            </a:endParaRPr>
          </a:p>
          <a:p>
            <a:pPr indent="0" lvl="0" marL="0" rtl="0">
              <a:lnSpc>
                <a:spcPct val="115000"/>
              </a:lnSpc>
              <a:spcBef>
                <a:spcPts val="0"/>
              </a:spcBef>
              <a:spcAft>
                <a:spcPts val="0"/>
              </a:spcAft>
              <a:buClr>
                <a:srgbClr val="000000"/>
              </a:buClr>
              <a:buSzPts val="980"/>
              <a:buFont typeface="Arial"/>
              <a:buNone/>
            </a:pPr>
            <a:r>
              <a:rPr b="1" lang="en" u="sng">
                <a:solidFill>
                  <a:srgbClr val="00FF00"/>
                </a:solidFill>
              </a:rPr>
              <a:t>xuyu@umich.edu</a:t>
            </a:r>
            <a:endParaRPr b="1" u="sng">
              <a:solidFill>
                <a:srgbClr val="00FF00"/>
              </a:solidFill>
            </a:endParaRPr>
          </a:p>
          <a:p>
            <a:pPr indent="0" lvl="0" marL="0">
              <a:lnSpc>
                <a:spcPct val="115000"/>
              </a:lnSpc>
              <a:spcBef>
                <a:spcPts val="0"/>
              </a:spcBef>
              <a:spcAft>
                <a:spcPts val="0"/>
              </a:spcAft>
              <a:buNone/>
            </a:pPr>
            <a:r>
              <a:t/>
            </a:r>
            <a:endParaRPr>
              <a:solidFill>
                <a:srgbClr val="FFFF00"/>
              </a:solidFill>
            </a:endParaRPr>
          </a:p>
        </p:txBody>
      </p:sp>
      <p:sp>
        <p:nvSpPr>
          <p:cNvPr id="63" name="Google Shape;63;p14"/>
          <p:cNvSpPr txBox="1"/>
          <p:nvPr/>
        </p:nvSpPr>
        <p:spPr>
          <a:xfrm>
            <a:off x="5433600" y="455225"/>
            <a:ext cx="234300" cy="279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solidFill>
                <a:srgbClr val="00FF00"/>
              </a:solidFill>
            </a:endParaRPr>
          </a:p>
        </p:txBody>
      </p:sp>
      <p:sp>
        <p:nvSpPr>
          <p:cNvPr id="64" name="Google Shape;64;p14"/>
          <p:cNvSpPr txBox="1"/>
          <p:nvPr/>
        </p:nvSpPr>
        <p:spPr>
          <a:xfrm>
            <a:off x="4931500" y="1225075"/>
            <a:ext cx="446400" cy="279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5" name="Google Shape;65;p14"/>
          <p:cNvSpPr txBox="1"/>
          <p:nvPr/>
        </p:nvSpPr>
        <p:spPr>
          <a:xfrm>
            <a:off x="7073700" y="868025"/>
            <a:ext cx="312300" cy="279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6" name="Google Shape;66;p14"/>
          <p:cNvSpPr txBox="1"/>
          <p:nvPr/>
        </p:nvSpPr>
        <p:spPr>
          <a:xfrm>
            <a:off x="5221600" y="64700"/>
            <a:ext cx="234300" cy="234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89" name="Shape 189"/>
        <p:cNvGrpSpPr/>
        <p:nvPr/>
      </p:nvGrpSpPr>
      <p:grpSpPr>
        <a:xfrm>
          <a:off x="0" y="0"/>
          <a:ext cx="0" cy="0"/>
          <a:chOff x="0" y="0"/>
          <a:chExt cx="0" cy="0"/>
        </a:xfrm>
      </p:grpSpPr>
      <p:pic>
        <p:nvPicPr>
          <p:cNvPr id="190" name="Google Shape;190;p32"/>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91" name="Google Shape;191;p32"/>
          <p:cNvSpPr txBox="1"/>
          <p:nvPr/>
        </p:nvSpPr>
        <p:spPr>
          <a:xfrm>
            <a:off x="1277550" y="2121475"/>
            <a:ext cx="6588900" cy="10287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rPr lang="en" sz="3600">
                <a:solidFill>
                  <a:srgbClr val="FFFF00"/>
                </a:solidFill>
              </a:rPr>
              <a:t>“</a:t>
            </a:r>
            <a:r>
              <a:rPr lang="en" sz="6000">
                <a:solidFill>
                  <a:srgbClr val="FFFF00"/>
                </a:solidFill>
              </a:rPr>
              <a:t>uncopyrightable</a:t>
            </a:r>
            <a:r>
              <a:rPr lang="en" sz="3600">
                <a:solidFill>
                  <a:srgbClr val="FFFF00"/>
                </a:solidFill>
              </a:rPr>
              <a:t>”</a:t>
            </a:r>
            <a:endParaRPr sz="3600">
              <a:solidFill>
                <a:srgbClr val="FFFF00"/>
              </a:solidFill>
            </a:endParaRPr>
          </a:p>
        </p:txBody>
      </p:sp>
      <p:sp>
        <p:nvSpPr>
          <p:cNvPr id="192" name="Google Shape;192;p32"/>
          <p:cNvSpPr txBox="1"/>
          <p:nvPr/>
        </p:nvSpPr>
        <p:spPr>
          <a:xfrm>
            <a:off x="1183450" y="374425"/>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96" name="Shape 196"/>
        <p:cNvGrpSpPr/>
        <p:nvPr/>
      </p:nvGrpSpPr>
      <p:grpSpPr>
        <a:xfrm>
          <a:off x="0" y="0"/>
          <a:ext cx="0" cy="0"/>
          <a:chOff x="0" y="0"/>
          <a:chExt cx="0" cy="0"/>
        </a:xfrm>
      </p:grpSpPr>
      <p:pic>
        <p:nvPicPr>
          <p:cNvPr id="197" name="Google Shape;197;p33"/>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98" name="Google Shape;198;p33"/>
          <p:cNvSpPr txBox="1"/>
          <p:nvPr/>
        </p:nvSpPr>
        <p:spPr>
          <a:xfrm>
            <a:off x="2518675" y="1889500"/>
            <a:ext cx="2229300" cy="81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Insert photo</a:t>
            </a:r>
            <a:endParaRPr b="1"/>
          </a:p>
        </p:txBody>
      </p:sp>
      <p:pic>
        <p:nvPicPr>
          <p:cNvPr id="199" name="Google Shape;199;p33"/>
          <p:cNvPicPr preferRelativeResize="0"/>
          <p:nvPr/>
        </p:nvPicPr>
        <p:blipFill>
          <a:blip r:embed="rId4">
            <a:alphaModFix/>
          </a:blip>
          <a:stretch>
            <a:fillRect/>
          </a:stretch>
        </p:blipFill>
        <p:spPr>
          <a:xfrm>
            <a:off x="0" y="0"/>
            <a:ext cx="7707566" cy="5143501"/>
          </a:xfrm>
          <a:prstGeom prst="rect">
            <a:avLst/>
          </a:prstGeom>
          <a:noFill/>
          <a:ln>
            <a:noFill/>
          </a:ln>
        </p:spPr>
      </p:pic>
      <p:sp>
        <p:nvSpPr>
          <p:cNvPr id="200" name="Google Shape;200;p33"/>
          <p:cNvSpPr txBox="1"/>
          <p:nvPr/>
        </p:nvSpPr>
        <p:spPr>
          <a:xfrm>
            <a:off x="890873" y="4518700"/>
            <a:ext cx="5484900" cy="44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00"/>
                </a:solidFill>
              </a:rPr>
              <a:t>This image is a work of a U.S. Army Corps of Engineers employee, taken as part of that person's official duties.</a:t>
            </a:r>
            <a:endParaRPr>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04" name="Shape 204"/>
        <p:cNvGrpSpPr/>
        <p:nvPr/>
      </p:nvGrpSpPr>
      <p:grpSpPr>
        <a:xfrm>
          <a:off x="0" y="0"/>
          <a:ext cx="0" cy="0"/>
          <a:chOff x="0" y="0"/>
          <a:chExt cx="0" cy="0"/>
        </a:xfrm>
      </p:grpSpPr>
      <p:pic>
        <p:nvPicPr>
          <p:cNvPr id="205" name="Google Shape;205;p34"/>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06" name="Google Shape;206;p34"/>
          <p:cNvSpPr txBox="1"/>
          <p:nvPr/>
        </p:nvSpPr>
        <p:spPr>
          <a:xfrm>
            <a:off x="663375" y="671050"/>
            <a:ext cx="8825700" cy="424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200">
                <a:solidFill>
                  <a:srgbClr val="FFFF00"/>
                </a:solidFill>
              </a:rPr>
              <a:t>Idea, procedure, process, system, method of operation, </a:t>
            </a:r>
            <a:endParaRPr sz="2200">
              <a:solidFill>
                <a:srgbClr val="FFFF00"/>
              </a:solidFill>
            </a:endParaRPr>
          </a:p>
          <a:p>
            <a:pPr indent="0" lvl="0" marL="0" marR="0" rtl="0" algn="l">
              <a:lnSpc>
                <a:spcPct val="100000"/>
              </a:lnSpc>
              <a:spcBef>
                <a:spcPts val="0"/>
              </a:spcBef>
              <a:spcAft>
                <a:spcPts val="0"/>
              </a:spcAft>
              <a:buNone/>
            </a:pPr>
            <a:r>
              <a:rPr lang="en" sz="2200">
                <a:solidFill>
                  <a:srgbClr val="FFFF00"/>
                </a:solidFill>
              </a:rPr>
              <a:t>concept, principle, or discovery;</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Words and short phrases such as names, titles, and slogans; </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Familiar symbols or designs; </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Mere variations of typographic </a:t>
            </a:r>
            <a:r>
              <a:rPr lang="en" sz="2200">
                <a:solidFill>
                  <a:srgbClr val="FFFF00"/>
                </a:solidFill>
                <a:latin typeface="Pacifico"/>
                <a:ea typeface="Pacifico"/>
                <a:cs typeface="Pacifico"/>
                <a:sym typeface="Pacifico"/>
              </a:rPr>
              <a:t>ornamentation</a:t>
            </a:r>
            <a:r>
              <a:rPr lang="en" sz="2200">
                <a:solidFill>
                  <a:srgbClr val="FFFF00"/>
                </a:solidFill>
              </a:rPr>
              <a:t>, lettering or </a:t>
            </a:r>
            <a:r>
              <a:rPr lang="en" sz="2200">
                <a:solidFill>
                  <a:srgbClr val="00FF00"/>
                </a:solidFill>
              </a:rPr>
              <a:t>coloring</a:t>
            </a:r>
            <a:r>
              <a:rPr lang="en" sz="2200">
                <a:solidFill>
                  <a:srgbClr val="FFFF00"/>
                </a:solidFill>
              </a:rPr>
              <a:t>; </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Mere listing of ingredients or contents;</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Works created by US government;</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Some useful articles, such as fashion, furniture, food, clothing, whitepages, buildings finished before 1990;</a:t>
            </a:r>
            <a:endParaRPr sz="2200">
              <a:solidFill>
                <a:srgbClr val="FFFF00"/>
              </a:solidFill>
            </a:endParaRPr>
          </a:p>
          <a:p>
            <a:pPr indent="0" lvl="0" marL="0" marR="0" rtl="0" algn="l">
              <a:lnSpc>
                <a:spcPct val="100000"/>
              </a:lnSpc>
              <a:spcBef>
                <a:spcPts val="1000"/>
              </a:spcBef>
              <a:spcAft>
                <a:spcPts val="0"/>
              </a:spcAft>
              <a:buNone/>
            </a:pPr>
            <a:r>
              <a:rPr lang="en" sz="2200">
                <a:solidFill>
                  <a:srgbClr val="FFFF00"/>
                </a:solidFill>
              </a:rPr>
              <a:t>Merger, or scènes à faire</a:t>
            </a:r>
            <a:endParaRPr sz="2200">
              <a:solidFill>
                <a:srgbClr val="FFFF00"/>
              </a:solidFill>
            </a:endParaRPr>
          </a:p>
          <a:p>
            <a:pPr indent="0" lvl="0" marL="0" marR="0" rtl="0" algn="l">
              <a:lnSpc>
                <a:spcPct val="100000"/>
              </a:lnSpc>
              <a:spcBef>
                <a:spcPts val="1000"/>
              </a:spcBef>
              <a:spcAft>
                <a:spcPts val="0"/>
              </a:spcAft>
              <a:buNone/>
            </a:pPr>
            <a:r>
              <a:t/>
            </a:r>
            <a:endParaRPr sz="2200">
              <a:solidFill>
                <a:srgbClr val="FFFF00"/>
              </a:solidFill>
            </a:endParaRPr>
          </a:p>
          <a:p>
            <a:pPr indent="0" lvl="0" marL="0" marR="0" rtl="0" algn="l">
              <a:lnSpc>
                <a:spcPct val="100000"/>
              </a:lnSpc>
              <a:spcBef>
                <a:spcPts val="1000"/>
              </a:spcBef>
              <a:spcAft>
                <a:spcPts val="1000"/>
              </a:spcAft>
              <a:buNone/>
            </a:pPr>
            <a:r>
              <a:t/>
            </a:r>
            <a:endParaRPr sz="2200">
              <a:solidFill>
                <a:srgbClr val="FFFF00"/>
              </a:solidFill>
            </a:endParaRPr>
          </a:p>
        </p:txBody>
      </p:sp>
      <p:sp>
        <p:nvSpPr>
          <p:cNvPr id="207" name="Google Shape;207;p34"/>
          <p:cNvSpPr txBox="1"/>
          <p:nvPr/>
        </p:nvSpPr>
        <p:spPr>
          <a:xfrm>
            <a:off x="663375" y="132675"/>
            <a:ext cx="5976000" cy="644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Uncopyrightable</a:t>
            </a:r>
            <a:endParaRPr sz="2400">
              <a:solidFill>
                <a:srgbClr val="FFFFFF"/>
              </a:solidFill>
            </a:endParaRPr>
          </a:p>
        </p:txBody>
      </p:sp>
      <p:sp>
        <p:nvSpPr>
          <p:cNvPr id="208" name="Google Shape;208;p34"/>
          <p:cNvSpPr/>
          <p:nvPr/>
        </p:nvSpPr>
        <p:spPr>
          <a:xfrm>
            <a:off x="4389300" y="2035425"/>
            <a:ext cx="365400" cy="336600"/>
          </a:xfrm>
          <a:prstGeom prst="smileyFace">
            <a:avLst>
              <a:gd fmla="val 4653" name="adj"/>
            </a:avLst>
          </a:prstGeom>
          <a:solidFill>
            <a:srgbClr val="FFFF00"/>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12" name="Shape 212"/>
        <p:cNvGrpSpPr/>
        <p:nvPr/>
      </p:nvGrpSpPr>
      <p:grpSpPr>
        <a:xfrm>
          <a:off x="0" y="0"/>
          <a:ext cx="0" cy="0"/>
          <a:chOff x="0" y="0"/>
          <a:chExt cx="0" cy="0"/>
        </a:xfrm>
      </p:grpSpPr>
      <p:pic>
        <p:nvPicPr>
          <p:cNvPr id="213" name="Google Shape;213;p35"/>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14" name="Google Shape;214;p35"/>
          <p:cNvSpPr txBox="1"/>
          <p:nvPr/>
        </p:nvSpPr>
        <p:spPr>
          <a:xfrm>
            <a:off x="2518675" y="1889500"/>
            <a:ext cx="2229300" cy="81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Insert photo</a:t>
            </a:r>
            <a:endParaRPr b="1"/>
          </a:p>
        </p:txBody>
      </p:sp>
      <p:pic>
        <p:nvPicPr>
          <p:cNvPr descr="A nursery group of bison cows and calves makes its way through Lamar Valley. Due to high rates of survival and reproduction, the bison population increases by 10 to 17% every year: ten times faster than the human population grows worldwide." id="215" name="Google Shape;215;p35" title="A nursery group of bison cows and calves makes its way through Lamar Valley. Due to high rates of survival and reproduction, the bison population increases by 10 to 17% every year: ten times faster than the human population grows worldwide."/>
          <p:cNvPicPr preferRelativeResize="0"/>
          <p:nvPr/>
        </p:nvPicPr>
        <p:blipFill>
          <a:blip r:embed="rId4">
            <a:alphaModFix/>
          </a:blip>
          <a:stretch>
            <a:fillRect/>
          </a:stretch>
        </p:blipFill>
        <p:spPr>
          <a:xfrm>
            <a:off x="657007" y="892975"/>
            <a:ext cx="7115393" cy="3357575"/>
          </a:xfrm>
          <a:prstGeom prst="rect">
            <a:avLst/>
          </a:prstGeom>
          <a:noFill/>
          <a:ln>
            <a:noFill/>
          </a:ln>
        </p:spPr>
      </p:pic>
      <p:sp>
        <p:nvSpPr>
          <p:cNvPr id="216" name="Google Shape;216;p35"/>
          <p:cNvSpPr txBox="1"/>
          <p:nvPr/>
        </p:nvSpPr>
        <p:spPr>
          <a:xfrm>
            <a:off x="432625" y="4487825"/>
            <a:ext cx="8325600" cy="43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FFFF00"/>
                </a:solidFill>
                <a:latin typeface="Caveat"/>
                <a:ea typeface="Caveat"/>
                <a:cs typeface="Caveat"/>
                <a:sym typeface="Caveat"/>
              </a:rPr>
              <a:t>Bison population in Yellowstone NP is growing 10 times faster than worldwide human population growth</a:t>
            </a:r>
            <a:endParaRPr sz="1800">
              <a:solidFill>
                <a:srgbClr val="FFFF00"/>
              </a:solidFill>
              <a:latin typeface="Caveat"/>
              <a:ea typeface="Caveat"/>
              <a:cs typeface="Caveat"/>
              <a:sym typeface="Caveat"/>
            </a:endParaRPr>
          </a:p>
        </p:txBody>
      </p:sp>
      <p:sp>
        <p:nvSpPr>
          <p:cNvPr id="217" name="Google Shape;217;p35"/>
          <p:cNvSpPr txBox="1"/>
          <p:nvPr/>
        </p:nvSpPr>
        <p:spPr>
          <a:xfrm>
            <a:off x="4627800" y="3863250"/>
            <a:ext cx="3235200" cy="38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2E5E"/>
                </a:solidFill>
              </a:rPr>
              <a:t>Photo Credit: National Park Service</a:t>
            </a:r>
            <a:endParaRPr b="1">
              <a:solidFill>
                <a:srgbClr val="002E5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21" name="Shape 221"/>
        <p:cNvGrpSpPr/>
        <p:nvPr/>
      </p:nvGrpSpPr>
      <p:grpSpPr>
        <a:xfrm>
          <a:off x="0" y="0"/>
          <a:ext cx="0" cy="0"/>
          <a:chOff x="0" y="0"/>
          <a:chExt cx="0" cy="0"/>
        </a:xfrm>
      </p:grpSpPr>
      <p:pic>
        <p:nvPicPr>
          <p:cNvPr id="222" name="Google Shape;222;p36"/>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23" name="Google Shape;223;p36"/>
          <p:cNvSpPr txBox="1"/>
          <p:nvPr/>
        </p:nvSpPr>
        <p:spPr>
          <a:xfrm>
            <a:off x="2518675" y="1889500"/>
            <a:ext cx="2229300" cy="81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Insert photo</a:t>
            </a:r>
            <a:endParaRPr b="1"/>
          </a:p>
        </p:txBody>
      </p:sp>
      <p:pic>
        <p:nvPicPr>
          <p:cNvPr descr="Image result for monkey selfie" id="224" name="Google Shape;224;p36"/>
          <p:cNvPicPr preferRelativeResize="0"/>
          <p:nvPr/>
        </p:nvPicPr>
        <p:blipFill>
          <a:blip r:embed="rId4">
            <a:alphaModFix/>
          </a:blip>
          <a:stretch>
            <a:fillRect/>
          </a:stretch>
        </p:blipFill>
        <p:spPr>
          <a:xfrm>
            <a:off x="0" y="0"/>
            <a:ext cx="771525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28" name="Shape 228"/>
        <p:cNvGrpSpPr/>
        <p:nvPr/>
      </p:nvGrpSpPr>
      <p:grpSpPr>
        <a:xfrm>
          <a:off x="0" y="0"/>
          <a:ext cx="0" cy="0"/>
          <a:chOff x="0" y="0"/>
          <a:chExt cx="0" cy="0"/>
        </a:xfrm>
      </p:grpSpPr>
      <p:pic>
        <p:nvPicPr>
          <p:cNvPr id="229" name="Google Shape;229;p37"/>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30" name="Google Shape;230;p37"/>
          <p:cNvSpPr txBox="1"/>
          <p:nvPr/>
        </p:nvSpPr>
        <p:spPr>
          <a:xfrm>
            <a:off x="1183450" y="1440175"/>
            <a:ext cx="7767300" cy="3479400"/>
          </a:xfrm>
          <a:prstGeom prst="rect">
            <a:avLst/>
          </a:prstGeom>
          <a:noFill/>
          <a:ln>
            <a:noFill/>
          </a:ln>
        </p:spPr>
        <p:txBody>
          <a:bodyPr anchorCtr="0" anchor="t" bIns="91425" lIns="91425" spcFirstLastPara="1" rIns="91425" wrap="square" tIns="91425">
            <a:noAutofit/>
          </a:bodyPr>
          <a:lstStyle/>
          <a:p>
            <a:pPr indent="-381000" lvl="0" marL="457200" rtl="0">
              <a:lnSpc>
                <a:spcPct val="200000"/>
              </a:lnSpc>
              <a:spcBef>
                <a:spcPts val="0"/>
              </a:spcBef>
              <a:spcAft>
                <a:spcPts val="0"/>
              </a:spcAft>
              <a:buClr>
                <a:srgbClr val="FFFF00"/>
              </a:buClr>
              <a:buSzPts val="2400"/>
              <a:buChar char="★"/>
            </a:pPr>
            <a:r>
              <a:rPr lang="en" sz="2400">
                <a:solidFill>
                  <a:srgbClr val="FFFF00"/>
                </a:solidFill>
              </a:rPr>
              <a:t>The creator</a:t>
            </a:r>
            <a:endParaRPr sz="2400">
              <a:solidFill>
                <a:srgbClr val="FFFF00"/>
              </a:solidFill>
            </a:endParaRPr>
          </a:p>
          <a:p>
            <a:pPr indent="-381000" lvl="0" marL="457200" rtl="0">
              <a:lnSpc>
                <a:spcPct val="200000"/>
              </a:lnSpc>
              <a:spcBef>
                <a:spcPts val="0"/>
              </a:spcBef>
              <a:spcAft>
                <a:spcPts val="0"/>
              </a:spcAft>
              <a:buClr>
                <a:srgbClr val="FFFF00"/>
              </a:buClr>
              <a:buSzPts val="2400"/>
              <a:buChar char="★"/>
            </a:pPr>
            <a:r>
              <a:rPr lang="en" sz="2400">
                <a:solidFill>
                  <a:srgbClr val="FFFF00"/>
                </a:solidFill>
              </a:rPr>
              <a:t>Work made for hire</a:t>
            </a:r>
            <a:endParaRPr sz="2400">
              <a:solidFill>
                <a:srgbClr val="FFFF00"/>
              </a:solidFill>
            </a:endParaRPr>
          </a:p>
          <a:p>
            <a:pPr indent="-381000" lvl="1" marL="914400" rtl="0">
              <a:lnSpc>
                <a:spcPct val="200000"/>
              </a:lnSpc>
              <a:spcBef>
                <a:spcPts val="0"/>
              </a:spcBef>
              <a:spcAft>
                <a:spcPts val="0"/>
              </a:spcAft>
              <a:buClr>
                <a:srgbClr val="FFFF00"/>
              </a:buClr>
              <a:buSzPts val="2400"/>
              <a:buChar char="○"/>
            </a:pPr>
            <a:r>
              <a:rPr lang="en" sz="2400">
                <a:solidFill>
                  <a:srgbClr val="FFFF00"/>
                </a:solidFill>
              </a:rPr>
              <a:t>Prepared by Employee, or</a:t>
            </a:r>
            <a:endParaRPr sz="2400">
              <a:solidFill>
                <a:srgbClr val="FFFF00"/>
              </a:solidFill>
            </a:endParaRPr>
          </a:p>
          <a:p>
            <a:pPr indent="-381000" lvl="1" marL="914400" rtl="0">
              <a:lnSpc>
                <a:spcPct val="200000"/>
              </a:lnSpc>
              <a:spcBef>
                <a:spcPts val="0"/>
              </a:spcBef>
              <a:spcAft>
                <a:spcPts val="0"/>
              </a:spcAft>
              <a:buClr>
                <a:srgbClr val="FFFF00"/>
              </a:buClr>
              <a:buSzPts val="2400"/>
              <a:buChar char="○"/>
            </a:pPr>
            <a:r>
              <a:rPr lang="en" sz="2400">
                <a:solidFill>
                  <a:srgbClr val="FFFF00"/>
                </a:solidFill>
              </a:rPr>
              <a:t>Nine types of works with a signed contract...</a:t>
            </a:r>
            <a:endParaRPr sz="2400">
              <a:solidFill>
                <a:srgbClr val="FFFF00"/>
              </a:solidFill>
            </a:endParaRPr>
          </a:p>
        </p:txBody>
      </p:sp>
      <p:sp>
        <p:nvSpPr>
          <p:cNvPr id="231" name="Google Shape;231;p37"/>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Authorship</a:t>
            </a:r>
            <a:endParaRPr sz="24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35" name="Shape 235"/>
        <p:cNvGrpSpPr/>
        <p:nvPr/>
      </p:nvGrpSpPr>
      <p:grpSpPr>
        <a:xfrm>
          <a:off x="0" y="0"/>
          <a:ext cx="0" cy="0"/>
          <a:chOff x="0" y="0"/>
          <a:chExt cx="0" cy="0"/>
        </a:xfrm>
      </p:grpSpPr>
      <p:pic>
        <p:nvPicPr>
          <p:cNvPr id="236" name="Google Shape;236;p38"/>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37" name="Google Shape;237;p38"/>
          <p:cNvSpPr txBox="1"/>
          <p:nvPr/>
        </p:nvSpPr>
        <p:spPr>
          <a:xfrm>
            <a:off x="688350" y="783050"/>
            <a:ext cx="7988100" cy="4197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FFF00"/>
                </a:solidFill>
              </a:rPr>
              <a:t>the work is specially ordered or commissioned as:</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compilation</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contribution to a collective work</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part of a motion picture or other audiovisual work</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translation</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supplementary work</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instructional text</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test</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answer material for a test</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atlas</a:t>
            </a:r>
            <a:endParaRPr sz="2400">
              <a:solidFill>
                <a:srgbClr val="FFFF00"/>
              </a:solidFill>
            </a:endParaRPr>
          </a:p>
        </p:txBody>
      </p:sp>
      <p:sp>
        <p:nvSpPr>
          <p:cNvPr id="238" name="Google Shape;238;p38"/>
          <p:cNvSpPr txBox="1"/>
          <p:nvPr/>
        </p:nvSpPr>
        <p:spPr>
          <a:xfrm>
            <a:off x="688350" y="269750"/>
            <a:ext cx="5950800" cy="51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Work Made for Hire - second possibility:</a:t>
            </a:r>
            <a:endParaRPr sz="24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42" name="Shape 242"/>
        <p:cNvGrpSpPr/>
        <p:nvPr/>
      </p:nvGrpSpPr>
      <p:grpSpPr>
        <a:xfrm>
          <a:off x="0" y="0"/>
          <a:ext cx="0" cy="0"/>
          <a:chOff x="0" y="0"/>
          <a:chExt cx="0" cy="0"/>
        </a:xfrm>
      </p:grpSpPr>
      <p:pic>
        <p:nvPicPr>
          <p:cNvPr id="243" name="Google Shape;243;p39"/>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44" name="Google Shape;244;p39"/>
          <p:cNvSpPr txBox="1"/>
          <p:nvPr/>
        </p:nvSpPr>
        <p:spPr>
          <a:xfrm>
            <a:off x="688350" y="1046550"/>
            <a:ext cx="7988100" cy="3933600"/>
          </a:xfrm>
          <a:prstGeom prst="rect">
            <a:avLst/>
          </a:prstGeom>
          <a:noFill/>
          <a:ln>
            <a:noFill/>
          </a:ln>
        </p:spPr>
        <p:txBody>
          <a:bodyPr anchorCtr="0" anchor="t" bIns="91425" lIns="91425" spcFirstLastPara="1" rIns="91425" wrap="square" tIns="91425">
            <a:noAutofit/>
          </a:bodyPr>
          <a:lstStyle/>
          <a:p>
            <a:pPr indent="0" lvl="0" marL="0" rtl="0">
              <a:lnSpc>
                <a:spcPct val="200000"/>
              </a:lnSpc>
              <a:spcBef>
                <a:spcPts val="0"/>
              </a:spcBef>
              <a:spcAft>
                <a:spcPts val="0"/>
              </a:spcAft>
              <a:buNone/>
            </a:pPr>
            <a:r>
              <a:rPr lang="en" sz="2400">
                <a:solidFill>
                  <a:srgbClr val="FFFF00"/>
                </a:solidFill>
              </a:rPr>
              <a:t>Who holds copyright</a:t>
            </a:r>
            <a:r>
              <a:rPr lang="en" sz="2400">
                <a:solidFill>
                  <a:srgbClr val="FFFF00"/>
                </a:solidFill>
              </a:rPr>
              <a:t>?</a:t>
            </a:r>
            <a:endParaRPr sz="2400">
              <a:solidFill>
                <a:srgbClr val="FFFF00"/>
              </a:solidFill>
            </a:endParaRPr>
          </a:p>
          <a:p>
            <a:pPr indent="0" lvl="0" marL="0" rtl="0">
              <a:lnSpc>
                <a:spcPct val="115000"/>
              </a:lnSpc>
              <a:spcBef>
                <a:spcPts val="0"/>
              </a:spcBef>
              <a:spcAft>
                <a:spcPts val="0"/>
              </a:spcAft>
              <a:buNone/>
            </a:pPr>
            <a:r>
              <a:rPr lang="en" sz="2400">
                <a:solidFill>
                  <a:srgbClr val="FFFF00"/>
                </a:solidFill>
              </a:rPr>
              <a:t>Wednesday, 10am. An accountant, employed by NPS, was flying home from a work trip. His colleague, a photographer (also employed by NPS), messaged the accountant to take some aerial photos of the NP he was flying over. The accountant emailed the photos to the photographer as soon as he was back to the office that afternoon. </a:t>
            </a:r>
            <a:endParaRPr sz="2400">
              <a:solidFill>
                <a:srgbClr val="FFFF00"/>
              </a:solidFill>
            </a:endParaRPr>
          </a:p>
        </p:txBody>
      </p:sp>
      <p:sp>
        <p:nvSpPr>
          <p:cNvPr id="245" name="Google Shape;245;p39"/>
          <p:cNvSpPr txBox="1"/>
          <p:nvPr/>
        </p:nvSpPr>
        <p:spPr>
          <a:xfrm>
            <a:off x="688350" y="269750"/>
            <a:ext cx="5950800" cy="51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Work Made for Hire </a:t>
            </a:r>
            <a:endParaRPr sz="24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49" name="Shape 249"/>
        <p:cNvGrpSpPr/>
        <p:nvPr/>
      </p:nvGrpSpPr>
      <p:grpSpPr>
        <a:xfrm>
          <a:off x="0" y="0"/>
          <a:ext cx="0" cy="0"/>
          <a:chOff x="0" y="0"/>
          <a:chExt cx="0" cy="0"/>
        </a:xfrm>
      </p:grpSpPr>
      <p:pic>
        <p:nvPicPr>
          <p:cNvPr id="250" name="Google Shape;250;p40"/>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51" name="Google Shape;251;p40"/>
          <p:cNvSpPr txBox="1"/>
          <p:nvPr/>
        </p:nvSpPr>
        <p:spPr>
          <a:xfrm>
            <a:off x="688350" y="1371600"/>
            <a:ext cx="7988100" cy="3608400"/>
          </a:xfrm>
          <a:prstGeom prst="rect">
            <a:avLst/>
          </a:prstGeom>
          <a:noFill/>
          <a:ln>
            <a:noFill/>
          </a:ln>
        </p:spPr>
        <p:txBody>
          <a:bodyPr anchorCtr="0" anchor="t" bIns="91425" lIns="91425" spcFirstLastPara="1" rIns="91425" wrap="square" tIns="91425">
            <a:noAutofit/>
          </a:bodyPr>
          <a:lstStyle/>
          <a:p>
            <a:pPr indent="0" lvl="0" marL="0" rtl="0">
              <a:lnSpc>
                <a:spcPct val="200000"/>
              </a:lnSpc>
              <a:spcBef>
                <a:spcPts val="0"/>
              </a:spcBef>
              <a:spcAft>
                <a:spcPts val="0"/>
              </a:spcAft>
              <a:buNone/>
            </a:pPr>
            <a:r>
              <a:rPr lang="en" sz="2400">
                <a:solidFill>
                  <a:srgbClr val="FFFF00"/>
                </a:solidFill>
              </a:rPr>
              <a:t>Who holds copyright?</a:t>
            </a:r>
            <a:endParaRPr sz="2400">
              <a:solidFill>
                <a:srgbClr val="FFFF00"/>
              </a:solidFill>
            </a:endParaRPr>
          </a:p>
          <a:p>
            <a:pPr indent="0" lvl="0" marL="0" rtl="0">
              <a:lnSpc>
                <a:spcPct val="115000"/>
              </a:lnSpc>
              <a:spcBef>
                <a:spcPts val="0"/>
              </a:spcBef>
              <a:spcAft>
                <a:spcPts val="0"/>
              </a:spcAft>
              <a:buNone/>
            </a:pPr>
            <a:r>
              <a:rPr lang="en" sz="2400">
                <a:solidFill>
                  <a:srgbClr val="FFFF00"/>
                </a:solidFill>
              </a:rPr>
              <a:t>The same story. This time, the photographer and the accountant agreed (&amp; signed) in writing that the photos were “works made for hire.” The photographer printed the photos as postcards and sold them online. The accountant’s name was not mentioned as the author of the photos.</a:t>
            </a:r>
            <a:endParaRPr sz="2400">
              <a:solidFill>
                <a:srgbClr val="FFFF00"/>
              </a:solidFill>
            </a:endParaRPr>
          </a:p>
          <a:p>
            <a:pPr indent="0" lvl="0" marL="0" rtl="0">
              <a:lnSpc>
                <a:spcPct val="200000"/>
              </a:lnSpc>
              <a:spcBef>
                <a:spcPts val="0"/>
              </a:spcBef>
              <a:spcAft>
                <a:spcPts val="0"/>
              </a:spcAft>
              <a:buNone/>
            </a:pPr>
            <a:r>
              <a:t/>
            </a:r>
            <a:endParaRPr sz="2400">
              <a:solidFill>
                <a:srgbClr val="FFFF00"/>
              </a:solidFill>
            </a:endParaRPr>
          </a:p>
        </p:txBody>
      </p:sp>
      <p:sp>
        <p:nvSpPr>
          <p:cNvPr id="252" name="Google Shape;252;p40"/>
          <p:cNvSpPr txBox="1"/>
          <p:nvPr/>
        </p:nvSpPr>
        <p:spPr>
          <a:xfrm>
            <a:off x="688350" y="269750"/>
            <a:ext cx="5950800" cy="51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Work Made for Hire </a:t>
            </a:r>
            <a:endParaRPr sz="24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56" name="Shape 256"/>
        <p:cNvGrpSpPr/>
        <p:nvPr/>
      </p:nvGrpSpPr>
      <p:grpSpPr>
        <a:xfrm>
          <a:off x="0" y="0"/>
          <a:ext cx="0" cy="0"/>
          <a:chOff x="0" y="0"/>
          <a:chExt cx="0" cy="0"/>
        </a:xfrm>
      </p:grpSpPr>
      <p:pic>
        <p:nvPicPr>
          <p:cNvPr id="257" name="Google Shape;257;p41"/>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id="258" name="Google Shape;258;p41"/>
          <p:cNvPicPr preferRelativeResize="0"/>
          <p:nvPr/>
        </p:nvPicPr>
        <p:blipFill>
          <a:blip r:embed="rId4">
            <a:alphaModFix/>
          </a:blip>
          <a:stretch>
            <a:fillRect/>
          </a:stretch>
        </p:blipFill>
        <p:spPr>
          <a:xfrm>
            <a:off x="0" y="0"/>
            <a:ext cx="9144000" cy="5162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72" name="Google Shape;72;p15"/>
          <p:cNvSpPr txBox="1"/>
          <p:nvPr/>
        </p:nvSpPr>
        <p:spPr>
          <a:xfrm>
            <a:off x="1183450" y="1440175"/>
            <a:ext cx="7767300" cy="3479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Ask questions about copyright</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Make appointments</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Set up customized workshop</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Collaborate in other ways</a:t>
            </a:r>
            <a:endParaRPr sz="2400">
              <a:solidFill>
                <a:srgbClr val="FFFF00"/>
              </a:solidFill>
            </a:endParaRPr>
          </a:p>
        </p:txBody>
      </p:sp>
      <p:sp>
        <p:nvSpPr>
          <p:cNvPr id="73" name="Google Shape;73;p15"/>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Email us (</a:t>
            </a:r>
            <a:r>
              <a:rPr lang="en" sz="2400">
                <a:solidFill>
                  <a:srgbClr val="00FF00"/>
                </a:solidFill>
              </a:rPr>
              <a:t>copyright@umich.edu</a:t>
            </a:r>
            <a:r>
              <a:rPr lang="en" sz="2400">
                <a:solidFill>
                  <a:schemeClr val="dk1"/>
                </a:solidFill>
              </a:rPr>
              <a:t>) to...</a:t>
            </a:r>
            <a:endParaRPr sz="2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62" name="Shape 262"/>
        <p:cNvGrpSpPr/>
        <p:nvPr/>
      </p:nvGrpSpPr>
      <p:grpSpPr>
        <a:xfrm>
          <a:off x="0" y="0"/>
          <a:ext cx="0" cy="0"/>
          <a:chOff x="0" y="0"/>
          <a:chExt cx="0" cy="0"/>
        </a:xfrm>
      </p:grpSpPr>
      <p:pic>
        <p:nvPicPr>
          <p:cNvPr id="263" name="Google Shape;263;p42"/>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64" name="Google Shape;264;p42"/>
          <p:cNvSpPr txBox="1"/>
          <p:nvPr/>
        </p:nvSpPr>
        <p:spPr>
          <a:xfrm>
            <a:off x="1183450" y="1124650"/>
            <a:ext cx="7767300" cy="379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FFF00"/>
                </a:solidFill>
              </a:rPr>
              <a:t>The relevant laws...</a:t>
            </a:r>
            <a:endParaRPr sz="2400">
              <a:solidFill>
                <a:srgbClr val="FFFF00"/>
              </a:solidFill>
            </a:endParaRPr>
          </a:p>
          <a:p>
            <a:pPr indent="0" lvl="0" marL="0" marR="0" rtl="0" algn="l">
              <a:lnSpc>
                <a:spcPct val="115000"/>
              </a:lnSpc>
              <a:spcBef>
                <a:spcPts val="0"/>
              </a:spcBef>
              <a:spcAft>
                <a:spcPts val="0"/>
              </a:spcAft>
              <a:buNone/>
            </a:pPr>
            <a:r>
              <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1909 Act</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Relevant until 2072</a:t>
            </a:r>
            <a:endParaRPr sz="2400">
              <a:solidFill>
                <a:srgbClr val="FFFF00"/>
              </a:solidFill>
            </a:endParaRPr>
          </a:p>
          <a:p>
            <a:pPr indent="0" lvl="0" marL="457200" marR="0" rtl="0" algn="l">
              <a:lnSpc>
                <a:spcPct val="115000"/>
              </a:lnSpc>
              <a:spcBef>
                <a:spcPts val="0"/>
              </a:spcBef>
              <a:spcAft>
                <a:spcPts val="0"/>
              </a:spcAft>
              <a:buNone/>
            </a:pPr>
            <a:r>
              <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1976 Act</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Relevant since 1978</a:t>
            </a:r>
            <a:endParaRPr sz="2400">
              <a:solidFill>
                <a:srgbClr val="FFFF00"/>
              </a:solidFill>
            </a:endParaRPr>
          </a:p>
        </p:txBody>
      </p:sp>
      <p:sp>
        <p:nvSpPr>
          <p:cNvPr id="265" name="Google Shape;265;p42"/>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Duration of Copyright Protection</a:t>
            </a:r>
            <a:endParaRPr sz="24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69" name="Shape 269"/>
        <p:cNvGrpSpPr/>
        <p:nvPr/>
      </p:nvGrpSpPr>
      <p:grpSpPr>
        <a:xfrm>
          <a:off x="0" y="0"/>
          <a:ext cx="0" cy="0"/>
          <a:chOff x="0" y="0"/>
          <a:chExt cx="0" cy="0"/>
        </a:xfrm>
      </p:grpSpPr>
      <p:pic>
        <p:nvPicPr>
          <p:cNvPr id="270" name="Google Shape;270;p43"/>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71" name="Google Shape;271;p43"/>
          <p:cNvSpPr txBox="1"/>
          <p:nvPr/>
        </p:nvSpPr>
        <p:spPr>
          <a:xfrm>
            <a:off x="1183450" y="1124650"/>
            <a:ext cx="7767300" cy="3795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FFE599"/>
              </a:buClr>
              <a:buSzPts val="2400"/>
              <a:buChar char="★"/>
            </a:pPr>
            <a:r>
              <a:rPr lang="en" sz="2400">
                <a:solidFill>
                  <a:srgbClr val="FFE599"/>
                </a:solidFill>
              </a:rPr>
              <a:t>1790 Act: 14+14; 1831 extension: 28+14</a:t>
            </a:r>
            <a:endParaRPr sz="2400">
              <a:solidFill>
                <a:srgbClr val="FFE599"/>
              </a:solidFill>
            </a:endParaRPr>
          </a:p>
          <a:p>
            <a:pPr indent="-381000" lvl="0" marL="457200" marR="0" rtl="0" algn="l">
              <a:lnSpc>
                <a:spcPct val="115000"/>
              </a:lnSpc>
              <a:spcBef>
                <a:spcPts val="1000"/>
              </a:spcBef>
              <a:spcAft>
                <a:spcPts val="0"/>
              </a:spcAft>
              <a:buClr>
                <a:srgbClr val="FFFF00"/>
              </a:buClr>
              <a:buSzPts val="2400"/>
              <a:buChar char="★"/>
            </a:pPr>
            <a:r>
              <a:rPr lang="en" sz="2400">
                <a:solidFill>
                  <a:srgbClr val="FFFF00"/>
                </a:solidFill>
              </a:rPr>
              <a:t>1909 Act: 28+28</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1976 extension: 28+47</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1998 extension: </a:t>
            </a:r>
            <a:r>
              <a:rPr lang="en" sz="2400">
                <a:solidFill>
                  <a:srgbClr val="00FF00"/>
                </a:solidFill>
              </a:rPr>
              <a:t>28+67 </a:t>
            </a:r>
            <a:r>
              <a:rPr lang="en" sz="2400">
                <a:solidFill>
                  <a:srgbClr val="FFFF00"/>
                </a:solidFill>
              </a:rPr>
              <a:t>(~1977)</a:t>
            </a:r>
            <a:endParaRPr sz="2400">
              <a:solidFill>
                <a:srgbClr val="FFFF00"/>
              </a:solidFill>
            </a:endParaRPr>
          </a:p>
          <a:p>
            <a:pPr indent="-381000" lvl="1" marL="914400" rtl="0">
              <a:lnSpc>
                <a:spcPct val="115000"/>
              </a:lnSpc>
              <a:spcBef>
                <a:spcPts val="0"/>
              </a:spcBef>
              <a:spcAft>
                <a:spcPts val="0"/>
              </a:spcAft>
              <a:buClr>
                <a:srgbClr val="FFFF00"/>
              </a:buClr>
              <a:buSzPts val="2400"/>
              <a:buChar char="○"/>
            </a:pPr>
            <a:r>
              <a:rPr lang="en" sz="2400">
                <a:solidFill>
                  <a:srgbClr val="FFFF00"/>
                </a:solidFill>
              </a:rPr>
              <a:t>1992: auto renewal (1965~ )</a:t>
            </a:r>
            <a:endParaRPr sz="2400">
              <a:solidFill>
                <a:srgbClr val="FFFF00"/>
              </a:solidFill>
            </a:endParaRPr>
          </a:p>
          <a:p>
            <a:pPr indent="-381000" lvl="0" marL="457200" marR="0" rtl="0" algn="l">
              <a:lnSpc>
                <a:spcPct val="115000"/>
              </a:lnSpc>
              <a:spcBef>
                <a:spcPts val="1000"/>
              </a:spcBef>
              <a:spcAft>
                <a:spcPts val="0"/>
              </a:spcAft>
              <a:buClr>
                <a:srgbClr val="FFFF00"/>
              </a:buClr>
              <a:buSzPts val="2400"/>
              <a:buChar char="★"/>
            </a:pPr>
            <a:r>
              <a:rPr lang="en" sz="2400">
                <a:solidFill>
                  <a:srgbClr val="FFFF00"/>
                </a:solidFill>
              </a:rPr>
              <a:t>1976 Act: Life+50</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1988: notice</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Sonny Bono Act:  </a:t>
            </a:r>
            <a:r>
              <a:rPr lang="en" sz="2400">
                <a:solidFill>
                  <a:srgbClr val="00FF00"/>
                </a:solidFill>
              </a:rPr>
              <a:t>Life+70</a:t>
            </a:r>
            <a:endParaRPr sz="2400">
              <a:solidFill>
                <a:srgbClr val="00FF00"/>
              </a:solidFill>
            </a:endParaRPr>
          </a:p>
        </p:txBody>
      </p:sp>
      <p:sp>
        <p:nvSpPr>
          <p:cNvPr id="272" name="Google Shape;272;p43"/>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Duration of Copyright Protection</a:t>
            </a:r>
            <a:endParaRPr sz="2400">
              <a:solidFill>
                <a:srgbClr val="FFFFFF"/>
              </a:solidFill>
            </a:endParaRPr>
          </a:p>
        </p:txBody>
      </p:sp>
      <p:cxnSp>
        <p:nvCxnSpPr>
          <p:cNvPr id="273" name="Google Shape;273;p43"/>
          <p:cNvCxnSpPr/>
          <p:nvPr/>
        </p:nvCxnSpPr>
        <p:spPr>
          <a:xfrm flipH="1" rot="10800000">
            <a:off x="3045925" y="4159550"/>
            <a:ext cx="780900" cy="22200"/>
          </a:xfrm>
          <a:prstGeom prst="straightConnector1">
            <a:avLst/>
          </a:prstGeom>
          <a:noFill/>
          <a:ln cap="flat" cmpd="sng" w="38100">
            <a:solidFill>
              <a:srgbClr val="00FF00"/>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77" name="Shape 277"/>
        <p:cNvGrpSpPr/>
        <p:nvPr/>
      </p:nvGrpSpPr>
      <p:grpSpPr>
        <a:xfrm>
          <a:off x="0" y="0"/>
          <a:ext cx="0" cy="0"/>
          <a:chOff x="0" y="0"/>
          <a:chExt cx="0" cy="0"/>
        </a:xfrm>
      </p:grpSpPr>
      <p:pic>
        <p:nvPicPr>
          <p:cNvPr id="278" name="Google Shape;278;p44"/>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79" name="Google Shape;279;p44"/>
          <p:cNvSpPr txBox="1"/>
          <p:nvPr/>
        </p:nvSpPr>
        <p:spPr>
          <a:xfrm>
            <a:off x="1183450" y="1440175"/>
            <a:ext cx="7767300" cy="3479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Unpublished works, author died before 1948 </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Works published before 1923</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Works published before 1989 w/o correct formalities</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Works dedicated to the public domain</a:t>
            </a:r>
            <a:endParaRPr sz="2400">
              <a:solidFill>
                <a:srgbClr val="FFFF00"/>
              </a:solidFill>
            </a:endParaRPr>
          </a:p>
        </p:txBody>
      </p:sp>
      <p:sp>
        <p:nvSpPr>
          <p:cNvPr id="280" name="Google Shape;280;p44"/>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Public Domain</a:t>
            </a:r>
            <a:endParaRPr sz="24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84" name="Shape 284"/>
        <p:cNvGrpSpPr/>
        <p:nvPr/>
      </p:nvGrpSpPr>
      <p:grpSpPr>
        <a:xfrm>
          <a:off x="0" y="0"/>
          <a:ext cx="0" cy="0"/>
          <a:chOff x="0" y="0"/>
          <a:chExt cx="0" cy="0"/>
        </a:xfrm>
      </p:grpSpPr>
      <p:pic>
        <p:nvPicPr>
          <p:cNvPr id="285" name="Google Shape;285;p45"/>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descr="structure palace landmark stadium washington memorial arena amphitheatre bullring estate arlington ancient rome ancient history sport venue outdoor structure" id="286" name="Google Shape;286;p45"/>
          <p:cNvPicPr preferRelativeResize="0"/>
          <p:nvPr/>
        </p:nvPicPr>
        <p:blipFill>
          <a:blip r:embed="rId4">
            <a:alphaModFix/>
          </a:blip>
          <a:stretch>
            <a:fillRect/>
          </a:stretch>
        </p:blipFill>
        <p:spPr>
          <a:xfrm>
            <a:off x="0" y="0"/>
            <a:ext cx="7696200" cy="5143500"/>
          </a:xfrm>
          <a:prstGeom prst="rect">
            <a:avLst/>
          </a:prstGeom>
          <a:noFill/>
          <a:ln>
            <a:noFill/>
          </a:ln>
        </p:spPr>
      </p:pic>
      <p:sp>
        <p:nvSpPr>
          <p:cNvPr id="287" name="Google Shape;287;p45"/>
          <p:cNvSpPr txBox="1"/>
          <p:nvPr/>
        </p:nvSpPr>
        <p:spPr>
          <a:xfrm>
            <a:off x="7854700" y="4505300"/>
            <a:ext cx="814500" cy="459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FFFF00"/>
                </a:solidFill>
              </a:rPr>
              <a:t>CC0</a:t>
            </a:r>
            <a:endParaRPr sz="240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91" name="Shape 291"/>
        <p:cNvGrpSpPr/>
        <p:nvPr/>
      </p:nvGrpSpPr>
      <p:grpSpPr>
        <a:xfrm>
          <a:off x="0" y="0"/>
          <a:ext cx="0" cy="0"/>
          <a:chOff x="0" y="0"/>
          <a:chExt cx="0" cy="0"/>
        </a:xfrm>
      </p:grpSpPr>
      <p:pic>
        <p:nvPicPr>
          <p:cNvPr id="292" name="Google Shape;292;p46"/>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293" name="Google Shape;293;p46"/>
          <p:cNvSpPr txBox="1"/>
          <p:nvPr/>
        </p:nvSpPr>
        <p:spPr>
          <a:xfrm>
            <a:off x="1183450" y="1249000"/>
            <a:ext cx="7767300" cy="36708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rgbClr val="FFFF00"/>
              </a:buClr>
              <a:buSzPts val="2400"/>
              <a:buChar char="★"/>
            </a:pPr>
            <a:r>
              <a:rPr lang="en" sz="2400">
                <a:solidFill>
                  <a:srgbClr val="FFFF00"/>
                </a:solidFill>
              </a:rPr>
              <a:t>Fair use</a:t>
            </a:r>
            <a:endParaRPr sz="2400">
              <a:solidFill>
                <a:srgbClr val="FFFF00"/>
              </a:solidFill>
            </a:endParaRPr>
          </a:p>
          <a:p>
            <a:pPr indent="-381000" lvl="0" marL="457200" marR="0" rtl="0" algn="l">
              <a:lnSpc>
                <a:spcPct val="150000"/>
              </a:lnSpc>
              <a:spcBef>
                <a:spcPts val="0"/>
              </a:spcBef>
              <a:spcAft>
                <a:spcPts val="0"/>
              </a:spcAft>
              <a:buClr>
                <a:srgbClr val="FFFF00"/>
              </a:buClr>
              <a:buSzPts val="2400"/>
              <a:buChar char="★"/>
            </a:pPr>
            <a:r>
              <a:rPr lang="en" sz="2400">
                <a:solidFill>
                  <a:srgbClr val="FFFF00"/>
                </a:solidFill>
              </a:rPr>
              <a:t>Libraries</a:t>
            </a:r>
            <a:endParaRPr sz="2400">
              <a:solidFill>
                <a:srgbClr val="FFFF00"/>
              </a:solidFill>
            </a:endParaRPr>
          </a:p>
          <a:p>
            <a:pPr indent="-381000" lvl="0" marL="457200" marR="0" rtl="0" algn="l">
              <a:lnSpc>
                <a:spcPct val="150000"/>
              </a:lnSpc>
              <a:spcBef>
                <a:spcPts val="0"/>
              </a:spcBef>
              <a:spcAft>
                <a:spcPts val="0"/>
              </a:spcAft>
              <a:buClr>
                <a:srgbClr val="FFFF00"/>
              </a:buClr>
              <a:buSzPts val="2400"/>
              <a:buChar char="★"/>
            </a:pPr>
            <a:r>
              <a:rPr lang="en" sz="2400">
                <a:solidFill>
                  <a:srgbClr val="FFFF00"/>
                </a:solidFill>
              </a:rPr>
              <a:t>First sale</a:t>
            </a:r>
            <a:endParaRPr sz="2400">
              <a:solidFill>
                <a:srgbClr val="FFFF00"/>
              </a:solidFill>
            </a:endParaRPr>
          </a:p>
          <a:p>
            <a:pPr indent="-381000" lvl="0" marL="457200" marR="0" rtl="0" algn="l">
              <a:lnSpc>
                <a:spcPct val="150000"/>
              </a:lnSpc>
              <a:spcBef>
                <a:spcPts val="0"/>
              </a:spcBef>
              <a:spcAft>
                <a:spcPts val="0"/>
              </a:spcAft>
              <a:buClr>
                <a:srgbClr val="FFFF00"/>
              </a:buClr>
              <a:buSzPts val="2400"/>
              <a:buChar char="★"/>
            </a:pPr>
            <a:r>
              <a:rPr lang="en" sz="2400">
                <a:solidFill>
                  <a:srgbClr val="FFFF00"/>
                </a:solidFill>
              </a:rPr>
              <a:t>Teaching</a:t>
            </a:r>
            <a:endParaRPr sz="2400">
              <a:solidFill>
                <a:srgbClr val="FFFF00"/>
              </a:solidFill>
            </a:endParaRPr>
          </a:p>
          <a:p>
            <a:pPr indent="-381000" lvl="0" marL="457200" marR="0" rtl="0" algn="l">
              <a:lnSpc>
                <a:spcPct val="150000"/>
              </a:lnSpc>
              <a:spcBef>
                <a:spcPts val="0"/>
              </a:spcBef>
              <a:spcAft>
                <a:spcPts val="0"/>
              </a:spcAft>
              <a:buClr>
                <a:srgbClr val="FFFF00"/>
              </a:buClr>
              <a:buSzPts val="2400"/>
              <a:buChar char="★"/>
            </a:pPr>
            <a:r>
              <a:rPr lang="en" sz="2400">
                <a:solidFill>
                  <a:srgbClr val="FFFF00"/>
                </a:solidFill>
              </a:rPr>
              <a:t>Reproduction for people with disabilities</a:t>
            </a:r>
            <a:endParaRPr sz="2400">
              <a:solidFill>
                <a:srgbClr val="FFFF00"/>
              </a:solidFill>
            </a:endParaRPr>
          </a:p>
          <a:p>
            <a:pPr indent="0" lvl="0" marL="0" marR="0" rtl="0" algn="l">
              <a:lnSpc>
                <a:spcPct val="150000"/>
              </a:lnSpc>
              <a:spcBef>
                <a:spcPts val="1000"/>
              </a:spcBef>
              <a:spcAft>
                <a:spcPts val="1000"/>
              </a:spcAft>
              <a:buNone/>
            </a:pPr>
            <a:r>
              <a:rPr lang="en" sz="2400">
                <a:solidFill>
                  <a:srgbClr val="FFFF00"/>
                </a:solidFill>
              </a:rPr>
              <a:t>&amp; other exceptions as listed in 17 U.S.C. § 107~§ 122</a:t>
            </a:r>
            <a:endParaRPr sz="2400">
              <a:solidFill>
                <a:srgbClr val="FFFF00"/>
              </a:solidFill>
            </a:endParaRPr>
          </a:p>
        </p:txBody>
      </p:sp>
      <p:sp>
        <p:nvSpPr>
          <p:cNvPr id="294" name="Google Shape;294;p46"/>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Exceptions and Limitations</a:t>
            </a:r>
            <a:endParaRPr sz="24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298" name="Shape 298"/>
        <p:cNvGrpSpPr/>
        <p:nvPr/>
      </p:nvGrpSpPr>
      <p:grpSpPr>
        <a:xfrm>
          <a:off x="0" y="0"/>
          <a:ext cx="0" cy="0"/>
          <a:chOff x="0" y="0"/>
          <a:chExt cx="0" cy="0"/>
        </a:xfrm>
      </p:grpSpPr>
      <p:pic>
        <p:nvPicPr>
          <p:cNvPr id="299" name="Google Shape;299;p47"/>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00" name="Google Shape;300;p47"/>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AutoNum type="arabicPeriod"/>
            </a:pPr>
            <a:r>
              <a:rPr lang="en" sz="2400">
                <a:solidFill>
                  <a:srgbClr val="FFFF00"/>
                </a:solidFill>
              </a:rPr>
              <a:t>Purpose of the use (Transformative use)</a:t>
            </a:r>
            <a:endParaRPr sz="2400">
              <a:solidFill>
                <a:srgbClr val="FFFF00"/>
              </a:solidFill>
            </a:endParaRPr>
          </a:p>
          <a:p>
            <a:pPr indent="-381000" lvl="0" marL="457200" marR="0" rtl="0" algn="l">
              <a:lnSpc>
                <a:spcPct val="200000"/>
              </a:lnSpc>
              <a:spcBef>
                <a:spcPts val="0"/>
              </a:spcBef>
              <a:spcAft>
                <a:spcPts val="0"/>
              </a:spcAft>
              <a:buClr>
                <a:srgbClr val="FFFF00"/>
              </a:buClr>
              <a:buSzPts val="2400"/>
              <a:buAutoNum type="arabicPeriod"/>
            </a:pPr>
            <a:r>
              <a:rPr lang="en" sz="2400">
                <a:solidFill>
                  <a:srgbClr val="FFFF00"/>
                </a:solidFill>
              </a:rPr>
              <a:t>Nature of the copyrighted work</a:t>
            </a:r>
            <a:endParaRPr sz="2400">
              <a:solidFill>
                <a:srgbClr val="FFFF00"/>
              </a:solidFill>
            </a:endParaRPr>
          </a:p>
          <a:p>
            <a:pPr indent="-381000" lvl="0" marL="457200" marR="0" rtl="0" algn="l">
              <a:lnSpc>
                <a:spcPct val="200000"/>
              </a:lnSpc>
              <a:spcBef>
                <a:spcPts val="0"/>
              </a:spcBef>
              <a:spcAft>
                <a:spcPts val="0"/>
              </a:spcAft>
              <a:buClr>
                <a:srgbClr val="FFFF00"/>
              </a:buClr>
              <a:buSzPts val="2400"/>
              <a:buAutoNum type="arabicPeriod"/>
            </a:pPr>
            <a:r>
              <a:rPr lang="en" sz="2400">
                <a:solidFill>
                  <a:srgbClr val="FFFF00"/>
                </a:solidFill>
              </a:rPr>
              <a:t>Amount used</a:t>
            </a:r>
            <a:endParaRPr sz="2400">
              <a:solidFill>
                <a:srgbClr val="FFFF00"/>
              </a:solidFill>
            </a:endParaRPr>
          </a:p>
          <a:p>
            <a:pPr indent="-381000" lvl="0" marL="457200" marR="0" rtl="0" algn="l">
              <a:lnSpc>
                <a:spcPct val="200000"/>
              </a:lnSpc>
              <a:spcBef>
                <a:spcPts val="0"/>
              </a:spcBef>
              <a:spcAft>
                <a:spcPts val="0"/>
              </a:spcAft>
              <a:buClr>
                <a:srgbClr val="FFFF00"/>
              </a:buClr>
              <a:buSzPts val="2400"/>
              <a:buAutoNum type="arabicPeriod"/>
            </a:pPr>
            <a:r>
              <a:rPr lang="en" sz="2400">
                <a:solidFill>
                  <a:srgbClr val="FFFF00"/>
                </a:solidFill>
              </a:rPr>
              <a:t>Effect on the market</a:t>
            </a:r>
            <a:endParaRPr sz="2400">
              <a:solidFill>
                <a:srgbClr val="FFFF00"/>
              </a:solidFill>
            </a:endParaRPr>
          </a:p>
          <a:p>
            <a:pPr indent="0" lvl="0" marL="0" marR="0" rtl="0" algn="l">
              <a:lnSpc>
                <a:spcPct val="200000"/>
              </a:lnSpc>
              <a:spcBef>
                <a:spcPts val="0"/>
              </a:spcBef>
              <a:spcAft>
                <a:spcPts val="0"/>
              </a:spcAft>
              <a:buNone/>
            </a:pPr>
            <a:r>
              <a:t/>
            </a:r>
            <a:endParaRPr sz="2400">
              <a:solidFill>
                <a:srgbClr val="FFFF00"/>
              </a:solidFill>
            </a:endParaRPr>
          </a:p>
        </p:txBody>
      </p:sp>
      <p:sp>
        <p:nvSpPr>
          <p:cNvPr id="301" name="Google Shape;301;p47"/>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Fair Use</a:t>
            </a:r>
            <a:endParaRPr sz="24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05" name="Shape 305"/>
        <p:cNvGrpSpPr/>
        <p:nvPr/>
      </p:nvGrpSpPr>
      <p:grpSpPr>
        <a:xfrm>
          <a:off x="0" y="0"/>
          <a:ext cx="0" cy="0"/>
          <a:chOff x="0" y="0"/>
          <a:chExt cx="0" cy="0"/>
        </a:xfrm>
      </p:grpSpPr>
      <p:pic>
        <p:nvPicPr>
          <p:cNvPr id="306" name="Google Shape;306;p48"/>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07" name="Google Shape;307;p48"/>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 sz="2400">
                <a:solidFill>
                  <a:srgbClr val="FFFF00"/>
                </a:solidFill>
              </a:rPr>
              <a:t>True or False?</a:t>
            </a:r>
            <a:endParaRPr sz="2400">
              <a:solidFill>
                <a:srgbClr val="FFFF00"/>
              </a:solidFill>
            </a:endParaRPr>
          </a:p>
          <a:p>
            <a:pPr indent="0" lvl="0" marL="0" marR="0" rtl="0" algn="l">
              <a:lnSpc>
                <a:spcPct val="200000"/>
              </a:lnSpc>
              <a:spcBef>
                <a:spcPts val="0"/>
              </a:spcBef>
              <a:spcAft>
                <a:spcPts val="0"/>
              </a:spcAft>
              <a:buNone/>
            </a:pPr>
            <a:r>
              <a:rPr lang="en" sz="2400">
                <a:solidFill>
                  <a:srgbClr val="FFFF00"/>
                </a:solidFill>
              </a:rPr>
              <a:t>Educational uses are always fair use</a:t>
            </a:r>
            <a:endParaRPr sz="2400">
              <a:solidFill>
                <a:srgbClr val="FFFF00"/>
              </a:solidFill>
            </a:endParaRPr>
          </a:p>
        </p:txBody>
      </p:sp>
      <p:sp>
        <p:nvSpPr>
          <p:cNvPr id="308" name="Google Shape;308;p48"/>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Fair Use</a:t>
            </a:r>
            <a:endParaRPr sz="24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12" name="Shape 312"/>
        <p:cNvGrpSpPr/>
        <p:nvPr/>
      </p:nvGrpSpPr>
      <p:grpSpPr>
        <a:xfrm>
          <a:off x="0" y="0"/>
          <a:ext cx="0" cy="0"/>
          <a:chOff x="0" y="0"/>
          <a:chExt cx="0" cy="0"/>
        </a:xfrm>
      </p:grpSpPr>
      <p:pic>
        <p:nvPicPr>
          <p:cNvPr id="313" name="Google Shape;313;p49"/>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14" name="Google Shape;314;p49"/>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 sz="2400">
                <a:solidFill>
                  <a:srgbClr val="FFFF00"/>
                </a:solidFill>
              </a:rPr>
              <a:t>True or False?</a:t>
            </a:r>
            <a:endParaRPr sz="2400">
              <a:solidFill>
                <a:srgbClr val="FFFF00"/>
              </a:solidFill>
            </a:endParaRPr>
          </a:p>
          <a:p>
            <a:pPr indent="0" lvl="0" marL="0" marR="0" rtl="0" algn="l">
              <a:lnSpc>
                <a:spcPct val="200000"/>
              </a:lnSpc>
              <a:spcBef>
                <a:spcPts val="0"/>
              </a:spcBef>
              <a:spcAft>
                <a:spcPts val="0"/>
              </a:spcAft>
              <a:buNone/>
            </a:pPr>
            <a:r>
              <a:rPr lang="en" sz="2400">
                <a:solidFill>
                  <a:srgbClr val="FFFF00"/>
                </a:solidFill>
              </a:rPr>
              <a:t>It is fair use posting one chapter from a 20 chapter book</a:t>
            </a:r>
            <a:endParaRPr sz="2400">
              <a:solidFill>
                <a:srgbClr val="FFFF00"/>
              </a:solidFill>
            </a:endParaRPr>
          </a:p>
        </p:txBody>
      </p:sp>
      <p:sp>
        <p:nvSpPr>
          <p:cNvPr id="315" name="Google Shape;315;p49"/>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Fair Use</a:t>
            </a:r>
            <a:endParaRPr sz="24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19" name="Shape 319"/>
        <p:cNvGrpSpPr/>
        <p:nvPr/>
      </p:nvGrpSpPr>
      <p:grpSpPr>
        <a:xfrm>
          <a:off x="0" y="0"/>
          <a:ext cx="0" cy="0"/>
          <a:chOff x="0" y="0"/>
          <a:chExt cx="0" cy="0"/>
        </a:xfrm>
      </p:grpSpPr>
      <p:pic>
        <p:nvPicPr>
          <p:cNvPr id="320" name="Google Shape;320;p50"/>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21" name="Google Shape;321;p50"/>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FF"/>
              </a:solidFill>
            </a:endParaRPr>
          </a:p>
        </p:txBody>
      </p:sp>
      <p:pic>
        <p:nvPicPr>
          <p:cNvPr descr="A Love So Beautiful: Roy Orbison &amp; The Royal Philharmonic Orchestra&#10;Buy/Listen - https://Orbison.lnk.to/ALSB!opwp&#10;&#10;A Love So Beautiful: Roy Orbison &amp; The Royal Philharmonic Orchestra, produced by Don Reedman and Nick Patrick, features elegant and spirited arrangements of Roy's best original vocal performances with the emotion and world-class musicianship of London s most beloved orchestra, The Royal Philharmonic Orchestra. &#10;&#10;A Love So Beautiful includes the timeless Roy tracks &quot;Oh, Pretty Woman&quot;, &quot;You Got It&quot;, &quot;Crying&quot; and more while breathing new life into fan favorites such as &quot;Drove All Night&quot; and the title track &quot;A Love So Beautiful&quot;. Additionally, the album will feature instrumental backing from &quot;Roy's boys&quot;: his three sons Wesley, Roy Jr. and Alex; plus Roy's grandson Roy Orbison III.&#10;&#10;Follow Roy Orbison:&#10;Spotify - https://Orbison.lnk.to/ALSBSI!opwp&#10;Facebook - https://Orbison.lnk.to/ALSBFI!opwp&#10;Twitter - https://Orbison.lnk.to/ALSBTI!opwp&#10;Website - https://Orbison.lnk.to/ALSBWI!opwp" id="322" name="Google Shape;322;p50" title="Roy Orbison - Oh, Pretty Woman (with the Royal Philharmonic Orchestra) (Audio)">
            <a:hlinkClick r:id="rId4"/>
          </p:cNvPr>
          <p:cNvPicPr preferRelativeResize="0"/>
          <p:nvPr/>
        </p:nvPicPr>
        <p:blipFill>
          <a:blip r:embed="rId5">
            <a:alphaModFix/>
          </a:blip>
          <a:stretch>
            <a:fillRect/>
          </a:stretch>
        </p:blipFill>
        <p:spPr>
          <a:xfrm>
            <a:off x="4098400" y="154325"/>
            <a:ext cx="3674000" cy="2755500"/>
          </a:xfrm>
          <a:prstGeom prst="rect">
            <a:avLst/>
          </a:prstGeom>
          <a:noFill/>
          <a:ln>
            <a:noFill/>
          </a:ln>
        </p:spPr>
      </p:pic>
      <p:sp>
        <p:nvSpPr>
          <p:cNvPr id="323" name="Google Shape;323;p50"/>
          <p:cNvSpPr txBox="1"/>
          <p:nvPr/>
        </p:nvSpPr>
        <p:spPr>
          <a:xfrm>
            <a:off x="149175" y="365100"/>
            <a:ext cx="4113000" cy="466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300">
                <a:solidFill>
                  <a:srgbClr val="FFFF00"/>
                </a:solidFill>
                <a:latin typeface="Verdana"/>
                <a:ea typeface="Verdana"/>
                <a:cs typeface="Verdana"/>
                <a:sym typeface="Verdana"/>
              </a:rPr>
              <a:t>Pretty Woman, walking down the street,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the kind I like to meet,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I don't believe you,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you're not the truth,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No one could look as good as you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Mercy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won't you pardon me,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I couldn't help but see,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that you look lovely as can be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Are you lonely just like me?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stop a while,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talk a while,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give your smile to me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yeah, yeah, yeah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look my way,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say you'll stay with me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'Cause I need you, I'll treat you right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Come to me baby, Be mine tonight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don't walk on by,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don't make me cry,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don't walk away, </a:t>
            </a:r>
            <a:endParaRPr sz="1300">
              <a:solidFill>
                <a:srgbClr val="FFFF00"/>
              </a:solidFill>
              <a:latin typeface="Verdana"/>
              <a:ea typeface="Verdana"/>
              <a:cs typeface="Verdana"/>
              <a:sym typeface="Verdana"/>
            </a:endParaRPr>
          </a:p>
          <a:p>
            <a:pPr indent="0" lvl="0" marL="0">
              <a:spcBef>
                <a:spcPts val="0"/>
              </a:spcBef>
              <a:spcAft>
                <a:spcPts val="0"/>
              </a:spcAft>
              <a:buNone/>
            </a:pPr>
            <a:r>
              <a:t/>
            </a:r>
            <a:endParaRPr sz="1100">
              <a:solidFill>
                <a:srgbClr val="FFFF00"/>
              </a:solidFill>
            </a:endParaRPr>
          </a:p>
        </p:txBody>
      </p:sp>
      <p:sp>
        <p:nvSpPr>
          <p:cNvPr id="324" name="Google Shape;324;p50"/>
          <p:cNvSpPr txBox="1"/>
          <p:nvPr/>
        </p:nvSpPr>
        <p:spPr>
          <a:xfrm>
            <a:off x="4098425" y="3121800"/>
            <a:ext cx="3674100" cy="166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300">
                <a:solidFill>
                  <a:srgbClr val="FFFF00"/>
                </a:solidFill>
                <a:latin typeface="Verdana"/>
                <a:ea typeface="Verdana"/>
                <a:cs typeface="Verdana"/>
                <a:sym typeface="Verdana"/>
              </a:rPr>
              <a:t>Hey, O. K.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If that's the way it must be, O. K.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I guess I'll go on home, it's late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There'll be tomorrow night, but wait!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What do I see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Is she walking back to me?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Yeah, she's walking back to me!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Oh, Pretty Woman.</a:t>
            </a:r>
            <a:endParaRPr sz="1300">
              <a:solidFill>
                <a:srgbClr val="FFFF00"/>
              </a:solidFill>
            </a:endParaRPr>
          </a:p>
          <a:p>
            <a:pPr indent="0" lvl="0" marL="0">
              <a:spcBef>
                <a:spcPts val="0"/>
              </a:spcBef>
              <a:spcAft>
                <a:spcPts val="0"/>
              </a:spcAft>
              <a:buNone/>
            </a:pPr>
            <a:r>
              <a:t/>
            </a:r>
            <a:endParaRPr>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28" name="Shape 328"/>
        <p:cNvGrpSpPr/>
        <p:nvPr/>
      </p:nvGrpSpPr>
      <p:grpSpPr>
        <a:xfrm>
          <a:off x="0" y="0"/>
          <a:ext cx="0" cy="0"/>
          <a:chOff x="0" y="0"/>
          <a:chExt cx="0" cy="0"/>
        </a:xfrm>
      </p:grpSpPr>
      <p:pic>
        <p:nvPicPr>
          <p:cNvPr id="329" name="Google Shape;329;p51"/>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30" name="Google Shape;330;p51"/>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FF"/>
              </a:solidFill>
            </a:endParaRPr>
          </a:p>
        </p:txBody>
      </p:sp>
      <p:sp>
        <p:nvSpPr>
          <p:cNvPr id="331" name="Google Shape;331;p51"/>
          <p:cNvSpPr txBox="1"/>
          <p:nvPr/>
        </p:nvSpPr>
        <p:spPr>
          <a:xfrm>
            <a:off x="149175" y="162900"/>
            <a:ext cx="4213500" cy="486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300">
                <a:solidFill>
                  <a:srgbClr val="FFFF00"/>
                </a:solidFill>
                <a:latin typeface="Verdana"/>
                <a:ea typeface="Verdana"/>
                <a:cs typeface="Verdana"/>
                <a:sym typeface="Verdana"/>
              </a:rPr>
              <a:t>Pretty woman walkin' down the street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girl you look so sweet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you bring me down to that knee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Pretty woman you make me wanna beg please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Oh, pretty woman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Big hairy woman you need to shave that stuff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Big hairy woman you know I bet it's tough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Big hairy woman all that hair it ain't legit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'Cause you look like 'Cousin It'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Big hairy woman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Bald headed woman girl your hair won't grow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Bald headed woman you got a teeny weeny afro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Bald headed woman you know your hair could look nice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Bald headed woman first you got to roll it with rice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Bald headed woman here, let me get this hunk of biz for ya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Ya know what I'm saying you look better than rice a roni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Oh bald headed woman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Big hairy woman come on in </a:t>
            </a:r>
            <a:endParaRPr sz="1300">
              <a:solidFill>
                <a:srgbClr val="FFFF00"/>
              </a:solidFill>
              <a:latin typeface="Verdana"/>
              <a:ea typeface="Verdana"/>
              <a:cs typeface="Verdana"/>
              <a:sym typeface="Verdana"/>
            </a:endParaRPr>
          </a:p>
          <a:p>
            <a:pPr indent="0" lvl="0" marL="0" rtl="0">
              <a:spcBef>
                <a:spcPts val="0"/>
              </a:spcBef>
              <a:spcAft>
                <a:spcPts val="0"/>
              </a:spcAft>
              <a:buNone/>
            </a:pPr>
            <a:r>
              <a:rPr lang="en" sz="1300">
                <a:solidFill>
                  <a:srgbClr val="FFFF00"/>
                </a:solidFill>
                <a:latin typeface="Verdana"/>
                <a:ea typeface="Verdana"/>
                <a:cs typeface="Verdana"/>
                <a:sym typeface="Verdana"/>
              </a:rPr>
              <a:t>And don't forget your bald headed friend </a:t>
            </a:r>
            <a:endParaRPr sz="1300">
              <a:solidFill>
                <a:srgbClr val="FFFF00"/>
              </a:solidFill>
              <a:latin typeface="Verdana"/>
              <a:ea typeface="Verdana"/>
              <a:cs typeface="Verdana"/>
              <a:sym typeface="Verdana"/>
            </a:endParaRPr>
          </a:p>
          <a:p>
            <a:pPr indent="0" lvl="0" marL="0" rtl="0">
              <a:spcBef>
                <a:spcPts val="0"/>
              </a:spcBef>
              <a:spcAft>
                <a:spcPts val="0"/>
              </a:spcAft>
              <a:buNone/>
            </a:pPr>
            <a:r>
              <a:t/>
            </a:r>
            <a:endParaRPr sz="1100">
              <a:solidFill>
                <a:srgbClr val="FFFF00"/>
              </a:solidFill>
            </a:endParaRPr>
          </a:p>
        </p:txBody>
      </p:sp>
      <p:sp>
        <p:nvSpPr>
          <p:cNvPr id="332" name="Google Shape;332;p51"/>
          <p:cNvSpPr txBox="1"/>
          <p:nvPr/>
        </p:nvSpPr>
        <p:spPr>
          <a:xfrm>
            <a:off x="4362600" y="3054850"/>
            <a:ext cx="4574400" cy="172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300">
                <a:solidFill>
                  <a:srgbClr val="FFFF00"/>
                </a:solidFill>
                <a:latin typeface="Verdana"/>
                <a:ea typeface="Verdana"/>
                <a:cs typeface="Verdana"/>
                <a:sym typeface="Verdana"/>
              </a:rPr>
              <a:t>Hey pretty woman let the boys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Jump in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Two timin' woman girl you know you ain't right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Two timin' woman you's out with my boy last night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Two timin' woman that takes a load off my mind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Two timin' woman now I know the baby ain't mine </a:t>
            </a:r>
            <a:endParaRPr sz="1300">
              <a:solidFill>
                <a:srgbClr val="FFFF00"/>
              </a:solidFill>
              <a:latin typeface="Verdana"/>
              <a:ea typeface="Verdana"/>
              <a:cs typeface="Verdana"/>
              <a:sym typeface="Verdana"/>
            </a:endParaRPr>
          </a:p>
          <a:p>
            <a:pPr indent="0" lvl="0" marL="0">
              <a:spcBef>
                <a:spcPts val="0"/>
              </a:spcBef>
              <a:spcAft>
                <a:spcPts val="0"/>
              </a:spcAft>
              <a:buNone/>
            </a:pPr>
            <a:r>
              <a:rPr lang="en" sz="1300">
                <a:solidFill>
                  <a:srgbClr val="FFFF00"/>
                </a:solidFill>
                <a:latin typeface="Verdana"/>
                <a:ea typeface="Verdana"/>
                <a:cs typeface="Verdana"/>
                <a:sym typeface="Verdana"/>
              </a:rPr>
              <a:t>Oh, two timin' woman </a:t>
            </a:r>
            <a:endParaRPr sz="1300">
              <a:solidFill>
                <a:srgbClr val="FFFF00"/>
              </a:solidFill>
              <a:latin typeface="Verdana"/>
              <a:ea typeface="Verdana"/>
              <a:cs typeface="Verdana"/>
              <a:sym typeface="Verdana"/>
            </a:endParaRPr>
          </a:p>
          <a:p>
            <a:pPr indent="0" lvl="0" marL="0" rtl="0">
              <a:spcBef>
                <a:spcPts val="0"/>
              </a:spcBef>
              <a:spcAft>
                <a:spcPts val="0"/>
              </a:spcAft>
              <a:buNone/>
            </a:pPr>
            <a:r>
              <a:rPr lang="en" sz="1300">
                <a:solidFill>
                  <a:srgbClr val="FFFF00"/>
                </a:solidFill>
                <a:latin typeface="Verdana"/>
                <a:ea typeface="Verdana"/>
                <a:cs typeface="Verdana"/>
                <a:sym typeface="Verdana"/>
              </a:rPr>
              <a:t>Oh pretty woman</a:t>
            </a:r>
            <a:endParaRPr sz="1300">
              <a:solidFill>
                <a:srgbClr val="FFFF00"/>
              </a:solidFill>
              <a:latin typeface="Verdana"/>
              <a:ea typeface="Verdana"/>
              <a:cs typeface="Verdana"/>
              <a:sym typeface="Verdana"/>
            </a:endParaRPr>
          </a:p>
          <a:p>
            <a:pPr indent="0" lvl="0" marL="0" rtl="0">
              <a:spcBef>
                <a:spcPts val="0"/>
              </a:spcBef>
              <a:spcAft>
                <a:spcPts val="0"/>
              </a:spcAft>
              <a:buNone/>
            </a:pPr>
            <a:r>
              <a:t/>
            </a:r>
            <a:endParaRPr>
              <a:solidFill>
                <a:srgbClr val="FFFF00"/>
              </a:solidFill>
            </a:endParaRPr>
          </a:p>
        </p:txBody>
      </p:sp>
      <p:pic>
        <p:nvPicPr>
          <p:cNvPr descr="Provided to YouTube by Music Video Distributors Inc.&#10;&#10;Pretty Woman · 2 Live Crew&#10;&#10;Greatest Hits Vol. 2&#10;&#10;℗ LIL JOE RECORDS&#10;&#10;Released on: 1999-02-02&#10;&#10;Artist: 2 Live Crew&#10;&#10;Auto-generated by YouTube." id="333" name="Google Shape;333;p51" title="Pretty Woman">
            <a:hlinkClick r:id="rId4"/>
          </p:cNvPr>
          <p:cNvPicPr preferRelativeResize="0"/>
          <p:nvPr/>
        </p:nvPicPr>
        <p:blipFill>
          <a:blip r:embed="rId5">
            <a:alphaModFix/>
          </a:blip>
          <a:stretch>
            <a:fillRect/>
          </a:stretch>
        </p:blipFill>
        <p:spPr>
          <a:xfrm>
            <a:off x="4362600" y="213800"/>
            <a:ext cx="3409925" cy="25574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79" name="Google Shape;79;p16"/>
          <p:cNvSpPr txBox="1"/>
          <p:nvPr/>
        </p:nvSpPr>
        <p:spPr>
          <a:xfrm>
            <a:off x="1183450" y="1440175"/>
            <a:ext cx="7767300" cy="3479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What is copyright</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Scope of copyright</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How to use copyrighted works</a:t>
            </a:r>
            <a:endParaRPr sz="2400">
              <a:solidFill>
                <a:srgbClr val="FFFF00"/>
              </a:solidFill>
            </a:endParaRPr>
          </a:p>
        </p:txBody>
      </p:sp>
      <p:sp>
        <p:nvSpPr>
          <p:cNvPr id="80" name="Google Shape;80;p16"/>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Overview</a:t>
            </a:r>
            <a:endParaRPr sz="24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37" name="Shape 337"/>
        <p:cNvGrpSpPr/>
        <p:nvPr/>
      </p:nvGrpSpPr>
      <p:grpSpPr>
        <a:xfrm>
          <a:off x="0" y="0"/>
          <a:ext cx="0" cy="0"/>
          <a:chOff x="0" y="0"/>
          <a:chExt cx="0" cy="0"/>
        </a:xfrm>
      </p:grpSpPr>
      <p:pic>
        <p:nvPicPr>
          <p:cNvPr id="338" name="Google Shape;338;p52"/>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39" name="Google Shape;339;p52"/>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You hold copyright</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Public licenses</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Licenses secured by U-M</a:t>
            </a:r>
            <a:endParaRPr sz="2400">
              <a:solidFill>
                <a:srgbClr val="FFFF00"/>
              </a:solidFill>
            </a:endParaRPr>
          </a:p>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Ask for permission</a:t>
            </a:r>
            <a:endParaRPr sz="2400">
              <a:solidFill>
                <a:srgbClr val="FFFF00"/>
              </a:solidFill>
            </a:endParaRPr>
          </a:p>
        </p:txBody>
      </p:sp>
      <p:sp>
        <p:nvSpPr>
          <p:cNvPr id="340" name="Google Shape;340;p52"/>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Permission</a:t>
            </a:r>
            <a:endParaRPr sz="24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44" name="Shape 344"/>
        <p:cNvGrpSpPr/>
        <p:nvPr/>
      </p:nvGrpSpPr>
      <p:grpSpPr>
        <a:xfrm>
          <a:off x="0" y="0"/>
          <a:ext cx="0" cy="0"/>
          <a:chOff x="0" y="0"/>
          <a:chExt cx="0" cy="0"/>
        </a:xfrm>
      </p:grpSpPr>
      <p:pic>
        <p:nvPicPr>
          <p:cNvPr id="345" name="Google Shape;345;p53"/>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46" name="Google Shape;346;p53"/>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 sz="2400">
                <a:solidFill>
                  <a:srgbClr val="FFFF00"/>
                </a:solidFill>
              </a:rPr>
              <a:t>True or False?</a:t>
            </a:r>
            <a:endParaRPr sz="2400">
              <a:solidFill>
                <a:srgbClr val="FFFF00"/>
              </a:solidFill>
            </a:endParaRPr>
          </a:p>
          <a:p>
            <a:pPr indent="0" lvl="0" marL="0" marR="0" rtl="0" algn="l">
              <a:lnSpc>
                <a:spcPct val="100000"/>
              </a:lnSpc>
              <a:spcBef>
                <a:spcPts val="0"/>
              </a:spcBef>
              <a:spcAft>
                <a:spcPts val="0"/>
              </a:spcAft>
              <a:buNone/>
            </a:pPr>
            <a:r>
              <a:rPr lang="en" sz="2400">
                <a:solidFill>
                  <a:srgbClr val="FFFF00"/>
                </a:solidFill>
              </a:rPr>
              <a:t>You go to Arlington Amphitheater and take a photo of the </a:t>
            </a:r>
            <a:r>
              <a:rPr lang="en" sz="2400">
                <a:solidFill>
                  <a:srgbClr val="FFFF00"/>
                </a:solidFill>
              </a:rPr>
              <a:t>architecture</a:t>
            </a:r>
            <a:r>
              <a:rPr lang="en" sz="2400">
                <a:solidFill>
                  <a:srgbClr val="FFFF00"/>
                </a:solidFill>
              </a:rPr>
              <a:t>. You can use it however you’d like.</a:t>
            </a:r>
            <a:endParaRPr sz="2400">
              <a:solidFill>
                <a:srgbClr val="FFFF00"/>
              </a:solidFill>
            </a:endParaRPr>
          </a:p>
        </p:txBody>
      </p:sp>
      <p:sp>
        <p:nvSpPr>
          <p:cNvPr id="347" name="Google Shape;347;p53"/>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Permission</a:t>
            </a:r>
            <a:endParaRPr sz="24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51" name="Shape 351"/>
        <p:cNvGrpSpPr/>
        <p:nvPr/>
      </p:nvGrpSpPr>
      <p:grpSpPr>
        <a:xfrm>
          <a:off x="0" y="0"/>
          <a:ext cx="0" cy="0"/>
          <a:chOff x="0" y="0"/>
          <a:chExt cx="0" cy="0"/>
        </a:xfrm>
      </p:grpSpPr>
      <p:pic>
        <p:nvPicPr>
          <p:cNvPr id="352" name="Google Shape;352;p54"/>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53" name="Google Shape;353;p54"/>
          <p:cNvSpPr txBox="1"/>
          <p:nvPr/>
        </p:nvSpPr>
        <p:spPr>
          <a:xfrm>
            <a:off x="7932825" y="4505300"/>
            <a:ext cx="1160400" cy="459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00"/>
                </a:solidFill>
              </a:rPr>
              <a:t>CC BY</a:t>
            </a:r>
            <a:endParaRPr sz="2400">
              <a:solidFill>
                <a:srgbClr val="FFFF00"/>
              </a:solidFill>
            </a:endParaRPr>
          </a:p>
        </p:txBody>
      </p:sp>
      <p:pic>
        <p:nvPicPr>
          <p:cNvPr id="354" name="Google Shape;354;p54"/>
          <p:cNvPicPr preferRelativeResize="0"/>
          <p:nvPr/>
        </p:nvPicPr>
        <p:blipFill>
          <a:blip r:embed="rId4">
            <a:alphaModFix/>
          </a:blip>
          <a:stretch>
            <a:fillRect/>
          </a:stretch>
        </p:blipFill>
        <p:spPr>
          <a:xfrm>
            <a:off x="0" y="48188"/>
            <a:ext cx="7854700" cy="5047132"/>
          </a:xfrm>
          <a:prstGeom prst="rect">
            <a:avLst/>
          </a:prstGeom>
          <a:noFill/>
          <a:ln>
            <a:noFill/>
          </a:ln>
        </p:spPr>
      </p:pic>
      <p:sp>
        <p:nvSpPr>
          <p:cNvPr id="355" name="Google Shape;355;p54"/>
          <p:cNvSpPr txBox="1"/>
          <p:nvPr/>
        </p:nvSpPr>
        <p:spPr>
          <a:xfrm>
            <a:off x="7854700" y="3802400"/>
            <a:ext cx="1238700" cy="546600"/>
          </a:xfrm>
          <a:prstGeom prst="rect">
            <a:avLst/>
          </a:prstGeom>
          <a:noFill/>
          <a:ln>
            <a:noFill/>
          </a:ln>
        </p:spPr>
        <p:txBody>
          <a:bodyPr anchorCtr="0" anchor="t" bIns="91425" lIns="91425" spcFirstLastPara="1" rIns="91425" wrap="square" tIns="91425">
            <a:noAutofit/>
          </a:bodyPr>
          <a:lstStyle/>
          <a:p>
            <a:pPr indent="0" lvl="0" marL="50800" rtl="0">
              <a:spcBef>
                <a:spcPts val="0"/>
              </a:spcBef>
              <a:spcAft>
                <a:spcPts val="0"/>
              </a:spcAft>
              <a:buNone/>
            </a:pPr>
            <a:r>
              <a:rPr lang="en" sz="1800" u="sng">
                <a:solidFill>
                  <a:srgbClr val="00FF00"/>
                </a:solidFill>
                <a:hlinkClick r:id="rId5"/>
              </a:rPr>
              <a:t>Ron Cogswell</a:t>
            </a:r>
            <a:endParaRPr sz="1800">
              <a:solidFill>
                <a:srgbClr val="00FF00"/>
              </a:solidFill>
            </a:endParaRPr>
          </a:p>
          <a:p>
            <a:pPr indent="0" lvl="0" marL="50800" rtl="0">
              <a:spcBef>
                <a:spcPts val="0"/>
              </a:spcBef>
              <a:spcAft>
                <a:spcPts val="0"/>
              </a:spcAft>
              <a:buNone/>
            </a:pPr>
            <a:r>
              <a:t/>
            </a:r>
            <a:endParaRPr sz="1500">
              <a:highlight>
                <a:srgbClr val="F3F5F6"/>
              </a:highlight>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59" name="Shape 359"/>
        <p:cNvGrpSpPr/>
        <p:nvPr/>
      </p:nvGrpSpPr>
      <p:grpSpPr>
        <a:xfrm>
          <a:off x="0" y="0"/>
          <a:ext cx="0" cy="0"/>
          <a:chOff x="0" y="0"/>
          <a:chExt cx="0" cy="0"/>
        </a:xfrm>
      </p:grpSpPr>
      <p:pic>
        <p:nvPicPr>
          <p:cNvPr id="360" name="Google Shape;360;p55"/>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id="361" name="Google Shape;361;p55"/>
          <p:cNvPicPr preferRelativeResize="0"/>
          <p:nvPr/>
        </p:nvPicPr>
        <p:blipFill>
          <a:blip r:embed="rId4">
            <a:alphaModFix/>
          </a:blip>
          <a:stretch>
            <a:fillRect/>
          </a:stretch>
        </p:blipFill>
        <p:spPr>
          <a:xfrm>
            <a:off x="522050" y="152400"/>
            <a:ext cx="3150931" cy="4838703"/>
          </a:xfrm>
          <a:prstGeom prst="rect">
            <a:avLst/>
          </a:prstGeom>
          <a:noFill/>
          <a:ln>
            <a:noFill/>
          </a:ln>
        </p:spPr>
      </p:pic>
      <p:pic>
        <p:nvPicPr>
          <p:cNvPr id="362" name="Google Shape;362;p55"/>
          <p:cNvPicPr preferRelativeResize="0"/>
          <p:nvPr/>
        </p:nvPicPr>
        <p:blipFill>
          <a:blip r:embed="rId5">
            <a:alphaModFix/>
          </a:blip>
          <a:stretch>
            <a:fillRect/>
          </a:stretch>
        </p:blipFill>
        <p:spPr>
          <a:xfrm>
            <a:off x="4023231" y="1809750"/>
            <a:ext cx="3495675" cy="3181350"/>
          </a:xfrm>
          <a:prstGeom prst="rect">
            <a:avLst/>
          </a:prstGeom>
          <a:noFill/>
          <a:ln>
            <a:noFill/>
          </a:ln>
        </p:spPr>
      </p:pic>
      <p:sp>
        <p:nvSpPr>
          <p:cNvPr id="363" name="Google Shape;363;p55"/>
          <p:cNvSpPr txBox="1"/>
          <p:nvPr/>
        </p:nvSpPr>
        <p:spPr>
          <a:xfrm>
            <a:off x="4023225" y="406500"/>
            <a:ext cx="3000000" cy="965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a:solidFill>
                  <a:srgbClr val="FFFF00"/>
                </a:solidFill>
              </a:rPr>
              <a:t>Site License</a:t>
            </a:r>
            <a:endParaRPr sz="240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67" name="Shape 367"/>
        <p:cNvGrpSpPr/>
        <p:nvPr/>
      </p:nvGrpSpPr>
      <p:grpSpPr>
        <a:xfrm>
          <a:off x="0" y="0"/>
          <a:ext cx="0" cy="0"/>
          <a:chOff x="0" y="0"/>
          <a:chExt cx="0" cy="0"/>
        </a:xfrm>
      </p:grpSpPr>
      <p:pic>
        <p:nvPicPr>
          <p:cNvPr id="368" name="Google Shape;368;p56"/>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id="369" name="Google Shape;369;p56"/>
          <p:cNvPicPr preferRelativeResize="0"/>
          <p:nvPr/>
        </p:nvPicPr>
        <p:blipFill>
          <a:blip r:embed="rId4">
            <a:alphaModFix/>
          </a:blip>
          <a:stretch>
            <a:fillRect/>
          </a:stretch>
        </p:blipFill>
        <p:spPr>
          <a:xfrm>
            <a:off x="178075" y="509650"/>
            <a:ext cx="7467602" cy="4124198"/>
          </a:xfrm>
          <a:prstGeom prst="rect">
            <a:avLst/>
          </a:prstGeom>
          <a:noFill/>
          <a:ln>
            <a:noFill/>
          </a:ln>
        </p:spPr>
      </p:pic>
      <p:sp>
        <p:nvSpPr>
          <p:cNvPr id="370" name="Google Shape;370;p56"/>
          <p:cNvSpPr txBox="1"/>
          <p:nvPr/>
        </p:nvSpPr>
        <p:spPr>
          <a:xfrm>
            <a:off x="1066725" y="568225"/>
            <a:ext cx="1130100" cy="211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74" name="Shape 374"/>
        <p:cNvGrpSpPr/>
        <p:nvPr/>
      </p:nvGrpSpPr>
      <p:grpSpPr>
        <a:xfrm>
          <a:off x="0" y="0"/>
          <a:ext cx="0" cy="0"/>
          <a:chOff x="0" y="0"/>
          <a:chExt cx="0" cy="0"/>
        </a:xfrm>
      </p:grpSpPr>
      <p:pic>
        <p:nvPicPr>
          <p:cNvPr id="375" name="Google Shape;375;p57"/>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id="376" name="Google Shape;376;p57"/>
          <p:cNvPicPr preferRelativeResize="0"/>
          <p:nvPr/>
        </p:nvPicPr>
        <p:blipFill>
          <a:blip r:embed="rId4">
            <a:alphaModFix/>
          </a:blip>
          <a:stretch>
            <a:fillRect/>
          </a:stretch>
        </p:blipFill>
        <p:spPr>
          <a:xfrm>
            <a:off x="152400" y="152400"/>
            <a:ext cx="7258051" cy="4838701"/>
          </a:xfrm>
          <a:prstGeom prst="rect">
            <a:avLst/>
          </a:prstGeom>
          <a:noFill/>
          <a:ln>
            <a:noFill/>
          </a:ln>
        </p:spPr>
      </p:pic>
      <p:sp>
        <p:nvSpPr>
          <p:cNvPr id="377" name="Google Shape;377;p57"/>
          <p:cNvSpPr txBox="1"/>
          <p:nvPr/>
        </p:nvSpPr>
        <p:spPr>
          <a:xfrm>
            <a:off x="836800" y="299025"/>
            <a:ext cx="6080700" cy="7698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81" name="Shape 381"/>
        <p:cNvGrpSpPr/>
        <p:nvPr/>
      </p:nvGrpSpPr>
      <p:grpSpPr>
        <a:xfrm>
          <a:off x="0" y="0"/>
          <a:ext cx="0" cy="0"/>
          <a:chOff x="0" y="0"/>
          <a:chExt cx="0" cy="0"/>
        </a:xfrm>
      </p:grpSpPr>
      <p:pic>
        <p:nvPicPr>
          <p:cNvPr id="382" name="Google Shape;382;p58"/>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83" name="Google Shape;383;p58"/>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 sz="2400">
                <a:solidFill>
                  <a:srgbClr val="FFFF00"/>
                </a:solidFill>
              </a:rPr>
              <a:t>True or False?</a:t>
            </a:r>
            <a:endParaRPr sz="2400">
              <a:solidFill>
                <a:srgbClr val="FFFF00"/>
              </a:solidFill>
            </a:endParaRPr>
          </a:p>
          <a:p>
            <a:pPr indent="0" lvl="0" marL="0" marR="0" rtl="0" algn="l">
              <a:lnSpc>
                <a:spcPct val="100000"/>
              </a:lnSpc>
              <a:spcBef>
                <a:spcPts val="0"/>
              </a:spcBef>
              <a:spcAft>
                <a:spcPts val="0"/>
              </a:spcAft>
              <a:buNone/>
            </a:pPr>
            <a:r>
              <a:rPr lang="en" sz="2400">
                <a:solidFill>
                  <a:srgbClr val="FFFF00"/>
                </a:solidFill>
              </a:rPr>
              <a:t>You go to the same amphitheater and take a photo of the architecture. I can use your photo.</a:t>
            </a:r>
            <a:endParaRPr sz="2400">
              <a:solidFill>
                <a:srgbClr val="FFFF00"/>
              </a:solidFill>
            </a:endParaRPr>
          </a:p>
        </p:txBody>
      </p:sp>
      <p:sp>
        <p:nvSpPr>
          <p:cNvPr id="384" name="Google Shape;384;p58"/>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Permission</a:t>
            </a:r>
            <a:endParaRPr sz="24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88" name="Shape 388"/>
        <p:cNvGrpSpPr/>
        <p:nvPr/>
      </p:nvGrpSpPr>
      <p:grpSpPr>
        <a:xfrm>
          <a:off x="0" y="0"/>
          <a:ext cx="0" cy="0"/>
          <a:chOff x="0" y="0"/>
          <a:chExt cx="0" cy="0"/>
        </a:xfrm>
      </p:grpSpPr>
      <p:pic>
        <p:nvPicPr>
          <p:cNvPr id="389" name="Google Shape;389;p59"/>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90" name="Google Shape;390;p59"/>
          <p:cNvSpPr txBox="1"/>
          <p:nvPr/>
        </p:nvSpPr>
        <p:spPr>
          <a:xfrm>
            <a:off x="1183450" y="1371600"/>
            <a:ext cx="7767300" cy="3548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C</a:t>
            </a:r>
            <a:r>
              <a:rPr lang="en" sz="2400">
                <a:solidFill>
                  <a:srgbClr val="FFFF00"/>
                </a:solidFill>
              </a:rPr>
              <a:t>opyright is a bundle of exclusive rights</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Scope of copyright</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Original + Fixed</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Term: Life + 70</a:t>
            </a:r>
            <a:endParaRPr sz="2400">
              <a:solidFill>
                <a:srgbClr val="FFFF00"/>
              </a:solidFill>
            </a:endParaRPr>
          </a:p>
          <a:p>
            <a:pPr indent="-381000" lvl="0" marL="457200" marR="0" rtl="0" algn="l">
              <a:lnSpc>
                <a:spcPct val="115000"/>
              </a:lnSpc>
              <a:spcBef>
                <a:spcPts val="0"/>
              </a:spcBef>
              <a:spcAft>
                <a:spcPts val="0"/>
              </a:spcAft>
              <a:buClr>
                <a:srgbClr val="FFFF00"/>
              </a:buClr>
              <a:buSzPts val="2400"/>
              <a:buChar char="★"/>
            </a:pPr>
            <a:r>
              <a:rPr lang="en" sz="2400">
                <a:solidFill>
                  <a:srgbClr val="FFFF00"/>
                </a:solidFill>
              </a:rPr>
              <a:t>How to use copyrighted works</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User’s rights </a:t>
            </a:r>
            <a:endParaRPr sz="2400">
              <a:solidFill>
                <a:srgbClr val="FFFF00"/>
              </a:solidFill>
            </a:endParaRPr>
          </a:p>
          <a:p>
            <a:pPr indent="-381000" lvl="1" marL="914400" marR="0" rtl="0" algn="l">
              <a:lnSpc>
                <a:spcPct val="115000"/>
              </a:lnSpc>
              <a:spcBef>
                <a:spcPts val="0"/>
              </a:spcBef>
              <a:spcAft>
                <a:spcPts val="0"/>
              </a:spcAft>
              <a:buClr>
                <a:srgbClr val="FFFF00"/>
              </a:buClr>
              <a:buSzPts val="2400"/>
              <a:buChar char="○"/>
            </a:pPr>
            <a:r>
              <a:rPr lang="en" sz="2400">
                <a:solidFill>
                  <a:srgbClr val="FFFF00"/>
                </a:solidFill>
              </a:rPr>
              <a:t>Permission</a:t>
            </a:r>
            <a:endParaRPr sz="2400">
              <a:solidFill>
                <a:srgbClr val="FFFF00"/>
              </a:solidFill>
            </a:endParaRPr>
          </a:p>
        </p:txBody>
      </p:sp>
      <p:sp>
        <p:nvSpPr>
          <p:cNvPr id="391" name="Google Shape;391;p59"/>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Re</a:t>
            </a:r>
            <a:r>
              <a:rPr lang="en" sz="2400">
                <a:solidFill>
                  <a:schemeClr val="dk1"/>
                </a:solidFill>
              </a:rPr>
              <a:t>view</a:t>
            </a:r>
            <a:endParaRPr sz="24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395" name="Shape 395"/>
        <p:cNvGrpSpPr/>
        <p:nvPr/>
      </p:nvGrpSpPr>
      <p:grpSpPr>
        <a:xfrm>
          <a:off x="0" y="0"/>
          <a:ext cx="0" cy="0"/>
          <a:chOff x="0" y="0"/>
          <a:chExt cx="0" cy="0"/>
        </a:xfrm>
      </p:grpSpPr>
      <p:pic>
        <p:nvPicPr>
          <p:cNvPr id="396" name="Google Shape;396;p60"/>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397" name="Google Shape;397;p60"/>
          <p:cNvSpPr txBox="1"/>
          <p:nvPr/>
        </p:nvSpPr>
        <p:spPr>
          <a:xfrm>
            <a:off x="2334900" y="1885950"/>
            <a:ext cx="4474200" cy="1371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7200">
                <a:solidFill>
                  <a:srgbClr val="FFFF00"/>
                </a:solidFill>
              </a:rPr>
              <a:t>Thank you</a:t>
            </a:r>
            <a:endParaRPr sz="7200">
              <a:solidFill>
                <a:srgbClr val="FFFF00"/>
              </a:solidFill>
            </a:endParaRPr>
          </a:p>
        </p:txBody>
      </p:sp>
      <p:sp>
        <p:nvSpPr>
          <p:cNvPr id="398" name="Google Shape;398;p60"/>
          <p:cNvSpPr txBox="1"/>
          <p:nvPr/>
        </p:nvSpPr>
        <p:spPr>
          <a:xfrm>
            <a:off x="2450850" y="3257550"/>
            <a:ext cx="4242300" cy="44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u="sng">
                <a:solidFill>
                  <a:srgbClr val="FFFFFF"/>
                </a:solidFill>
              </a:rPr>
              <a:t>UMLIB.US/COPYRIGHT2018</a:t>
            </a:r>
            <a:endParaRPr sz="2400" u="sng">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86" name="Google Shape;86;p17"/>
          <p:cNvSpPr txBox="1"/>
          <p:nvPr/>
        </p:nvSpPr>
        <p:spPr>
          <a:xfrm>
            <a:off x="1183450" y="1440175"/>
            <a:ext cx="7767300" cy="3479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00FF00"/>
                </a:solidFill>
              </a:rPr>
              <a:t>Should</a:t>
            </a:r>
            <a:r>
              <a:rPr lang="en" sz="2400">
                <a:solidFill>
                  <a:srgbClr val="FFFF00"/>
                </a:solidFill>
              </a:rPr>
              <a:t> this be under copyright?</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Shakespeare’s play</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President Trump’s diary</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The workshop I’m about to deliver today</a:t>
            </a:r>
            <a:endParaRPr sz="2400">
              <a:solidFill>
                <a:srgbClr val="FFFF00"/>
              </a:solidFill>
            </a:endParaRPr>
          </a:p>
        </p:txBody>
      </p:sp>
      <p:sp>
        <p:nvSpPr>
          <p:cNvPr id="87" name="Google Shape;87;p17"/>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Opinion Poll</a:t>
            </a: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93" name="Google Shape;93;p18"/>
          <p:cNvSpPr txBox="1"/>
          <p:nvPr/>
        </p:nvSpPr>
        <p:spPr>
          <a:xfrm>
            <a:off x="1183450" y="1371600"/>
            <a:ext cx="7767300" cy="3548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200000"/>
              </a:lnSpc>
              <a:spcBef>
                <a:spcPts val="0"/>
              </a:spcBef>
              <a:spcAft>
                <a:spcPts val="0"/>
              </a:spcAft>
              <a:buClr>
                <a:srgbClr val="FFFF00"/>
              </a:buClr>
              <a:buSzPts val="2400"/>
              <a:buChar char="★"/>
            </a:pPr>
            <a:r>
              <a:rPr lang="en" sz="2400">
                <a:solidFill>
                  <a:srgbClr val="FFFF00"/>
                </a:solidFill>
              </a:rPr>
              <a:t>How long </a:t>
            </a:r>
            <a:r>
              <a:rPr lang="en" sz="2400">
                <a:solidFill>
                  <a:srgbClr val="00FF00"/>
                </a:solidFill>
              </a:rPr>
              <a:t>should</a:t>
            </a:r>
            <a:r>
              <a:rPr lang="en" sz="2400">
                <a:solidFill>
                  <a:srgbClr val="FFFF00"/>
                </a:solidFill>
              </a:rPr>
              <a:t> it be</a:t>
            </a:r>
            <a:r>
              <a:rPr lang="en" sz="2400">
                <a:solidFill>
                  <a:srgbClr val="FFFF00"/>
                </a:solidFill>
              </a:rPr>
              <a:t> under copyright?</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28 years</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56 years</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75 years</a:t>
            </a:r>
            <a:endParaRPr sz="2400">
              <a:solidFill>
                <a:srgbClr val="FFFF00"/>
              </a:solidFill>
            </a:endParaRPr>
          </a:p>
          <a:p>
            <a:pPr indent="-381000" lvl="1" marL="914400" marR="0" rtl="0" algn="l">
              <a:lnSpc>
                <a:spcPct val="200000"/>
              </a:lnSpc>
              <a:spcBef>
                <a:spcPts val="0"/>
              </a:spcBef>
              <a:spcAft>
                <a:spcPts val="0"/>
              </a:spcAft>
              <a:buClr>
                <a:srgbClr val="FFFF00"/>
              </a:buClr>
              <a:buSzPts val="2400"/>
              <a:buChar char="○"/>
            </a:pPr>
            <a:r>
              <a:rPr lang="en" sz="2400">
                <a:solidFill>
                  <a:srgbClr val="FFFF00"/>
                </a:solidFill>
              </a:rPr>
              <a:t>95 years</a:t>
            </a:r>
            <a:endParaRPr sz="2400">
              <a:solidFill>
                <a:srgbClr val="FFFF00"/>
              </a:solidFill>
            </a:endParaRPr>
          </a:p>
        </p:txBody>
      </p:sp>
      <p:sp>
        <p:nvSpPr>
          <p:cNvPr id="94" name="Google Shape;94;p18"/>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Opinion Poll</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98"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00" name="Google Shape;100;p19"/>
          <p:cNvSpPr txBox="1"/>
          <p:nvPr/>
        </p:nvSpPr>
        <p:spPr>
          <a:xfrm>
            <a:off x="1143025" y="1006500"/>
            <a:ext cx="7767300" cy="386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00"/>
                </a:solidFill>
              </a:rPr>
              <a:t>• </a:t>
            </a:r>
            <a:r>
              <a:rPr lang="en" sz="1600">
                <a:solidFill>
                  <a:srgbClr val="00FF00"/>
                </a:solidFill>
              </a:rPr>
              <a:t>Reproduce</a:t>
            </a:r>
            <a:r>
              <a:rPr lang="en" sz="1600">
                <a:solidFill>
                  <a:srgbClr val="FFFF00"/>
                </a:solidFill>
              </a:rPr>
              <a:t> the work in copies or phonorecords</a:t>
            </a:r>
            <a:endParaRPr sz="1600">
              <a:solidFill>
                <a:srgbClr val="FFFF00"/>
              </a:solidFill>
            </a:endParaRPr>
          </a:p>
          <a:p>
            <a:pPr indent="0" lvl="0" marL="0" marR="0" rtl="0" algn="l">
              <a:lnSpc>
                <a:spcPct val="115000"/>
              </a:lnSpc>
              <a:spcBef>
                <a:spcPts val="0"/>
              </a:spcBef>
              <a:spcAft>
                <a:spcPts val="0"/>
              </a:spcAft>
              <a:buNone/>
            </a:pPr>
            <a:r>
              <a:rPr lang="en" sz="1600">
                <a:solidFill>
                  <a:srgbClr val="FFFF00"/>
                </a:solidFill>
              </a:rPr>
              <a:t>• Prepare </a:t>
            </a:r>
            <a:r>
              <a:rPr lang="en" sz="1600">
                <a:solidFill>
                  <a:srgbClr val="00FF00"/>
                </a:solidFill>
              </a:rPr>
              <a:t>derivative works</a:t>
            </a:r>
            <a:r>
              <a:rPr lang="en" sz="1600">
                <a:solidFill>
                  <a:srgbClr val="FFFF00"/>
                </a:solidFill>
              </a:rPr>
              <a:t> based upon the work</a:t>
            </a:r>
            <a:endParaRPr sz="1600">
              <a:solidFill>
                <a:srgbClr val="FFFF00"/>
              </a:solidFill>
            </a:endParaRPr>
          </a:p>
          <a:p>
            <a:pPr indent="0" lvl="0" marL="0" marR="0" rtl="0" algn="l">
              <a:lnSpc>
                <a:spcPct val="115000"/>
              </a:lnSpc>
              <a:spcBef>
                <a:spcPts val="0"/>
              </a:spcBef>
              <a:spcAft>
                <a:spcPts val="0"/>
              </a:spcAft>
              <a:buNone/>
            </a:pPr>
            <a:r>
              <a:rPr lang="en" sz="1600">
                <a:solidFill>
                  <a:srgbClr val="FFFF00"/>
                </a:solidFill>
              </a:rPr>
              <a:t>• </a:t>
            </a:r>
            <a:r>
              <a:rPr lang="en" sz="1600">
                <a:solidFill>
                  <a:srgbClr val="00FF00"/>
                </a:solidFill>
              </a:rPr>
              <a:t>Distribute</a:t>
            </a:r>
            <a:r>
              <a:rPr lang="en" sz="1600">
                <a:solidFill>
                  <a:srgbClr val="FFFF00"/>
                </a:solidFill>
              </a:rPr>
              <a:t> copies or phonorecords of the work </a:t>
            </a:r>
            <a:r>
              <a:rPr lang="en" sz="1600">
                <a:solidFill>
                  <a:srgbClr val="00FF00"/>
                </a:solidFill>
              </a:rPr>
              <a:t>to the public</a:t>
            </a:r>
            <a:r>
              <a:rPr lang="en" sz="1600">
                <a:solidFill>
                  <a:srgbClr val="FFFF00"/>
                </a:solidFill>
              </a:rPr>
              <a:t> by sale or other transfer of ownership or by rental, lease, or lending</a:t>
            </a:r>
            <a:endParaRPr sz="1600">
              <a:solidFill>
                <a:srgbClr val="FFFF00"/>
              </a:solidFill>
            </a:endParaRPr>
          </a:p>
          <a:p>
            <a:pPr indent="0" lvl="0" marL="0" marR="0" rtl="0" algn="l">
              <a:lnSpc>
                <a:spcPct val="115000"/>
              </a:lnSpc>
              <a:spcBef>
                <a:spcPts val="0"/>
              </a:spcBef>
              <a:spcAft>
                <a:spcPts val="0"/>
              </a:spcAft>
              <a:buNone/>
            </a:pPr>
            <a:r>
              <a:rPr lang="en" sz="1600">
                <a:solidFill>
                  <a:srgbClr val="FFFF00"/>
                </a:solidFill>
              </a:rPr>
              <a:t>• </a:t>
            </a:r>
            <a:r>
              <a:rPr lang="en" sz="1600">
                <a:solidFill>
                  <a:srgbClr val="00FF00"/>
                </a:solidFill>
              </a:rPr>
              <a:t>Perform the work publicly</a:t>
            </a:r>
            <a:r>
              <a:rPr lang="en" sz="1600">
                <a:solidFill>
                  <a:srgbClr val="FFFF00"/>
                </a:solidFill>
              </a:rPr>
              <a:t> if it is a literary, musical, dramatic, or choreographic work; a pantomime; or a motion picture or other audiovisual work</a:t>
            </a:r>
            <a:endParaRPr sz="1600">
              <a:solidFill>
                <a:srgbClr val="FFFF00"/>
              </a:solidFill>
            </a:endParaRPr>
          </a:p>
          <a:p>
            <a:pPr indent="0" lvl="0" marL="0" marR="0" rtl="0" algn="l">
              <a:lnSpc>
                <a:spcPct val="115000"/>
              </a:lnSpc>
              <a:spcBef>
                <a:spcPts val="0"/>
              </a:spcBef>
              <a:spcAft>
                <a:spcPts val="0"/>
              </a:spcAft>
              <a:buNone/>
            </a:pPr>
            <a:r>
              <a:rPr lang="en" sz="1600">
                <a:solidFill>
                  <a:srgbClr val="FFFF00"/>
                </a:solidFill>
              </a:rPr>
              <a:t>• </a:t>
            </a:r>
            <a:r>
              <a:rPr lang="en" sz="1600">
                <a:solidFill>
                  <a:srgbClr val="00FF00"/>
                </a:solidFill>
              </a:rPr>
              <a:t>Display the work publicly</a:t>
            </a:r>
            <a:r>
              <a:rPr lang="en" sz="1600">
                <a:solidFill>
                  <a:srgbClr val="FFFF00"/>
                </a:solidFill>
              </a:rPr>
              <a:t> if it is a literary, musical, dramatic, or choreographic work; a pantomime; or a pictorial, graphic, or sculptural work. This right also applies to the individual images of a motion picture or other audiovisual work.</a:t>
            </a:r>
            <a:endParaRPr sz="1600">
              <a:solidFill>
                <a:srgbClr val="FFFF00"/>
              </a:solidFill>
            </a:endParaRPr>
          </a:p>
          <a:p>
            <a:pPr indent="0" lvl="0" marL="0" marR="0" rtl="0" algn="l">
              <a:lnSpc>
                <a:spcPct val="115000"/>
              </a:lnSpc>
              <a:spcBef>
                <a:spcPts val="0"/>
              </a:spcBef>
              <a:spcAft>
                <a:spcPts val="0"/>
              </a:spcAft>
              <a:buNone/>
            </a:pPr>
            <a:r>
              <a:rPr lang="en" sz="1600">
                <a:solidFill>
                  <a:srgbClr val="FFFF00"/>
                </a:solidFill>
              </a:rPr>
              <a:t>• </a:t>
            </a:r>
            <a:r>
              <a:rPr lang="en" sz="1600">
                <a:solidFill>
                  <a:srgbClr val="00FF00"/>
                </a:solidFill>
              </a:rPr>
              <a:t>Perform the work publicly</a:t>
            </a:r>
            <a:r>
              <a:rPr lang="en" sz="1600">
                <a:solidFill>
                  <a:srgbClr val="FFFF00"/>
                </a:solidFill>
              </a:rPr>
              <a:t> by means of a digital audio transmission if the work is a sound recording </a:t>
            </a:r>
            <a:endParaRPr sz="1600">
              <a:solidFill>
                <a:srgbClr val="FFFF00"/>
              </a:solidFill>
            </a:endParaRPr>
          </a:p>
          <a:p>
            <a:pPr indent="0" lvl="0" marL="0" marR="0" rtl="0" algn="l">
              <a:lnSpc>
                <a:spcPct val="115000"/>
              </a:lnSpc>
              <a:spcBef>
                <a:spcPts val="0"/>
              </a:spcBef>
              <a:spcAft>
                <a:spcPts val="0"/>
              </a:spcAft>
              <a:buNone/>
            </a:pPr>
            <a:r>
              <a:t/>
            </a:r>
            <a:endParaRPr sz="1600">
              <a:solidFill>
                <a:srgbClr val="FFFF00"/>
              </a:solidFill>
            </a:endParaRPr>
          </a:p>
          <a:p>
            <a:pPr indent="0" lvl="0" marL="0" marR="0" rtl="0" algn="l">
              <a:lnSpc>
                <a:spcPct val="115000"/>
              </a:lnSpc>
              <a:spcBef>
                <a:spcPts val="0"/>
              </a:spcBef>
              <a:spcAft>
                <a:spcPts val="0"/>
              </a:spcAft>
              <a:buNone/>
            </a:pPr>
            <a:r>
              <a:rPr lang="en" sz="1600">
                <a:solidFill>
                  <a:srgbClr val="FFFF00"/>
                </a:solidFill>
              </a:rPr>
              <a:t>Copyright also provides the owner of copyright the right to </a:t>
            </a:r>
            <a:r>
              <a:rPr lang="en" sz="1600">
                <a:solidFill>
                  <a:srgbClr val="00FF00"/>
                </a:solidFill>
              </a:rPr>
              <a:t>authorize others</a:t>
            </a:r>
            <a:r>
              <a:rPr lang="en" sz="1600">
                <a:solidFill>
                  <a:srgbClr val="FFFF00"/>
                </a:solidFill>
              </a:rPr>
              <a:t> to exercise these exclusive rights, subject to certain statutory limitations.</a:t>
            </a:r>
            <a:endParaRPr sz="1600">
              <a:solidFill>
                <a:srgbClr val="FFFF00"/>
              </a:solidFill>
            </a:endParaRPr>
          </a:p>
          <a:p>
            <a:pPr indent="0" lvl="0" marL="0" marR="0" rtl="0" algn="l">
              <a:lnSpc>
                <a:spcPct val="115000"/>
              </a:lnSpc>
              <a:spcBef>
                <a:spcPts val="0"/>
              </a:spcBef>
              <a:spcAft>
                <a:spcPts val="0"/>
              </a:spcAft>
              <a:buNone/>
            </a:pPr>
            <a:r>
              <a:t/>
            </a:r>
            <a:endParaRPr>
              <a:solidFill>
                <a:srgbClr val="FFFF00"/>
              </a:solidFill>
            </a:endParaRPr>
          </a:p>
          <a:p>
            <a:pPr indent="0" lvl="0" marL="0" marR="0" rtl="0" algn="l">
              <a:lnSpc>
                <a:spcPct val="115000"/>
              </a:lnSpc>
              <a:spcBef>
                <a:spcPts val="0"/>
              </a:spcBef>
              <a:spcAft>
                <a:spcPts val="0"/>
              </a:spcAft>
              <a:buNone/>
            </a:pPr>
            <a:r>
              <a:t/>
            </a:r>
            <a:endParaRPr>
              <a:solidFill>
                <a:srgbClr val="FFFF00"/>
              </a:solidFill>
            </a:endParaRPr>
          </a:p>
        </p:txBody>
      </p:sp>
      <p:sp>
        <p:nvSpPr>
          <p:cNvPr id="101" name="Google Shape;101;p19"/>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1"/>
                </a:solidFill>
              </a:rPr>
              <a:t>Rights of Copyright Holder</a:t>
            </a:r>
            <a:endParaRPr sz="2400">
              <a:solidFill>
                <a:schemeClr val="dk1"/>
              </a:solidFill>
            </a:endParaRPr>
          </a:p>
          <a:p>
            <a:pPr indent="0" lvl="0" marL="0" rtl="0">
              <a:spcBef>
                <a:spcPts val="0"/>
              </a:spcBef>
              <a:spcAft>
                <a:spcPts val="0"/>
              </a:spcAft>
              <a:buNone/>
            </a:pPr>
            <a:r>
              <a:t/>
            </a:r>
            <a:endParaRPr sz="2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7772400" y="0"/>
            <a:ext cx="1371600" cy="1371600"/>
          </a:xfrm>
          <a:prstGeom prst="rect">
            <a:avLst/>
          </a:prstGeom>
          <a:noFill/>
          <a:ln>
            <a:noFill/>
          </a:ln>
        </p:spPr>
      </p:pic>
      <p:sp>
        <p:nvSpPr>
          <p:cNvPr id="107" name="Google Shape;107;p20"/>
          <p:cNvSpPr txBox="1"/>
          <p:nvPr/>
        </p:nvSpPr>
        <p:spPr>
          <a:xfrm>
            <a:off x="1183450" y="1690150"/>
            <a:ext cx="7767300" cy="32295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lang="en" sz="2400">
                <a:solidFill>
                  <a:srgbClr val="FFFF00"/>
                </a:solidFill>
              </a:rPr>
              <a:t>You </a:t>
            </a:r>
            <a:r>
              <a:rPr lang="en" sz="2400">
                <a:solidFill>
                  <a:srgbClr val="00FF00"/>
                </a:solidFill>
              </a:rPr>
              <a:t>literally copy</a:t>
            </a:r>
            <a:r>
              <a:rPr lang="en" sz="2400">
                <a:solidFill>
                  <a:srgbClr val="FFFF00"/>
                </a:solidFill>
              </a:rPr>
              <a:t> from the original</a:t>
            </a:r>
            <a:endParaRPr sz="2400">
              <a:solidFill>
                <a:srgbClr val="FFFF00"/>
              </a:solidFill>
            </a:endParaRPr>
          </a:p>
          <a:p>
            <a:pPr indent="457200" lvl="0" marL="1828800" marR="0" rtl="0" algn="l">
              <a:lnSpc>
                <a:spcPct val="200000"/>
              </a:lnSpc>
              <a:spcBef>
                <a:spcPts val="0"/>
              </a:spcBef>
              <a:spcAft>
                <a:spcPts val="0"/>
              </a:spcAft>
              <a:buNone/>
            </a:pPr>
            <a:r>
              <a:rPr lang="en" sz="2400">
                <a:solidFill>
                  <a:srgbClr val="FFFF00"/>
                </a:solidFill>
              </a:rPr>
              <a:t>AND</a:t>
            </a:r>
            <a:endParaRPr sz="2400">
              <a:solidFill>
                <a:srgbClr val="FFFF00"/>
              </a:solidFill>
            </a:endParaRPr>
          </a:p>
          <a:p>
            <a:pPr indent="0" lvl="0" marL="0" marR="0" rtl="0" algn="l">
              <a:lnSpc>
                <a:spcPct val="200000"/>
              </a:lnSpc>
              <a:spcBef>
                <a:spcPts val="0"/>
              </a:spcBef>
              <a:spcAft>
                <a:spcPts val="0"/>
              </a:spcAft>
              <a:buNone/>
            </a:pPr>
            <a:r>
              <a:rPr lang="en" sz="2400">
                <a:solidFill>
                  <a:srgbClr val="FFFF00"/>
                </a:solidFill>
              </a:rPr>
              <a:t>Your copy is “</a:t>
            </a:r>
            <a:r>
              <a:rPr lang="en" sz="2400">
                <a:solidFill>
                  <a:srgbClr val="00FF00"/>
                </a:solidFill>
              </a:rPr>
              <a:t>substantially similar</a:t>
            </a:r>
            <a:r>
              <a:rPr lang="en" sz="2400">
                <a:solidFill>
                  <a:srgbClr val="FFFF00"/>
                </a:solidFill>
              </a:rPr>
              <a:t>” to the original</a:t>
            </a:r>
            <a:endParaRPr sz="2400">
              <a:solidFill>
                <a:srgbClr val="FFFF00"/>
              </a:solidFill>
            </a:endParaRPr>
          </a:p>
        </p:txBody>
      </p:sp>
      <p:sp>
        <p:nvSpPr>
          <p:cNvPr id="108" name="Google Shape;108;p20"/>
          <p:cNvSpPr txBox="1"/>
          <p:nvPr/>
        </p:nvSpPr>
        <p:spPr>
          <a:xfrm>
            <a:off x="1183450" y="365100"/>
            <a:ext cx="5455800" cy="64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FFFF"/>
                </a:solidFill>
              </a:rPr>
              <a:t>Infringement of Copyright</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2E5E"/>
        </a:solidFill>
      </p:bgPr>
    </p:bg>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7772400" y="0"/>
            <a:ext cx="1371600" cy="1371600"/>
          </a:xfrm>
          <a:prstGeom prst="rect">
            <a:avLst/>
          </a:prstGeom>
          <a:noFill/>
          <a:ln>
            <a:noFill/>
          </a:ln>
        </p:spPr>
      </p:pic>
      <p:pic>
        <p:nvPicPr>
          <p:cNvPr descr="structure palace landmark stadium washington memorial arena amphitheatre bullring estate arlington ancient rome ancient history sport venue outdoor structure" id="114" name="Google Shape;114;p21"/>
          <p:cNvPicPr preferRelativeResize="0"/>
          <p:nvPr/>
        </p:nvPicPr>
        <p:blipFill>
          <a:blip r:embed="rId4">
            <a:alphaModFix/>
          </a:blip>
          <a:stretch>
            <a:fillRect/>
          </a:stretch>
        </p:blipFill>
        <p:spPr>
          <a:xfrm>
            <a:off x="0" y="0"/>
            <a:ext cx="7696200" cy="5143500"/>
          </a:xfrm>
          <a:prstGeom prst="rect">
            <a:avLst/>
          </a:prstGeom>
          <a:noFill/>
          <a:ln>
            <a:noFill/>
          </a:ln>
        </p:spPr>
      </p:pic>
      <p:sp>
        <p:nvSpPr>
          <p:cNvPr id="115" name="Google Shape;115;p21"/>
          <p:cNvSpPr txBox="1"/>
          <p:nvPr/>
        </p:nvSpPr>
        <p:spPr>
          <a:xfrm>
            <a:off x="7854700" y="4505300"/>
            <a:ext cx="814500" cy="459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400">
              <a:solidFill>
                <a:srgbClr val="FFFF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