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2"/>
  </p:notesMasterIdLst>
  <p:sldIdLst>
    <p:sldId id="257" r:id="rId2"/>
    <p:sldId id="258" r:id="rId3"/>
    <p:sldId id="259" r:id="rId4"/>
    <p:sldId id="260" r:id="rId5"/>
    <p:sldId id="261" r:id="rId6"/>
    <p:sldId id="276" r:id="rId7"/>
    <p:sldId id="275" r:id="rId8"/>
    <p:sldId id="277" r:id="rId9"/>
    <p:sldId id="262" r:id="rId10"/>
    <p:sldId id="263" r:id="rId11"/>
    <p:sldId id="264" r:id="rId12"/>
    <p:sldId id="265" r:id="rId13"/>
    <p:sldId id="266" r:id="rId14"/>
    <p:sldId id="267" r:id="rId15"/>
    <p:sldId id="268" r:id="rId16"/>
    <p:sldId id="269" r:id="rId17"/>
    <p:sldId id="270" r:id="rId18"/>
    <p:sldId id="271" r:id="rId19"/>
    <p:sldId id="272"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p:restoredTop sz="94708"/>
  </p:normalViewPr>
  <p:slideViewPr>
    <p:cSldViewPr snapToGrid="0" snapToObjects="1">
      <p:cViewPr varScale="1">
        <p:scale>
          <a:sx n="96" d="100"/>
          <a:sy n="96" d="100"/>
        </p:scale>
        <p:origin x="15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5695A281-E68D-2049-B500-CBACCFA43A06}" type="datetimeFigureOut">
              <a:rPr lang="en-US" smtClean="0"/>
              <a:pPr/>
              <a:t>10/3/16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37AB98D9-D4B0-8247-AC3D-210EB93AC4D1}" type="slidenum">
              <a:rPr lang="en-US" smtClean="0"/>
              <a:pPr/>
              <a:t>‹#›</a:t>
            </a:fld>
            <a:endParaRPr lang="en-US" dirty="0"/>
          </a:p>
        </p:txBody>
      </p:sp>
    </p:spTree>
    <p:extLst>
      <p:ext uri="{BB962C8B-B14F-4D97-AF65-F5344CB8AC3E}">
        <p14:creationId xmlns:p14="http://schemas.microsoft.com/office/powerpoint/2010/main" val="156132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charset="0"/>
        <a:ea typeface="+mn-ea"/>
        <a:cs typeface="+mn-cs"/>
      </a:defRPr>
    </a:lvl1pPr>
    <a:lvl2pPr marL="457200" algn="l" defTabSz="914400" rtl="0" eaLnBrk="1" latinLnBrk="0" hangingPunct="1">
      <a:defRPr sz="1200" b="0" i="0" kern="1200">
        <a:solidFill>
          <a:schemeClr val="tx1"/>
        </a:solidFill>
        <a:latin typeface="Arial" charset="0"/>
        <a:ea typeface="+mn-ea"/>
        <a:cs typeface="+mn-cs"/>
      </a:defRPr>
    </a:lvl2pPr>
    <a:lvl3pPr marL="914400" algn="l" defTabSz="914400" rtl="0" eaLnBrk="1" latinLnBrk="0" hangingPunct="1">
      <a:defRPr sz="1200" b="0" i="0" kern="1200">
        <a:solidFill>
          <a:schemeClr val="tx1"/>
        </a:solidFill>
        <a:latin typeface="Arial" charset="0"/>
        <a:ea typeface="+mn-ea"/>
        <a:cs typeface="+mn-cs"/>
      </a:defRPr>
    </a:lvl3pPr>
    <a:lvl4pPr marL="1371600" algn="l" defTabSz="914400" rtl="0" eaLnBrk="1" latinLnBrk="0" hangingPunct="1">
      <a:defRPr sz="1200" b="0" i="0" kern="1200">
        <a:solidFill>
          <a:schemeClr val="tx1"/>
        </a:solidFill>
        <a:latin typeface="Arial" charset="0"/>
        <a:ea typeface="+mn-ea"/>
        <a:cs typeface="+mn-cs"/>
      </a:defRPr>
    </a:lvl4pPr>
    <a:lvl5pPr marL="1828800" algn="l" defTabSz="914400" rtl="0" eaLnBrk="1" latinLnBrk="0" hangingPunct="1">
      <a:defRPr sz="1200" b="0" i="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B98D9-D4B0-8247-AC3D-210EB93AC4D1}" type="slidenum">
              <a:rPr lang="en-US" smtClean="0"/>
              <a:t>17</a:t>
            </a:fld>
            <a:endParaRPr lang="en-US"/>
          </a:p>
        </p:txBody>
      </p:sp>
    </p:spTree>
    <p:extLst>
      <p:ext uri="{BB962C8B-B14F-4D97-AF65-F5344CB8AC3E}">
        <p14:creationId xmlns:p14="http://schemas.microsoft.com/office/powerpoint/2010/main" val="74659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0" y="0"/>
            <a:ext cx="9144000" cy="1201003"/>
          </a:xfrm>
          <a:prstGeom prst="rect">
            <a:avLst/>
          </a:prstGeom>
          <a:solidFill>
            <a:srgbClr val="041E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3400" b="1" i="0" dirty="0" smtClean="0">
                <a:solidFill>
                  <a:schemeClr val="bg1"/>
                </a:solidFill>
                <a:latin typeface="Arial" charset="0"/>
                <a:ea typeface="Arial" charset="0"/>
                <a:cs typeface="Arial" charset="0"/>
              </a:rPr>
              <a:t>COPYRIGHT </a:t>
            </a:r>
            <a:r>
              <a:rPr lang="en-US" sz="3400" b="1" i="0" dirty="0">
                <a:solidFill>
                  <a:schemeClr val="bg1"/>
                </a:solidFill>
                <a:latin typeface="Arial" charset="0"/>
                <a:ea typeface="Arial" charset="0"/>
                <a:cs typeface="Arial" charset="0"/>
              </a:rPr>
              <a:t>OFFICE WORKSHOPS</a:t>
            </a:r>
            <a:endParaRPr lang="en-US" sz="3400" b="1" i="0" dirty="0" smtClean="0">
              <a:solidFill>
                <a:schemeClr val="bg1"/>
              </a:solidFill>
              <a:latin typeface="Arial" charset="0"/>
              <a:ea typeface="Arial" charset="0"/>
              <a:cs typeface="Arial" charset="0"/>
            </a:endParaRPr>
          </a:p>
          <a:p>
            <a:r>
              <a:rPr lang="en-US" sz="3400" b="1" i="0" dirty="0" smtClean="0">
                <a:solidFill>
                  <a:schemeClr val="bg1"/>
                </a:solidFill>
                <a:latin typeface="Arial" charset="0"/>
                <a:ea typeface="Arial" charset="0"/>
                <a:cs typeface="Arial" charset="0"/>
              </a:rPr>
              <a:t>FALL 2016</a:t>
            </a:r>
            <a:endParaRPr lang="en-US" sz="3400" b="1" i="0" dirty="0">
              <a:solidFill>
                <a:schemeClr val="bg1"/>
              </a:solidFill>
              <a:latin typeface="Arial" charset="0"/>
              <a:ea typeface="Arial" charset="0"/>
              <a:cs typeface="Arial" charset="0"/>
            </a:endParaRPr>
          </a:p>
        </p:txBody>
      </p:sp>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6" name="Picture 5"/>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8343900" y="112381"/>
            <a:ext cx="685800" cy="730250"/>
          </a:xfrm>
          <a:prstGeom prst="rect">
            <a:avLst/>
          </a:prstGeom>
          <a:noFill/>
          <a:ln>
            <a:noFill/>
          </a:ln>
        </p:spPr>
      </p:pic>
      <p:sp>
        <p:nvSpPr>
          <p:cNvPr id="9" name="Footer Placeholder 4"/>
          <p:cNvSpPr>
            <a:spLocks noGrp="1"/>
          </p:cNvSpPr>
          <p:nvPr>
            <p:ph type="ftr" sz="quarter" idx="3"/>
          </p:nvPr>
        </p:nvSpPr>
        <p:spPr>
          <a:xfrm>
            <a:off x="628650" y="6356350"/>
            <a:ext cx="78867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smtClean="0">
                <a:solidFill>
                  <a:srgbClr val="000000"/>
                </a:solidFill>
              </a:rPr>
              <a:t>This presentation was prepared by Ana Enriquez and Justin </a:t>
            </a:r>
            <a:r>
              <a:rPr lang="en-US" dirty="0" err="1" smtClean="0">
                <a:solidFill>
                  <a:srgbClr val="000000"/>
                </a:solidFill>
              </a:rPr>
              <a:t>Bonfiglio</a:t>
            </a:r>
            <a:r>
              <a:rPr lang="en-US" dirty="0" smtClean="0">
                <a:solidFill>
                  <a:srgbClr val="000000"/>
                </a:solidFill>
              </a:rPr>
              <a:t> in June 2016 and revised in October 2016.</a:t>
            </a:r>
          </a:p>
          <a:p>
            <a:r>
              <a:rPr lang="en-US" dirty="0" smtClean="0">
                <a:solidFill>
                  <a:srgbClr val="000000"/>
                </a:solidFill>
              </a:rPr>
              <a:t>It is licensed under the Creative Commons CC-BY 4.0 International License.</a:t>
            </a:r>
            <a:endParaRPr lang="en-US" dirty="0" smtClean="0">
              <a:solidFill>
                <a:srgbClr val="000000"/>
              </a:solidFill>
            </a:endParaRPr>
          </a:p>
        </p:txBody>
      </p:sp>
    </p:spTree>
    <p:extLst>
      <p:ext uri="{BB962C8B-B14F-4D97-AF65-F5344CB8AC3E}">
        <p14:creationId xmlns:p14="http://schemas.microsoft.com/office/powerpoint/2010/main" val="8131038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F660084A-B776-9E4D-AAB9-C7A16D9796E5}"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4C8A7F74-B15B-5D44-8460-CABC8D1A46E1}" type="slidenum">
              <a:rPr lang="en-US" smtClean="0"/>
              <a:t>‹#›</a:t>
            </a:fld>
            <a:endParaRPr lang="en-US"/>
          </a:p>
        </p:txBody>
      </p:sp>
      <p:sp>
        <p:nvSpPr>
          <p:cNvPr id="8" name="Footer Placeholder 4"/>
          <p:cNvSpPr txBox="1">
            <a:spLocks/>
          </p:cNvSpPr>
          <p:nvPr userDrawn="1"/>
        </p:nvSpPr>
        <p:spPr>
          <a:xfrm>
            <a:off x="628650" y="6356350"/>
            <a:ext cx="78867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srgbClr val="000000"/>
                </a:solidFill>
              </a:rPr>
              <a:t>This presentation was prepared by Ana Enriquez and Justin Bonfiglio in June 2016 and revised in October 2016.</a:t>
            </a:r>
          </a:p>
          <a:p>
            <a:r>
              <a:rPr lang="en-US" smtClean="0">
                <a:solidFill>
                  <a:srgbClr val="000000"/>
                </a:solidFill>
              </a:rPr>
              <a:t>It is licensed under the Creative Commons CC-BY 4.0 International License.</a:t>
            </a:r>
            <a:endParaRPr lang="en-US" dirty="0" smtClean="0">
              <a:solidFill>
                <a:srgbClr val="000000"/>
              </a:solidFill>
            </a:endParaRPr>
          </a:p>
        </p:txBody>
      </p:sp>
    </p:spTree>
    <p:extLst>
      <p:ext uri="{BB962C8B-B14F-4D97-AF65-F5344CB8AC3E}">
        <p14:creationId xmlns:p14="http://schemas.microsoft.com/office/powerpoint/2010/main" val="88634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emf"/><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628650" y="6356350"/>
            <a:ext cx="78867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smtClean="0">
                <a:solidFill>
                  <a:srgbClr val="000000"/>
                </a:solidFill>
              </a:rPr>
              <a:t>This presentation was prepared by Ana Enriquez and Justin </a:t>
            </a:r>
            <a:r>
              <a:rPr lang="en-US" dirty="0" err="1" smtClean="0">
                <a:solidFill>
                  <a:srgbClr val="000000"/>
                </a:solidFill>
              </a:rPr>
              <a:t>Bonfiglio</a:t>
            </a:r>
            <a:r>
              <a:rPr lang="en-US" dirty="0" smtClean="0">
                <a:solidFill>
                  <a:srgbClr val="000000"/>
                </a:solidFill>
              </a:rPr>
              <a:t> in June 2016 and revised in October 2016.</a:t>
            </a:r>
          </a:p>
          <a:p>
            <a:r>
              <a:rPr lang="en-US" dirty="0" smtClean="0">
                <a:solidFill>
                  <a:srgbClr val="000000"/>
                </a:solidFill>
              </a:rPr>
              <a:t>It is licensed under the Creative Commons CC-BY 4.0 International License.</a:t>
            </a:r>
            <a:endParaRPr lang="en-US" dirty="0" smtClean="0">
              <a:solidFill>
                <a:srgbClr val="000000"/>
              </a:solidFill>
            </a:endParaRPr>
          </a:p>
        </p:txBody>
      </p:sp>
      <p:pic>
        <p:nvPicPr>
          <p:cNvPr id="8" name="Picture 7"/>
          <p:cNvPicPr/>
          <p:nvPr userDrawn="1"/>
        </p:nvPicPr>
        <p:blipFill>
          <a:blip r:embed="rId4" cstate="print">
            <a:extLst>
              <a:ext uri="{28A0092B-C50C-407E-A947-70E740481C1C}">
                <a14:useLocalDpi xmlns:a14="http://schemas.microsoft.com/office/drawing/2010/main"/>
              </a:ext>
            </a:extLst>
          </a:blip>
          <a:srcRect/>
          <a:stretch>
            <a:fillRect/>
          </a:stretch>
        </p:blipFill>
        <p:spPr bwMode="auto">
          <a:xfrm>
            <a:off x="8343900" y="112381"/>
            <a:ext cx="685800" cy="730250"/>
          </a:xfrm>
          <a:prstGeom prst="rect">
            <a:avLst/>
          </a:prstGeom>
          <a:noFill/>
          <a:ln>
            <a:noFill/>
          </a:ln>
        </p:spPr>
      </p:pic>
      <p:pic>
        <p:nvPicPr>
          <p:cNvPr id="9" name="Picture 8"/>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7899476" y="6422571"/>
            <a:ext cx="1244524" cy="435429"/>
          </a:xfrm>
          <a:prstGeom prst="rect">
            <a:avLst/>
          </a:prstGeom>
        </p:spPr>
      </p:pic>
    </p:spTree>
    <p:extLst>
      <p:ext uri="{BB962C8B-B14F-4D97-AF65-F5344CB8AC3E}">
        <p14:creationId xmlns:p14="http://schemas.microsoft.com/office/powerpoint/2010/main" val="1736073425"/>
      </p:ext>
    </p:extLst>
  </p:cSld>
  <p:clrMap bg1="lt1" tx1="dk1" bg2="lt2" tx2="dk2" accent1="accent1" accent2="accent2" accent3="accent3" accent4="accent4" accent5="accent5" accent6="accent6" hlink="hlink" folHlink="folHlink"/>
  <p:sldLayoutIdLst>
    <p:sldLayoutId id="2147483673" r:id="rId1"/>
    <p:sldLayoutId id="2147483687"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pyright.cornell.edu/resources/publicdomain.cfm" TargetMode="External"/><Relationship Id="rId3" Type="http://schemas.openxmlformats.org/officeDocument/2006/relationships/hyperlink" Target="https://www.law.berkeley.edu/files/FINAL_PublicDomain_Handbook_FINAL(1).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hyperlink" Target="https://creativecommons.org/licenses/by/4.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Finding the </a:t>
            </a:r>
            <a:r>
              <a:rPr lang="en-US" dirty="0" smtClean="0"/>
              <a:t/>
            </a:r>
            <a:br>
              <a:rPr lang="en-US" dirty="0" smtClean="0"/>
            </a:br>
            <a:r>
              <a:rPr lang="en-US" dirty="0" smtClean="0"/>
              <a:t>Public </a:t>
            </a:r>
            <a:r>
              <a:rPr lang="en-US" dirty="0" smtClean="0"/>
              <a:t>Domain</a:t>
            </a:r>
            <a:endParaRPr lang="en-US" dirty="0"/>
          </a:p>
        </p:txBody>
      </p:sp>
      <p:sp>
        <p:nvSpPr>
          <p:cNvPr id="3" name="Subtitle 2"/>
          <p:cNvSpPr>
            <a:spLocks noGrp="1"/>
          </p:cNvSpPr>
          <p:nvPr>
            <p:ph type="subTitle" idx="1"/>
          </p:nvPr>
        </p:nvSpPr>
        <p:spPr/>
        <p:txBody>
          <a:bodyPr/>
          <a:lstStyle/>
          <a:p>
            <a:r>
              <a:rPr lang="en-US" dirty="0" smtClean="0"/>
              <a:t>Ana </a:t>
            </a:r>
            <a:r>
              <a:rPr lang="en-US" dirty="0" smtClean="0"/>
              <a:t>Enriquez</a:t>
            </a:r>
          </a:p>
          <a:p>
            <a:r>
              <a:rPr lang="en-US" dirty="0" smtClean="0"/>
              <a:t>October 11, </a:t>
            </a:r>
            <a:r>
              <a:rPr lang="en-US" dirty="0" smtClean="0"/>
              <a:t>2016</a:t>
            </a:r>
            <a:endParaRPr lang="en-US" dirty="0"/>
          </a:p>
        </p:txBody>
      </p:sp>
      <p:sp>
        <p:nvSpPr>
          <p:cNvPr id="6" name="Footer Placeholder 4"/>
          <p:cNvSpPr>
            <a:spLocks noGrp="1"/>
          </p:cNvSpPr>
          <p:nvPr>
            <p:ph type="ftr" sz="quarter" idx="3"/>
          </p:nvPr>
        </p:nvSpPr>
        <p:spPr>
          <a:xfrm>
            <a:off x="628650" y="6356350"/>
            <a:ext cx="78867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smtClean="0">
                <a:solidFill>
                  <a:srgbClr val="000000"/>
                </a:solidFill>
              </a:rPr>
              <a:t>This presentation was prepared by Ana Enriquez and Justin </a:t>
            </a:r>
            <a:r>
              <a:rPr lang="en-US" dirty="0" err="1" smtClean="0">
                <a:solidFill>
                  <a:srgbClr val="000000"/>
                </a:solidFill>
              </a:rPr>
              <a:t>Bonfiglio</a:t>
            </a:r>
            <a:r>
              <a:rPr lang="en-US" dirty="0" smtClean="0">
                <a:solidFill>
                  <a:srgbClr val="000000"/>
                </a:solidFill>
              </a:rPr>
              <a:t> in June 2016 and revised in October 2016.</a:t>
            </a:r>
          </a:p>
          <a:p>
            <a:r>
              <a:rPr lang="en-US" dirty="0" smtClean="0">
                <a:solidFill>
                  <a:srgbClr val="000000"/>
                </a:solidFill>
              </a:rPr>
              <a:t>It is licensed under the Creative Commons CC-BY 4.0 International License.</a:t>
            </a:r>
            <a:endParaRPr lang="en-US" dirty="0" smtClean="0">
              <a:solidFill>
                <a:srgbClr val="000000"/>
              </a:solidFill>
            </a:endParaRPr>
          </a:p>
        </p:txBody>
      </p:sp>
    </p:spTree>
    <p:extLst>
      <p:ext uri="{BB962C8B-B14F-4D97-AF65-F5344CB8AC3E}">
        <p14:creationId xmlns:p14="http://schemas.microsoft.com/office/powerpoint/2010/main" val="1970773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status can vary by jurisdiction.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8650" y="2134510"/>
            <a:ext cx="7886700" cy="3564754"/>
          </a:xfrm>
        </p:spPr>
      </p:pic>
      <p:sp>
        <p:nvSpPr>
          <p:cNvPr id="5" name="TextBox 4"/>
          <p:cNvSpPr txBox="1"/>
          <p:nvPr/>
        </p:nvSpPr>
        <p:spPr>
          <a:xfrm>
            <a:off x="628649" y="5655212"/>
            <a:ext cx="7886701" cy="400110"/>
          </a:xfrm>
          <a:prstGeom prst="rect">
            <a:avLst/>
          </a:prstGeom>
          <a:noFill/>
        </p:spPr>
        <p:txBody>
          <a:bodyPr wrap="square" rtlCol="0">
            <a:spAutoFit/>
          </a:bodyPr>
          <a:lstStyle/>
          <a:p>
            <a:r>
              <a:rPr lang="en-US" sz="1000" dirty="0"/>
              <a:t>Map by By Balfour Smith, </a:t>
            </a:r>
            <a:r>
              <a:rPr lang="en-US" sz="1000" dirty="0" err="1"/>
              <a:t>Canuckguy</a:t>
            </a:r>
            <a:r>
              <a:rPr lang="en-US" sz="1000" dirty="0"/>
              <a:t>, </a:t>
            </a:r>
            <a:r>
              <a:rPr lang="en-US" sz="1000" dirty="0" err="1"/>
              <a:t>Badseed</a:t>
            </a:r>
            <a:r>
              <a:rPr lang="en-US" sz="1000" dirty="0"/>
              <a:t>, </a:t>
            </a:r>
            <a:r>
              <a:rPr lang="en-US" sz="1000" dirty="0" err="1"/>
              <a:t>Martsniez</a:t>
            </a:r>
            <a:r>
              <a:rPr lang="en-US" sz="1000" dirty="0"/>
              <a:t> - Original image by Balfour Smith at Duke University at page (direct link). </a:t>
            </a:r>
            <a:r>
              <a:rPr lang="en-US" sz="1000" dirty="0" err="1"/>
              <a:t>Vectorized</a:t>
            </a:r>
            <a:r>
              <a:rPr lang="en-US" sz="1000" dirty="0"/>
              <a:t> by </a:t>
            </a:r>
            <a:r>
              <a:rPr lang="en-US" sz="1000" dirty="0" err="1"/>
              <a:t>Badseed</a:t>
            </a:r>
            <a:r>
              <a:rPr lang="en-US" sz="1000" dirty="0"/>
              <a:t> using BlankMap-World6 as a </a:t>
            </a:r>
            <a:r>
              <a:rPr lang="en-US" sz="1000" dirty="0" err="1"/>
              <a:t>basemap</a:t>
            </a:r>
            <a:r>
              <a:rPr lang="en-US" sz="1000" dirty="0"/>
              <a:t>., CC BY 3.0, https://</a:t>
            </a:r>
            <a:r>
              <a:rPr lang="en-US" sz="1000" dirty="0" err="1"/>
              <a:t>commons.wikimedia.org</a:t>
            </a:r>
            <a:r>
              <a:rPr lang="en-US" sz="1000" dirty="0"/>
              <a:t>/w/</a:t>
            </a:r>
            <a:r>
              <a:rPr lang="en-US" sz="1000" dirty="0" err="1"/>
              <a:t>index.php?curid</a:t>
            </a:r>
            <a:r>
              <a:rPr lang="en-US" sz="1000" dirty="0"/>
              <a:t>=20388347</a:t>
            </a:r>
          </a:p>
        </p:txBody>
      </p:sp>
    </p:spTree>
    <p:extLst>
      <p:ext uri="{BB962C8B-B14F-4D97-AF65-F5344CB8AC3E}">
        <p14:creationId xmlns:p14="http://schemas.microsoft.com/office/powerpoint/2010/main" val="1984753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Publication status, year, and location</a:t>
            </a:r>
          </a:p>
        </p:txBody>
      </p:sp>
      <p:sp>
        <p:nvSpPr>
          <p:cNvPr id="3" name="Content Placeholder 2"/>
          <p:cNvSpPr>
            <a:spLocks noGrp="1"/>
          </p:cNvSpPr>
          <p:nvPr>
            <p:ph idx="1"/>
          </p:nvPr>
        </p:nvSpPr>
        <p:spPr/>
        <p:txBody>
          <a:bodyPr/>
          <a:lstStyle/>
          <a:p>
            <a:r>
              <a:rPr lang="en-US" dirty="0" smtClean="0"/>
              <a:t>In the U.S., publication status impacts what other requirements a </a:t>
            </a:r>
            <a:r>
              <a:rPr lang="en-US" dirty="0" err="1" smtClean="0"/>
              <a:t>rightsholder</a:t>
            </a:r>
            <a:r>
              <a:rPr lang="en-US" dirty="0" smtClean="0"/>
              <a:t> had to meet in order to obtain copyright.</a:t>
            </a:r>
          </a:p>
          <a:p>
            <a:r>
              <a:rPr lang="en-US" dirty="0" smtClean="0"/>
              <a:t>In some cases, copyright terms are measured from the date of publication.</a:t>
            </a:r>
          </a:p>
          <a:p>
            <a:r>
              <a:rPr lang="en-US" dirty="0" smtClean="0"/>
              <a:t>The rules for determining copyright status depend on where the work was published.</a:t>
            </a:r>
            <a:endParaRPr lang="en-US" dirty="0"/>
          </a:p>
        </p:txBody>
      </p:sp>
    </p:spTree>
    <p:extLst>
      <p:ext uri="{BB962C8B-B14F-4D97-AF65-F5344CB8AC3E}">
        <p14:creationId xmlns:p14="http://schemas.microsoft.com/office/powerpoint/2010/main" val="89208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Notice</a:t>
            </a:r>
          </a:p>
        </p:txBody>
      </p:sp>
      <p:sp>
        <p:nvSpPr>
          <p:cNvPr id="3" name="Content Placeholder 2"/>
          <p:cNvSpPr>
            <a:spLocks noGrp="1"/>
          </p:cNvSpPr>
          <p:nvPr>
            <p:ph idx="1"/>
          </p:nvPr>
        </p:nvSpPr>
        <p:spPr/>
        <p:txBody>
          <a:bodyPr/>
          <a:lstStyle/>
          <a:p>
            <a:r>
              <a:rPr lang="en-US" dirty="0" smtClean="0"/>
              <a:t>From 1923 to 1977, publication without notice caused forfeiture of copyright.</a:t>
            </a:r>
          </a:p>
          <a:p>
            <a:r>
              <a:rPr lang="en-US" dirty="0" smtClean="0"/>
              <a:t>From 1978 to 1 March 1989, publication without notice and without subsequent registration within five years caused forfeiture of copyright.</a:t>
            </a:r>
            <a:endParaRPr lang="en-US" dirty="0"/>
          </a:p>
        </p:txBody>
      </p:sp>
    </p:spTree>
    <p:extLst>
      <p:ext uri="{BB962C8B-B14F-4D97-AF65-F5344CB8AC3E}">
        <p14:creationId xmlns:p14="http://schemas.microsoft.com/office/powerpoint/2010/main" val="163051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Registration</a:t>
            </a:r>
            <a:endParaRPr lang="en-US" dirty="0"/>
          </a:p>
        </p:txBody>
      </p:sp>
      <p:sp>
        <p:nvSpPr>
          <p:cNvPr id="3" name="Content Placeholder 2"/>
          <p:cNvSpPr>
            <a:spLocks noGrp="1"/>
          </p:cNvSpPr>
          <p:nvPr>
            <p:ph idx="1"/>
          </p:nvPr>
        </p:nvSpPr>
        <p:spPr/>
        <p:txBody>
          <a:bodyPr/>
          <a:lstStyle/>
          <a:p>
            <a:r>
              <a:rPr lang="en-US" dirty="0" smtClean="0"/>
              <a:t>Registration is not required to obtain copyright protection under the 1909 or 1976 Copyright Acts.</a:t>
            </a:r>
          </a:p>
          <a:p>
            <a:r>
              <a:rPr lang="en-US" dirty="0" smtClean="0"/>
              <a:t>However, for works published without a copyright notice between 1978 and 1 March 1989, subsequent registration within five years “cured” that lack of notice.</a:t>
            </a:r>
            <a:endParaRPr lang="en-US" dirty="0"/>
          </a:p>
        </p:txBody>
      </p:sp>
    </p:spTree>
    <p:extLst>
      <p:ext uri="{BB962C8B-B14F-4D97-AF65-F5344CB8AC3E}">
        <p14:creationId xmlns:p14="http://schemas.microsoft.com/office/powerpoint/2010/main" val="23894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Deposit</a:t>
            </a:r>
            <a:endParaRPr lang="en-US" dirty="0"/>
          </a:p>
        </p:txBody>
      </p:sp>
      <p:sp>
        <p:nvSpPr>
          <p:cNvPr id="3" name="Content Placeholder 2"/>
          <p:cNvSpPr>
            <a:spLocks noGrp="1"/>
          </p:cNvSpPr>
          <p:nvPr>
            <p:ph idx="1"/>
          </p:nvPr>
        </p:nvSpPr>
        <p:spPr/>
        <p:txBody>
          <a:bodyPr/>
          <a:lstStyle/>
          <a:p>
            <a:r>
              <a:rPr lang="en-US" dirty="0" smtClean="0"/>
              <a:t>Through 1977, failure to deposit the work with the Library of Congress resulted in forfeiture of copyright.</a:t>
            </a:r>
          </a:p>
          <a:p>
            <a:r>
              <a:rPr lang="en-US" dirty="0" smtClean="0"/>
              <a:t>In practice, it is difficult to identify public domain works through this avenue.</a:t>
            </a:r>
            <a:endParaRPr lang="en-US" dirty="0"/>
          </a:p>
        </p:txBody>
      </p:sp>
    </p:spTree>
    <p:extLst>
      <p:ext uri="{BB962C8B-B14F-4D97-AF65-F5344CB8AC3E}">
        <p14:creationId xmlns:p14="http://schemas.microsoft.com/office/powerpoint/2010/main" val="20949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a:t>
            </a:r>
            <a:endParaRPr lang="en-US" dirty="0"/>
          </a:p>
        </p:txBody>
      </p:sp>
      <p:sp>
        <p:nvSpPr>
          <p:cNvPr id="3" name="Content Placeholder 2"/>
          <p:cNvSpPr>
            <a:spLocks noGrp="1"/>
          </p:cNvSpPr>
          <p:nvPr>
            <p:ph idx="1"/>
          </p:nvPr>
        </p:nvSpPr>
        <p:spPr/>
        <p:txBody>
          <a:bodyPr/>
          <a:lstStyle/>
          <a:p>
            <a:r>
              <a:rPr lang="en-US" dirty="0" smtClean="0"/>
              <a:t>This question applies to works published in the U.S. from 1923 to 1963. </a:t>
            </a:r>
          </a:p>
          <a:p>
            <a:r>
              <a:rPr lang="en-US" dirty="0" smtClean="0"/>
              <a:t>For a work in that time range, non-renewal put the work in the public domain.</a:t>
            </a:r>
            <a:endParaRPr lang="en-US" dirty="0"/>
          </a:p>
        </p:txBody>
      </p:sp>
    </p:spTree>
    <p:extLst>
      <p:ext uri="{BB962C8B-B14F-4D97-AF65-F5344CB8AC3E}">
        <p14:creationId xmlns:p14="http://schemas.microsoft.com/office/powerpoint/2010/main" val="2050243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Restoration</a:t>
            </a:r>
            <a:endParaRPr lang="en-US" dirty="0"/>
          </a:p>
        </p:txBody>
      </p:sp>
      <p:sp>
        <p:nvSpPr>
          <p:cNvPr id="3" name="Content Placeholder 2"/>
          <p:cNvSpPr>
            <a:spLocks noGrp="1"/>
          </p:cNvSpPr>
          <p:nvPr>
            <p:ph idx="1"/>
          </p:nvPr>
        </p:nvSpPr>
        <p:spPr/>
        <p:txBody>
          <a:bodyPr>
            <a:noAutofit/>
          </a:bodyPr>
          <a:lstStyle/>
          <a:p>
            <a:pPr marL="0" indent="0">
              <a:lnSpc>
                <a:spcPct val="100000"/>
              </a:lnSpc>
              <a:spcBef>
                <a:spcPts val="0"/>
              </a:spcBef>
              <a:buNone/>
            </a:pPr>
            <a:r>
              <a:rPr lang="en-US" sz="1800" dirty="0" smtClean="0"/>
              <a:t>Criteria for copyright restoration under URAA:</a:t>
            </a:r>
          </a:p>
          <a:p>
            <a:pPr marL="514350" indent="-514350">
              <a:lnSpc>
                <a:spcPct val="100000"/>
              </a:lnSpc>
              <a:spcBef>
                <a:spcPts val="0"/>
              </a:spcBef>
              <a:buFont typeface="+mj-lt"/>
              <a:buAutoNum type="arabicPeriod"/>
            </a:pPr>
            <a:r>
              <a:rPr lang="en-US" sz="1800" dirty="0" smtClean="0"/>
              <a:t>At </a:t>
            </a:r>
            <a:r>
              <a:rPr lang="en-US" sz="1800" dirty="0"/>
              <a:t>the time the work was created, at least one author (or rightholder in the case of a sound recording) must have been a national or domiciliary of an eligible source country. </a:t>
            </a:r>
          </a:p>
          <a:p>
            <a:pPr marL="514350" indent="-514350">
              <a:lnSpc>
                <a:spcPct val="100000"/>
              </a:lnSpc>
              <a:spcBef>
                <a:spcPts val="0"/>
              </a:spcBef>
              <a:buFont typeface="+mj-lt"/>
              <a:buAutoNum type="arabicPeriod"/>
            </a:pPr>
            <a:r>
              <a:rPr lang="en-US" sz="1800" dirty="0" smtClean="0"/>
              <a:t>The </a:t>
            </a:r>
            <a:r>
              <a:rPr lang="en-US" sz="1800" dirty="0"/>
              <a:t>work is not in the public domain in the eligible source country through expiration of the term of protection. </a:t>
            </a:r>
          </a:p>
          <a:p>
            <a:pPr marL="514350" indent="-514350">
              <a:lnSpc>
                <a:spcPct val="100000"/>
              </a:lnSpc>
              <a:spcBef>
                <a:spcPts val="0"/>
              </a:spcBef>
              <a:buFont typeface="+mj-lt"/>
              <a:buAutoNum type="arabicPeriod"/>
            </a:pPr>
            <a:r>
              <a:rPr lang="en-US" sz="1800" dirty="0" smtClean="0"/>
              <a:t>The </a:t>
            </a:r>
            <a:r>
              <a:rPr lang="en-US" sz="1800" dirty="0"/>
              <a:t>work is in the public domain in the United States because it did not comply with formalities imposed at any time by U.S. law, lacked subject matter protection in the United States in the case of sound recordings fixed before February 15, 1972, or lacked national eligibility in the United </a:t>
            </a:r>
            <a:r>
              <a:rPr lang="en-US" sz="1800" dirty="0" smtClean="0"/>
              <a:t>States.</a:t>
            </a:r>
            <a:endParaRPr lang="en-US" sz="1800" dirty="0"/>
          </a:p>
          <a:p>
            <a:pPr marL="514350" indent="-514350">
              <a:lnSpc>
                <a:spcPct val="100000"/>
              </a:lnSpc>
              <a:spcBef>
                <a:spcPts val="0"/>
              </a:spcBef>
              <a:buFont typeface="+mj-lt"/>
              <a:buAutoNum type="arabicPeriod"/>
            </a:pPr>
            <a:r>
              <a:rPr lang="en-US" sz="1800" dirty="0"/>
              <a:t>If published, the work must have been first published in an eligible country and not published in the United States during the 30-day period following its first publication in the eligible country. </a:t>
            </a:r>
          </a:p>
        </p:txBody>
      </p:sp>
    </p:spTree>
    <p:extLst>
      <p:ext uri="{BB962C8B-B14F-4D97-AF65-F5344CB8AC3E}">
        <p14:creationId xmlns:p14="http://schemas.microsoft.com/office/powerpoint/2010/main" val="2073052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death date</a:t>
            </a:r>
            <a:endParaRPr lang="en-US" dirty="0"/>
          </a:p>
        </p:txBody>
      </p:sp>
      <p:sp>
        <p:nvSpPr>
          <p:cNvPr id="3" name="Content Placeholder 2"/>
          <p:cNvSpPr>
            <a:spLocks noGrp="1"/>
          </p:cNvSpPr>
          <p:nvPr>
            <p:ph idx="1"/>
          </p:nvPr>
        </p:nvSpPr>
        <p:spPr/>
        <p:txBody>
          <a:bodyPr/>
          <a:lstStyle/>
          <a:p>
            <a:r>
              <a:rPr lang="en-US" dirty="0" smtClean="0"/>
              <a:t>Works created under the current copyright regime will enter the public domain on January 1 following the 70</a:t>
            </a:r>
            <a:r>
              <a:rPr lang="en-US" baseline="30000" dirty="0" smtClean="0"/>
              <a:t>th</a:t>
            </a:r>
            <a:r>
              <a:rPr lang="en-US" dirty="0" smtClean="0"/>
              <a:t> anniversary of the author’s death.</a:t>
            </a:r>
          </a:p>
          <a:p>
            <a:r>
              <a:rPr lang="en-US" dirty="0" smtClean="0"/>
              <a:t>For instance, if the author of a work created today died on July 15, 2046, that work would enter the public domain on January 1, 2117.</a:t>
            </a:r>
            <a:endParaRPr lang="en-US" dirty="0"/>
          </a:p>
        </p:txBody>
      </p:sp>
    </p:spTree>
    <p:extLst>
      <p:ext uri="{BB962C8B-B14F-4D97-AF65-F5344CB8AC3E}">
        <p14:creationId xmlns:p14="http://schemas.microsoft.com/office/powerpoint/2010/main" val="1016056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authorship</a:t>
            </a:r>
            <a:endParaRPr lang="en-US" dirty="0"/>
          </a:p>
        </p:txBody>
      </p:sp>
      <p:sp>
        <p:nvSpPr>
          <p:cNvPr id="3" name="Content Placeholder 2"/>
          <p:cNvSpPr>
            <a:spLocks noGrp="1"/>
          </p:cNvSpPr>
          <p:nvPr>
            <p:ph idx="1"/>
          </p:nvPr>
        </p:nvSpPr>
        <p:spPr/>
        <p:txBody>
          <a:bodyPr/>
          <a:lstStyle/>
          <a:p>
            <a:pPr marL="0" indent="0">
              <a:buNone/>
            </a:pPr>
            <a:r>
              <a:rPr lang="en-US" dirty="0" smtClean="0"/>
              <a:t>17 U.S.C. 105:</a:t>
            </a:r>
          </a:p>
          <a:p>
            <a:r>
              <a:rPr lang="en-US" dirty="0"/>
              <a:t>Copyright protection under this title is not available for any work of the United States Government, but the United States Government is not precluded from receiving and holding copyrights transferred to it by assignment, bequest, or otherwise.</a:t>
            </a:r>
          </a:p>
        </p:txBody>
      </p:sp>
    </p:spTree>
    <p:extLst>
      <p:ext uri="{BB962C8B-B14F-4D97-AF65-F5344CB8AC3E}">
        <p14:creationId xmlns:p14="http://schemas.microsoft.com/office/powerpoint/2010/main" val="677077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domain dedications</a:t>
            </a:r>
            <a:endParaRPr lang="en-US" dirty="0"/>
          </a:p>
        </p:txBody>
      </p:sp>
      <p:sp>
        <p:nvSpPr>
          <p:cNvPr id="3" name="Content Placeholder 2"/>
          <p:cNvSpPr>
            <a:spLocks noGrp="1"/>
          </p:cNvSpPr>
          <p:nvPr>
            <p:ph idx="1"/>
          </p:nvPr>
        </p:nvSpPr>
        <p:spPr/>
        <p:txBody>
          <a:bodyPr/>
          <a:lstStyle/>
          <a:p>
            <a:r>
              <a:rPr lang="en-US" dirty="0" smtClean="0"/>
              <a:t>Until 1 March 1989: Publish without notice and don’t register.</a:t>
            </a:r>
          </a:p>
          <a:p>
            <a:r>
              <a:rPr lang="en-US" dirty="0" smtClean="0"/>
              <a:t>Today: Use the Creative Commons Public Domain Dedication.</a:t>
            </a:r>
          </a:p>
          <a:p>
            <a:pPr lvl="1"/>
            <a:r>
              <a:rPr lang="en-US" dirty="0" smtClean="0"/>
              <a:t>Caveat: Termination of transfers</a:t>
            </a:r>
            <a:endParaRPr lang="en-US" dirty="0"/>
          </a:p>
        </p:txBody>
      </p:sp>
    </p:spTree>
    <p:extLst>
      <p:ext uri="{BB962C8B-B14F-4D97-AF65-F5344CB8AC3E}">
        <p14:creationId xmlns:p14="http://schemas.microsoft.com/office/powerpoint/2010/main" val="12845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dirty="0"/>
              <a:t>Context (5 minutes)</a:t>
            </a:r>
          </a:p>
          <a:p>
            <a:r>
              <a:rPr lang="en-US" dirty="0" smtClean="0"/>
              <a:t>Finding the Public Domain (20 </a:t>
            </a:r>
            <a:r>
              <a:rPr lang="en-US" dirty="0"/>
              <a:t>minutes)</a:t>
            </a:r>
          </a:p>
          <a:p>
            <a:r>
              <a:rPr lang="en-US" dirty="0"/>
              <a:t>Questions (5 minutes)</a:t>
            </a:r>
          </a:p>
          <a:p>
            <a:r>
              <a:rPr lang="en-US" dirty="0"/>
              <a:t>Hypotheticals (15 minutes)</a:t>
            </a:r>
          </a:p>
          <a:p>
            <a:r>
              <a:rPr lang="en-US" dirty="0"/>
              <a:t>Wrap-up (15 minutes</a:t>
            </a:r>
            <a:r>
              <a:rPr lang="en-US" dirty="0" smtClean="0"/>
              <a:t>)</a:t>
            </a:r>
            <a:endParaRPr lang="en-US" dirty="0"/>
          </a:p>
        </p:txBody>
      </p:sp>
    </p:spTree>
    <p:extLst>
      <p:ext uri="{BB962C8B-B14F-4D97-AF65-F5344CB8AC3E}">
        <p14:creationId xmlns:p14="http://schemas.microsoft.com/office/powerpoint/2010/main" val="791565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resources</a:t>
            </a:r>
            <a:endParaRPr lang="en-US" dirty="0"/>
          </a:p>
        </p:txBody>
      </p:sp>
      <p:sp>
        <p:nvSpPr>
          <p:cNvPr id="3" name="Content Placeholder 2"/>
          <p:cNvSpPr>
            <a:spLocks noGrp="1"/>
          </p:cNvSpPr>
          <p:nvPr>
            <p:ph idx="1"/>
          </p:nvPr>
        </p:nvSpPr>
        <p:spPr/>
        <p:txBody>
          <a:bodyPr/>
          <a:lstStyle/>
          <a:p>
            <a:r>
              <a:rPr lang="en-US" dirty="0" smtClean="0"/>
              <a:t>Cornell’s </a:t>
            </a:r>
            <a:r>
              <a:rPr lang="en-US" dirty="0" smtClean="0">
                <a:hlinkClick r:id="rId2"/>
              </a:rPr>
              <a:t>Copyright Term and the Public Domain in the United States</a:t>
            </a:r>
            <a:endParaRPr lang="en-US" dirty="0" smtClean="0"/>
          </a:p>
          <a:p>
            <a:r>
              <a:rPr lang="en-US" dirty="0" smtClean="0"/>
              <a:t>Berkeley’s </a:t>
            </a:r>
            <a:r>
              <a:rPr lang="en-US" dirty="0" smtClean="0">
                <a:hlinkClick r:id="rId3"/>
              </a:rPr>
              <a:t>Is it in the Public Domain?</a:t>
            </a:r>
            <a:endParaRPr lang="en-US" dirty="0"/>
          </a:p>
        </p:txBody>
      </p:sp>
    </p:spTree>
    <p:extLst>
      <p:ext uri="{BB962C8B-B14F-4D97-AF65-F5344CB8AC3E}">
        <p14:creationId xmlns:p14="http://schemas.microsoft.com/office/powerpoint/2010/main" val="983076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Context</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4"/>
          <p:cNvSpPr>
            <a:spLocks noGrp="1"/>
          </p:cNvSpPr>
          <p:nvPr>
            <p:ph type="ftr" sz="quarter" idx="3"/>
          </p:nvPr>
        </p:nvSpPr>
        <p:spPr>
          <a:xfrm>
            <a:off x="628650" y="6369602"/>
            <a:ext cx="78867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smtClean="0">
                <a:solidFill>
                  <a:srgbClr val="000000"/>
                </a:solidFill>
              </a:rPr>
              <a:t>This presentation was prepared by Ana Enriquez and Justin </a:t>
            </a:r>
            <a:r>
              <a:rPr lang="en-US" dirty="0" err="1" smtClean="0">
                <a:solidFill>
                  <a:srgbClr val="000000"/>
                </a:solidFill>
              </a:rPr>
              <a:t>Bonfiglio</a:t>
            </a:r>
            <a:r>
              <a:rPr lang="en-US" dirty="0" smtClean="0">
                <a:solidFill>
                  <a:srgbClr val="000000"/>
                </a:solidFill>
              </a:rPr>
              <a:t> in June 2016 and revised in October 2016.</a:t>
            </a:r>
          </a:p>
          <a:p>
            <a:r>
              <a:rPr lang="en-US" dirty="0" smtClean="0">
                <a:solidFill>
                  <a:srgbClr val="000000"/>
                </a:solidFill>
              </a:rPr>
              <a:t>It is licensed under the Creative Commons CC-BY 4.0 International License.</a:t>
            </a:r>
            <a:endParaRPr lang="en-US" dirty="0" smtClean="0">
              <a:solidFill>
                <a:srgbClr val="000000"/>
              </a:solidFill>
            </a:endParaRPr>
          </a:p>
        </p:txBody>
      </p:sp>
    </p:spTree>
    <p:extLst>
      <p:ext uri="{BB962C8B-B14F-4D97-AF65-F5344CB8AC3E}">
        <p14:creationId xmlns:p14="http://schemas.microsoft.com/office/powerpoint/2010/main" val="176450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Copyright law</a:t>
            </a:r>
          </a:p>
        </p:txBody>
      </p:sp>
      <p:sp>
        <p:nvSpPr>
          <p:cNvPr id="3" name="Content Placeholder 2"/>
          <p:cNvSpPr>
            <a:spLocks noGrp="1"/>
          </p:cNvSpPr>
          <p:nvPr>
            <p:ph idx="1"/>
          </p:nvPr>
        </p:nvSpPr>
        <p:spPr/>
        <p:txBody>
          <a:bodyPr/>
          <a:lstStyle/>
          <a:p>
            <a:r>
              <a:rPr lang="en-US" dirty="0"/>
              <a:t>Is the work protected by copyright?</a:t>
            </a:r>
          </a:p>
          <a:p>
            <a:r>
              <a:rPr lang="en-US" dirty="0"/>
              <a:t>Would your use violate one of the exclusive rights given to copyright </a:t>
            </a:r>
            <a:r>
              <a:rPr lang="en-US" dirty="0" smtClean="0"/>
              <a:t>holders</a:t>
            </a:r>
            <a:r>
              <a:rPr lang="en-US" dirty="0"/>
              <a:t>?</a:t>
            </a:r>
          </a:p>
          <a:p>
            <a:r>
              <a:rPr lang="en-US" dirty="0"/>
              <a:t>Who </a:t>
            </a:r>
            <a:r>
              <a:rPr lang="en-US" dirty="0" smtClean="0"/>
              <a:t>holds </a:t>
            </a:r>
            <a:r>
              <a:rPr lang="en-US" dirty="0"/>
              <a:t>the copyright? Have they already made any licenses that would permit your use?</a:t>
            </a:r>
          </a:p>
          <a:p>
            <a:r>
              <a:rPr lang="en-US" dirty="0"/>
              <a:t>Do any of the exceptions to copyright, such as fair use, apply</a:t>
            </a:r>
            <a:r>
              <a:rPr lang="en-US" dirty="0" smtClean="0"/>
              <a:t>?</a:t>
            </a:r>
            <a:endParaRPr lang="en-US" dirty="0"/>
          </a:p>
        </p:txBody>
      </p:sp>
    </p:spTree>
    <p:extLst>
      <p:ext uri="{BB962C8B-B14F-4D97-AF65-F5344CB8AC3E}">
        <p14:creationId xmlns:p14="http://schemas.microsoft.com/office/powerpoint/2010/main" val="2084322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Finding the </a:t>
            </a:r>
            <a:br>
              <a:rPr lang="en-US" dirty="0" smtClean="0"/>
            </a:br>
            <a:r>
              <a:rPr lang="en-US" dirty="0" smtClean="0"/>
              <a:t>Public Domain</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4"/>
          <p:cNvSpPr>
            <a:spLocks noGrp="1"/>
          </p:cNvSpPr>
          <p:nvPr>
            <p:ph type="ftr" sz="quarter" idx="3"/>
          </p:nvPr>
        </p:nvSpPr>
        <p:spPr>
          <a:xfrm>
            <a:off x="628650" y="6356350"/>
            <a:ext cx="78867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smtClean="0">
                <a:solidFill>
                  <a:srgbClr val="000000"/>
                </a:solidFill>
              </a:rPr>
              <a:t>This presentation was prepared by Ana Enriquez and Justin </a:t>
            </a:r>
            <a:r>
              <a:rPr lang="en-US" dirty="0" err="1" smtClean="0">
                <a:solidFill>
                  <a:srgbClr val="000000"/>
                </a:solidFill>
              </a:rPr>
              <a:t>Bonfiglio</a:t>
            </a:r>
            <a:r>
              <a:rPr lang="en-US" dirty="0" smtClean="0">
                <a:solidFill>
                  <a:srgbClr val="000000"/>
                </a:solidFill>
              </a:rPr>
              <a:t> in June 2016 and revised in October 2016.</a:t>
            </a:r>
          </a:p>
          <a:p>
            <a:r>
              <a:rPr lang="en-US" dirty="0" smtClean="0">
                <a:solidFill>
                  <a:srgbClr val="000000"/>
                </a:solidFill>
              </a:rPr>
              <a:t>It is licensed under the Creative Commons CC-BY 4.0 International License.</a:t>
            </a:r>
            <a:endParaRPr lang="en-US" dirty="0" smtClean="0">
              <a:solidFill>
                <a:srgbClr val="000000"/>
              </a:solidFill>
            </a:endParaRPr>
          </a:p>
        </p:txBody>
      </p:sp>
    </p:spTree>
    <p:extLst>
      <p:ext uri="{BB962C8B-B14F-4D97-AF65-F5344CB8AC3E}">
        <p14:creationId xmlns:p14="http://schemas.microsoft.com/office/powerpoint/2010/main" val="145426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1909 Act</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9050" y="1760514"/>
            <a:ext cx="9105900" cy="4152900"/>
          </a:xfrm>
          <a:prstGeom prst="rect">
            <a:avLst/>
          </a:prstGeom>
        </p:spPr>
      </p:pic>
      <p:sp>
        <p:nvSpPr>
          <p:cNvPr id="5" name="TextBox 4"/>
          <p:cNvSpPr txBox="1"/>
          <p:nvPr/>
        </p:nvSpPr>
        <p:spPr>
          <a:xfrm>
            <a:off x="628650" y="5855414"/>
            <a:ext cx="7886700" cy="400110"/>
          </a:xfrm>
          <a:prstGeom prst="rect">
            <a:avLst/>
          </a:prstGeom>
          <a:noFill/>
        </p:spPr>
        <p:txBody>
          <a:bodyPr wrap="square" rtlCol="0">
            <a:spAutoFit/>
          </a:bodyPr>
          <a:lstStyle/>
          <a:p>
            <a:r>
              <a:rPr lang="en-US" sz="1000" dirty="0" smtClean="0"/>
              <a:t>Illustration from </a:t>
            </a:r>
            <a:r>
              <a:rPr lang="en-US" sz="1000" dirty="0" err="1" smtClean="0"/>
              <a:t>CopyrightX</a:t>
            </a:r>
            <a:r>
              <a:rPr lang="en-US" sz="1000" dirty="0" smtClean="0"/>
              <a:t> Lecture 6: The Mechanics of Copyright, by William Fisher, licensed under the </a:t>
            </a:r>
            <a:r>
              <a:rPr lang="en-US" sz="1000" dirty="0" smtClean="0">
                <a:hlinkClick r:id="rId3"/>
              </a:rPr>
              <a:t>CC-BY 4.0 International License</a:t>
            </a:r>
            <a:r>
              <a:rPr lang="en-US" sz="1000" dirty="0" smtClean="0"/>
              <a:t>.</a:t>
            </a:r>
            <a:endParaRPr lang="en-US" sz="1000" dirty="0"/>
          </a:p>
        </p:txBody>
      </p:sp>
    </p:spTree>
    <p:extLst>
      <p:ext uri="{BB962C8B-B14F-4D97-AF65-F5344CB8AC3E}">
        <p14:creationId xmlns:p14="http://schemas.microsoft.com/office/powerpoint/2010/main" val="124224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Happy Birthday to You</a:t>
            </a:r>
            <a:endParaRPr lang="en-US" i="1" dirty="0"/>
          </a:p>
        </p:txBody>
      </p:sp>
      <p:sp>
        <p:nvSpPr>
          <p:cNvPr id="3" name="Content Placeholder 2"/>
          <p:cNvSpPr>
            <a:spLocks noGrp="1"/>
          </p:cNvSpPr>
          <p:nvPr>
            <p:ph idx="1"/>
          </p:nvPr>
        </p:nvSpPr>
        <p:spPr/>
        <p:txBody>
          <a:bodyPr>
            <a:normAutofit lnSpcReduction="10000"/>
          </a:bodyPr>
          <a:lstStyle/>
          <a:p>
            <a:r>
              <a:rPr lang="en-US" dirty="0" smtClean="0"/>
              <a:t>Class-action suit against Warner/Chappell</a:t>
            </a:r>
          </a:p>
          <a:p>
            <a:r>
              <a:rPr lang="en-US" dirty="0" smtClean="0"/>
              <a:t>Plaintiffs argued:</a:t>
            </a:r>
          </a:p>
          <a:p>
            <a:pPr marL="914400" lvl="1" indent="-457200">
              <a:buFont typeface="+mj-lt"/>
              <a:buAutoNum type="arabicPeriod"/>
            </a:pPr>
            <a:r>
              <a:rPr lang="en-US" dirty="0" smtClean="0"/>
              <a:t>Purported author did not write lyrics.</a:t>
            </a:r>
          </a:p>
          <a:p>
            <a:pPr marL="914400" lvl="1" indent="-457200">
              <a:buFont typeface="+mj-lt"/>
              <a:buAutoNum type="arabicPeriod"/>
            </a:pPr>
            <a:r>
              <a:rPr lang="en-US" dirty="0" smtClean="0"/>
              <a:t>Author lost rights before alleged transfer due to publication without notice.</a:t>
            </a:r>
          </a:p>
          <a:p>
            <a:pPr marL="914400" lvl="1" indent="-457200">
              <a:buFont typeface="+mj-lt"/>
              <a:buAutoNum type="arabicPeriod"/>
            </a:pPr>
            <a:r>
              <a:rPr lang="en-US" dirty="0" smtClean="0"/>
              <a:t>Author abandoned her rights.</a:t>
            </a:r>
          </a:p>
          <a:p>
            <a:pPr marL="914400" lvl="1" indent="-457200">
              <a:buFont typeface="+mj-lt"/>
              <a:buAutoNum type="arabicPeriod"/>
            </a:pPr>
            <a:r>
              <a:rPr lang="en-US" dirty="0" smtClean="0"/>
              <a:t>Copyright was not transferred from author to Warner/Chappell’s predecessor.</a:t>
            </a:r>
            <a:endParaRPr lang="en-US" dirty="0"/>
          </a:p>
          <a:p>
            <a:r>
              <a:rPr lang="en-US" dirty="0" smtClean="0"/>
              <a:t>On summary judgment, judge found for the plaintiff on point 4 but left the other points unresolved.</a:t>
            </a:r>
          </a:p>
          <a:p>
            <a:endParaRPr lang="en-US" dirty="0" smtClean="0"/>
          </a:p>
          <a:p>
            <a:pPr lvl="1"/>
            <a:endParaRPr lang="en-US" dirty="0"/>
          </a:p>
        </p:txBody>
      </p:sp>
    </p:spTree>
    <p:extLst>
      <p:ext uri="{BB962C8B-B14F-4D97-AF65-F5344CB8AC3E}">
        <p14:creationId xmlns:p14="http://schemas.microsoft.com/office/powerpoint/2010/main" val="258276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Happy Birthday to You</a:t>
            </a:r>
            <a:endParaRPr lang="en-US" i="1" dirty="0"/>
          </a:p>
        </p:txBody>
      </p:sp>
      <p:sp>
        <p:nvSpPr>
          <p:cNvPr id="3" name="Content Placeholder 2"/>
          <p:cNvSpPr>
            <a:spLocks noGrp="1"/>
          </p:cNvSpPr>
          <p:nvPr>
            <p:ph idx="1"/>
          </p:nvPr>
        </p:nvSpPr>
        <p:spPr/>
        <p:txBody>
          <a:bodyPr>
            <a:normAutofit/>
          </a:bodyPr>
          <a:lstStyle/>
          <a:p>
            <a:r>
              <a:rPr lang="en-US" dirty="0" smtClean="0"/>
              <a:t>Final settlement terms:</a:t>
            </a:r>
          </a:p>
          <a:p>
            <a:pPr lvl="1"/>
            <a:r>
              <a:rPr lang="en-US" dirty="0" smtClean="0"/>
              <a:t>Declaration that the song is in the public domain</a:t>
            </a:r>
          </a:p>
          <a:p>
            <a:pPr lvl="1"/>
            <a:r>
              <a:rPr lang="en-US" dirty="0" smtClean="0"/>
              <a:t>$14 million to those wrongly charged license fees (bulk of payments to post-2009 licensees)</a:t>
            </a:r>
          </a:p>
          <a:p>
            <a:pPr lvl="1"/>
            <a:r>
              <a:rPr lang="en-US" dirty="0" smtClean="0"/>
              <a:t>$4.6 million to plaintiffs’ lawyers</a:t>
            </a:r>
          </a:p>
          <a:p>
            <a:r>
              <a:rPr lang="en-US" dirty="0" smtClean="0"/>
              <a:t>Up next:</a:t>
            </a:r>
          </a:p>
          <a:p>
            <a:pPr lvl="1"/>
            <a:r>
              <a:rPr lang="en-US" dirty="0" smtClean="0"/>
              <a:t>This Land is Your Land</a:t>
            </a:r>
          </a:p>
          <a:p>
            <a:pPr lvl="1"/>
            <a:r>
              <a:rPr lang="en-US" dirty="0" smtClean="0"/>
              <a:t>We Shall Overcome</a:t>
            </a:r>
          </a:p>
          <a:p>
            <a:pPr lvl="1"/>
            <a:endParaRPr lang="en-US" dirty="0" smtClean="0"/>
          </a:p>
          <a:p>
            <a:pPr lvl="1"/>
            <a:endParaRPr lang="en-US" dirty="0"/>
          </a:p>
        </p:txBody>
      </p:sp>
    </p:spTree>
    <p:extLst>
      <p:ext uri="{BB962C8B-B14F-4D97-AF65-F5344CB8AC3E}">
        <p14:creationId xmlns:p14="http://schemas.microsoft.com/office/powerpoint/2010/main" val="1762793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that </a:t>
            </a:r>
            <a:r>
              <a:rPr lang="en-US" smtClean="0"/>
              <a:t>impact public domain determinations</a:t>
            </a:r>
            <a:endParaRPr lang="en-US" dirty="0"/>
          </a:p>
        </p:txBody>
      </p:sp>
      <p:sp>
        <p:nvSpPr>
          <p:cNvPr id="3" name="Content Placeholder 2"/>
          <p:cNvSpPr>
            <a:spLocks noGrp="1"/>
          </p:cNvSpPr>
          <p:nvPr>
            <p:ph idx="1"/>
          </p:nvPr>
        </p:nvSpPr>
        <p:spPr/>
        <p:txBody>
          <a:bodyPr>
            <a:normAutofit/>
          </a:bodyPr>
          <a:lstStyle/>
          <a:p>
            <a:r>
              <a:rPr lang="en-US" dirty="0" smtClean="0"/>
              <a:t>Publication status, year, and location</a:t>
            </a:r>
          </a:p>
          <a:p>
            <a:r>
              <a:rPr lang="en-US" dirty="0" smtClean="0"/>
              <a:t>Notice</a:t>
            </a:r>
          </a:p>
          <a:p>
            <a:r>
              <a:rPr lang="en-US" dirty="0" smtClean="0"/>
              <a:t>Registration</a:t>
            </a:r>
          </a:p>
          <a:p>
            <a:r>
              <a:rPr lang="en-US" dirty="0" smtClean="0"/>
              <a:t>Deposit</a:t>
            </a:r>
          </a:p>
          <a:p>
            <a:r>
              <a:rPr lang="en-US" dirty="0" smtClean="0"/>
              <a:t>Renewal</a:t>
            </a:r>
          </a:p>
          <a:p>
            <a:r>
              <a:rPr lang="en-US" dirty="0" smtClean="0"/>
              <a:t>Restoration</a:t>
            </a:r>
          </a:p>
          <a:p>
            <a:r>
              <a:rPr lang="en-US" dirty="0" smtClean="0"/>
              <a:t>Author death date</a:t>
            </a:r>
          </a:p>
          <a:p>
            <a:r>
              <a:rPr lang="en-US" dirty="0" smtClean="0"/>
              <a:t>Government authorship</a:t>
            </a:r>
            <a:endParaRPr lang="en-US" dirty="0"/>
          </a:p>
        </p:txBody>
      </p:sp>
    </p:spTree>
    <p:extLst>
      <p:ext uri="{BB962C8B-B14F-4D97-AF65-F5344CB8AC3E}">
        <p14:creationId xmlns:p14="http://schemas.microsoft.com/office/powerpoint/2010/main" val="137304078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B740D64-2443-9C40-B7D4-6EC9920DFB06}" vid="{8FCE96EE-C793-BC44-B2CC-A2E1F9599D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Workshop slide template</Template>
  <TotalTime>68</TotalTime>
  <Words>924</Words>
  <Application>Microsoft Macintosh PowerPoint</Application>
  <PresentationFormat>On-screen Show (4:3)</PresentationFormat>
  <Paragraphs>87</Paragraphs>
  <Slides>20</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Arial</vt:lpstr>
      <vt:lpstr>Custom Design</vt:lpstr>
      <vt:lpstr>Finding the  Public Domain</vt:lpstr>
      <vt:lpstr>The plan</vt:lpstr>
      <vt:lpstr>Context</vt:lpstr>
      <vt:lpstr>Context: Copyright law</vt:lpstr>
      <vt:lpstr>Finding the  Public Domain</vt:lpstr>
      <vt:lpstr>1909 Act</vt:lpstr>
      <vt:lpstr>Happy Birthday to You</vt:lpstr>
      <vt:lpstr>Happy Birthday to You</vt:lpstr>
      <vt:lpstr>Facts that impact public domain determinations</vt:lpstr>
      <vt:lpstr>Copyright status can vary by jurisdiction.</vt:lpstr>
      <vt:lpstr>Publication status, year, and location</vt:lpstr>
      <vt:lpstr>Notice</vt:lpstr>
      <vt:lpstr>Registration</vt:lpstr>
      <vt:lpstr>Deposit</vt:lpstr>
      <vt:lpstr>Renewal</vt:lpstr>
      <vt:lpstr>Restoration</vt:lpstr>
      <vt:lpstr>Author death date</vt:lpstr>
      <vt:lpstr>Government authorship</vt:lpstr>
      <vt:lpstr>Public domain dedications</vt:lpstr>
      <vt:lpstr>Recommended resources</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the  Public Domain</dc:title>
  <dc:creator>Ana Enriquez</dc:creator>
  <cp:lastModifiedBy>Microsoft Office User</cp:lastModifiedBy>
  <cp:revision>10</cp:revision>
  <dcterms:created xsi:type="dcterms:W3CDTF">2016-07-07T04:38:35Z</dcterms:created>
  <dcterms:modified xsi:type="dcterms:W3CDTF">2016-10-03T19:22:49Z</dcterms:modified>
</cp:coreProperties>
</file>