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2" r:id="rId14"/>
    <p:sldId id="275" r:id="rId15"/>
    <p:sldId id="273" r:id="rId16"/>
    <p:sldId id="274" r:id="rId17"/>
    <p:sldId id="276" r:id="rId18"/>
    <p:sldId id="277" r:id="rId19"/>
    <p:sldId id="278" r:id="rId20"/>
    <p:sldId id="279" r:id="rId21"/>
    <p:sldId id="270" r:id="rId22"/>
    <p:sldId id="280" r:id="rId23"/>
    <p:sldId id="281" r:id="rId24"/>
    <p:sldId id="282" r:id="rId25"/>
    <p:sldId id="283" r:id="rId26"/>
    <p:sldId id="284" r:id="rId27"/>
    <p:sldId id="285" r:id="rId28"/>
    <p:sldId id="286" r:id="rId29"/>
    <p:sldId id="269" r:id="rId30"/>
    <p:sldId id="287" r:id="rId31"/>
    <p:sldId id="288" r:id="rId32"/>
    <p:sldId id="289" r:id="rId33"/>
    <p:sldId id="290" r:id="rId34"/>
    <p:sldId id="291" r:id="rId35"/>
    <p:sldId id="292" r:id="rId36"/>
    <p:sldId id="293" r:id="rId37"/>
    <p:sldId id="267" r:id="rId38"/>
    <p:sldId id="294" r:id="rId39"/>
    <p:sldId id="301" r:id="rId40"/>
    <p:sldId id="302" r:id="rId41"/>
    <p:sldId id="303" r:id="rId42"/>
    <p:sldId id="304" r:id="rId43"/>
    <p:sldId id="295" r:id="rId44"/>
    <p:sldId id="296" r:id="rId45"/>
    <p:sldId id="297" r:id="rId46"/>
    <p:sldId id="298" r:id="rId47"/>
    <p:sldId id="299" r:id="rId48"/>
    <p:sldId id="300" r:id="rId49"/>
    <p:sldId id="271"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p:restoredTop sz="94685"/>
  </p:normalViewPr>
  <p:slideViewPr>
    <p:cSldViewPr snapToGrid="0" snapToObjects="1">
      <p:cViewPr varScale="1">
        <p:scale>
          <a:sx n="90" d="100"/>
          <a:sy n="90" d="100"/>
        </p:scale>
        <p:origin x="1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0F7EF-85A9-D547-B01C-5E8C3D1784E6}" type="datetimeFigureOut">
              <a:rPr lang="en-US" smtClean="0"/>
              <a:t>2/23/17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2BBDB-AE11-C949-AECB-76C55AB102D1}" type="slidenum">
              <a:rPr lang="en-US" smtClean="0"/>
              <a:t>‹#›</a:t>
            </a:fld>
            <a:endParaRPr lang="en-US"/>
          </a:p>
        </p:txBody>
      </p:sp>
    </p:spTree>
    <p:extLst>
      <p:ext uri="{BB962C8B-B14F-4D97-AF65-F5344CB8AC3E}">
        <p14:creationId xmlns:p14="http://schemas.microsoft.com/office/powerpoint/2010/main" val="34163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6CF9E-CFC1-2B47-A0BC-21021C7411BC}" type="slidenum">
              <a:rPr lang="en-US" smtClean="0"/>
              <a:pPr/>
              <a:t>1</a:t>
            </a:fld>
            <a:endParaRPr lang="en-US" dirty="0"/>
          </a:p>
        </p:txBody>
      </p:sp>
    </p:spTree>
    <p:extLst>
      <p:ext uri="{BB962C8B-B14F-4D97-AF65-F5344CB8AC3E}">
        <p14:creationId xmlns:p14="http://schemas.microsoft.com/office/powerpoint/2010/main" val="139011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C921C-4D7A-B245-B527-A020D52BBB95}" type="slidenum">
              <a:rPr lang="en-US" smtClean="0"/>
              <a:t>7</a:t>
            </a:fld>
            <a:endParaRPr lang="en-US"/>
          </a:p>
        </p:txBody>
      </p:sp>
    </p:spTree>
    <p:extLst>
      <p:ext uri="{BB962C8B-B14F-4D97-AF65-F5344CB8AC3E}">
        <p14:creationId xmlns:p14="http://schemas.microsoft.com/office/powerpoint/2010/main" val="205448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2"/>
            <a:ext cx="9144000" cy="1201003"/>
          </a:xfrm>
          <a:prstGeom prst="rect">
            <a:avLst/>
          </a:prstGeom>
          <a:solidFill>
            <a:srgbClr val="001C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smtClean="0">
                <a:solidFill>
                  <a:schemeClr val="bg1"/>
                </a:solidFill>
                <a:latin typeface="Arial" charset="0"/>
                <a:ea typeface="Arial" charset="0"/>
                <a:cs typeface="Arial" charset="0"/>
              </a:rPr>
              <a:t>COPYRIGHT </a:t>
            </a:r>
            <a:r>
              <a:rPr lang="en-US" sz="3600" b="1" dirty="0">
                <a:solidFill>
                  <a:schemeClr val="bg1"/>
                </a:solidFill>
                <a:latin typeface="Arial" charset="0"/>
                <a:ea typeface="Arial" charset="0"/>
                <a:cs typeface="Arial" charset="0"/>
              </a:rPr>
              <a:t>OFFICE WORKSHOPS</a:t>
            </a:r>
            <a:endParaRPr lang="en-US" sz="3600" dirty="0" smtClean="0">
              <a:solidFill>
                <a:schemeClr val="bg1"/>
              </a:solidFill>
              <a:latin typeface="Arial" charset="0"/>
              <a:ea typeface="Arial" charset="0"/>
              <a:cs typeface="Arial" charset="0"/>
            </a:endParaRPr>
          </a:p>
          <a:p>
            <a:r>
              <a:rPr lang="en-US" sz="3600" b="1" dirty="0" smtClean="0">
                <a:solidFill>
                  <a:schemeClr val="bg1"/>
                </a:solidFill>
                <a:latin typeface="Arial" charset="0"/>
                <a:ea typeface="Arial" charset="0"/>
                <a:cs typeface="Arial" charset="0"/>
              </a:rPr>
              <a:t>WINTER 2017</a:t>
            </a:r>
            <a:endParaRPr lang="en-US" sz="3600" dirty="0">
              <a:solidFill>
                <a:schemeClr val="bg1"/>
              </a:solidFill>
              <a:latin typeface="Arial" charset="0"/>
              <a:ea typeface="Arial" charset="0"/>
              <a:cs typeface="Arial" charset="0"/>
            </a:endParaRPr>
          </a:p>
        </p:txBody>
      </p:sp>
      <p:sp>
        <p:nvSpPr>
          <p:cNvPr id="2" name="Title 1"/>
          <p:cNvSpPr>
            <a:spLocks noGrp="1"/>
          </p:cNvSpPr>
          <p:nvPr>
            <p:ph type="ctrTitle"/>
          </p:nvPr>
        </p:nvSpPr>
        <p:spPr>
          <a:xfrm>
            <a:off x="685800" y="2130427"/>
            <a:ext cx="7772400" cy="1470025"/>
          </a:xfrm>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charset="0"/>
                <a:ea typeface="Arial" charset="0"/>
                <a:cs typeface="Arial"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9477" y="6422573"/>
            <a:ext cx="1244524" cy="435429"/>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231792" y="142182"/>
            <a:ext cx="685800" cy="730250"/>
          </a:xfrm>
          <a:prstGeom prst="rect">
            <a:avLst/>
          </a:prstGeom>
          <a:noFill/>
          <a:ln>
            <a:noFill/>
          </a:ln>
        </p:spPr>
      </p:pic>
      <p:sp>
        <p:nvSpPr>
          <p:cNvPr id="12" name="Footer Placeholder 4"/>
          <p:cNvSpPr>
            <a:spLocks noGrp="1"/>
          </p:cNvSpPr>
          <p:nvPr>
            <p:ph type="ftr" sz="quarter" idx="11"/>
          </p:nvPr>
        </p:nvSpPr>
        <p:spPr>
          <a:xfrm>
            <a:off x="457200" y="6308727"/>
            <a:ext cx="8229600" cy="365125"/>
          </a:xfrm>
          <a:prstGeom prst="rect">
            <a:avLst/>
          </a:prstGeom>
        </p:spPr>
        <p:txBody>
          <a:bodyPr/>
          <a:lstStyle>
            <a:lvl1pPr>
              <a:defRPr sz="1000">
                <a:latin typeface="Arial" charset="0"/>
                <a:ea typeface="Arial" charset="0"/>
                <a:cs typeface="Arial" charset="0"/>
              </a:defRPr>
            </a:lvl1p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5" name="Footer Placeholder 4"/>
          <p:cNvSpPr>
            <a:spLocks noGrp="1"/>
          </p:cNvSpPr>
          <p:nvPr>
            <p:ph type="ftr" sz="quarter" idx="11"/>
          </p:nvPr>
        </p:nvSpPr>
        <p:spPr>
          <a:xfrm>
            <a:off x="457200" y="6308727"/>
            <a:ext cx="8229600" cy="365125"/>
          </a:xfrm>
          <a:prstGeom prst="rect">
            <a:avLst/>
          </a:prstGeom>
        </p:spPr>
        <p:txBody>
          <a:bodyPr/>
          <a:lstStyle>
            <a:lvl1pPr>
              <a:defRPr sz="1000">
                <a:latin typeface="Arial" charset="0"/>
                <a:ea typeface="Arial" charset="0"/>
                <a:cs typeface="Arial" charset="0"/>
              </a:defRPr>
            </a:lvl1p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2"/>
            <a:ext cx="9144000" cy="1201003"/>
          </a:xfrm>
          <a:prstGeom prst="rect">
            <a:avLst/>
          </a:prstGeom>
          <a:solidFill>
            <a:srgbClr val="041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3600" b="1" dirty="0" smtClean="0">
                <a:solidFill>
                  <a:schemeClr val="bg1"/>
                </a:solidFill>
                <a:latin typeface="Arial" charset="0"/>
                <a:ea typeface="Arial" charset="0"/>
                <a:cs typeface="Arial" charset="0"/>
              </a:rPr>
              <a:t>COPYRIGHT </a:t>
            </a:r>
            <a:r>
              <a:rPr lang="en-US" sz="3600" b="1" dirty="0">
                <a:solidFill>
                  <a:schemeClr val="bg1"/>
                </a:solidFill>
                <a:latin typeface="Arial" charset="0"/>
                <a:ea typeface="Arial" charset="0"/>
                <a:cs typeface="Arial" charset="0"/>
              </a:rPr>
              <a:t>OFFICE WORKSHOPS</a:t>
            </a:r>
            <a:endParaRPr lang="en-US" sz="3600" dirty="0" smtClean="0">
              <a:solidFill>
                <a:schemeClr val="bg1"/>
              </a:solidFill>
              <a:latin typeface="Arial" charset="0"/>
              <a:ea typeface="Arial" charset="0"/>
              <a:cs typeface="Arial" charset="0"/>
            </a:endParaRPr>
          </a:p>
          <a:p>
            <a:r>
              <a:rPr lang="en-US" sz="3600" b="1" dirty="0" smtClean="0">
                <a:solidFill>
                  <a:schemeClr val="bg1"/>
                </a:solidFill>
                <a:latin typeface="Arial" charset="0"/>
                <a:ea typeface="Arial" charset="0"/>
                <a:cs typeface="Arial" charset="0"/>
              </a:rPr>
              <a:t>WINTER 2017</a:t>
            </a:r>
            <a:endParaRPr lang="en-US" sz="3600" dirty="0">
              <a:solidFill>
                <a:schemeClr val="bg1"/>
              </a:solidFill>
              <a:latin typeface="Arial" charset="0"/>
              <a:ea typeface="Arial" charset="0"/>
              <a:cs typeface="Arial" charset="0"/>
            </a:endParaRPr>
          </a:p>
        </p:txBody>
      </p:sp>
      <p:sp>
        <p:nvSpPr>
          <p:cNvPr id="2" name="Title 1"/>
          <p:cNvSpPr>
            <a:spLocks noGrp="1"/>
          </p:cNvSpPr>
          <p:nvPr>
            <p:ph type="title"/>
          </p:nvPr>
        </p:nvSpPr>
        <p:spPr>
          <a:xfrm>
            <a:off x="623888" y="1709740"/>
            <a:ext cx="7886700" cy="2852737"/>
          </a:xfrm>
        </p:spPr>
        <p:txBody>
          <a:bodyPr anchor="b">
            <a:normAutofit/>
          </a:bodyPr>
          <a:lstStyle>
            <a:lvl1pPr>
              <a:defRPr sz="6600">
                <a:latin typeface="Arial" charset="0"/>
                <a:ea typeface="Arial" charset="0"/>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2"/>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pic>
        <p:nvPicPr>
          <p:cNvPr id="11" name="Picture 10"/>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9" name="Footer Placeholder 4"/>
          <p:cNvSpPr>
            <a:spLocks noGrp="1"/>
          </p:cNvSpPr>
          <p:nvPr>
            <p:ph type="ftr" sz="quarter" idx="11"/>
          </p:nvPr>
        </p:nvSpPr>
        <p:spPr>
          <a:xfrm>
            <a:off x="457200" y="6308727"/>
            <a:ext cx="8229600" cy="365125"/>
          </a:xfrm>
          <a:prstGeom prst="rect">
            <a:avLst/>
          </a:prstGeom>
        </p:spPr>
        <p:txBody>
          <a:bodyPr/>
          <a:lstStyle>
            <a:lvl1pPr>
              <a:defRPr sz="1000">
                <a:latin typeface="Arial" charset="0"/>
                <a:ea typeface="Arial" charset="0"/>
                <a:cs typeface="Arial" charset="0"/>
              </a:defRPr>
            </a:lvl1p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2"/>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9" name="Slide Number Placeholder 8"/>
          <p:cNvSpPr>
            <a:spLocks noGrp="1"/>
          </p:cNvSpPr>
          <p:nvPr>
            <p:ph type="sldNum" sz="quarter" idx="12"/>
          </p:nvPr>
        </p:nvSpPr>
        <p:spPr>
          <a:xfrm>
            <a:off x="6457950" y="6356352"/>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sp>
        <p:nvSpPr>
          <p:cNvPr id="10" name="Footer Placeholder 4"/>
          <p:cNvSpPr>
            <a:spLocks noGrp="1"/>
          </p:cNvSpPr>
          <p:nvPr>
            <p:ph type="ftr" sz="quarter" idx="11"/>
          </p:nvPr>
        </p:nvSpPr>
        <p:spPr>
          <a:xfrm>
            <a:off x="457200" y="6308727"/>
            <a:ext cx="8229600" cy="365125"/>
          </a:xfrm>
          <a:prstGeom prst="rect">
            <a:avLst/>
          </a:prstGeom>
        </p:spPr>
        <p:txBody>
          <a:bodyPr/>
          <a:lstStyle>
            <a:lvl1pPr>
              <a:defRPr sz="1000">
                <a:latin typeface="Arial" charset="0"/>
                <a:ea typeface="Arial" charset="0"/>
                <a:cs typeface="Arial" charset="0"/>
              </a:defRPr>
            </a:lvl1p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99477" y="6422573"/>
            <a:ext cx="1244524" cy="435429"/>
          </a:xfrm>
          <a:prstGeom prst="rect">
            <a:avLst/>
          </a:prstGeom>
        </p:spPr>
      </p:pic>
      <p:pic>
        <p:nvPicPr>
          <p:cNvPr id="8" name="Picture 7"/>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10" name="Footer Placeholder 4"/>
          <p:cNvSpPr>
            <a:spLocks noGrp="1"/>
          </p:cNvSpPr>
          <p:nvPr>
            <p:ph type="ftr" sz="quarter" idx="3"/>
          </p:nvPr>
        </p:nvSpPr>
        <p:spPr>
          <a:xfrm>
            <a:off x="457200" y="6308727"/>
            <a:ext cx="8229600" cy="365125"/>
          </a:xfrm>
          <a:prstGeom prst="rect">
            <a:avLst/>
          </a:prstGeom>
        </p:spPr>
        <p:txBody>
          <a:bodyPr/>
          <a:lstStyle>
            <a:lvl1pPr algn="ctr">
              <a:defRPr sz="1000">
                <a:latin typeface="Arial" charset="0"/>
                <a:ea typeface="Arial" charset="0"/>
                <a:cs typeface="Arial" charset="0"/>
              </a:defRPr>
            </a:lvl1p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2005550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dt="0"/>
  <p:txStyles>
    <p:titleStyle>
      <a:lvl1pPr algn="ctr" defTabSz="3429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257175" indent="-257175" algn="l" defTabSz="342900" rtl="0" eaLnBrk="1" latinLnBrk="0" hangingPunct="1">
        <a:spcBef>
          <a:spcPct val="20000"/>
        </a:spcBef>
        <a:buFont typeface="Arial"/>
        <a:buChar char="•"/>
        <a:defRPr sz="3600" kern="1200">
          <a:solidFill>
            <a:schemeClr val="tx1"/>
          </a:solidFill>
          <a:latin typeface="Arial" charset="0"/>
          <a:ea typeface="Arial" charset="0"/>
          <a:cs typeface="Arial" charset="0"/>
        </a:defRPr>
      </a:lvl1pPr>
      <a:lvl2pPr marL="557213" indent="-214313" algn="l" defTabSz="342900" rtl="0" eaLnBrk="1" latinLnBrk="0" hangingPunct="1">
        <a:spcBef>
          <a:spcPct val="20000"/>
        </a:spcBef>
        <a:buFont typeface="Arial"/>
        <a:buChar char="–"/>
        <a:defRPr sz="3200" kern="1200">
          <a:solidFill>
            <a:schemeClr val="tx1"/>
          </a:solidFill>
          <a:latin typeface="Arial" charset="0"/>
          <a:ea typeface="Arial" charset="0"/>
          <a:cs typeface="Arial" charset="0"/>
        </a:defRPr>
      </a:lvl2pPr>
      <a:lvl3pPr marL="857250" indent="-171450" algn="l" defTabSz="342900" rtl="0" eaLnBrk="1" latinLnBrk="0" hangingPunct="1">
        <a:spcBef>
          <a:spcPct val="20000"/>
        </a:spcBef>
        <a:buFont typeface="Arial"/>
        <a:buChar char="•"/>
        <a:defRPr sz="2800" kern="1200">
          <a:solidFill>
            <a:schemeClr val="tx1"/>
          </a:solidFill>
          <a:latin typeface="Arial" charset="0"/>
          <a:ea typeface="Arial" charset="0"/>
          <a:cs typeface="Arial" charset="0"/>
        </a:defRPr>
      </a:lvl3pPr>
      <a:lvl4pPr marL="1200150" indent="-171450" algn="l" defTabSz="3429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1543050" indent="-171450" algn="l" defTabSz="3429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b.umich.edu/copyright/presentations" TargetMode="External"/><Relationship Id="rId3" Type="http://schemas.openxmlformats.org/officeDocument/2006/relationships/hyperlink" Target="mailto:anaenriq@umich.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0127"/>
            <a:ext cx="7772400" cy="1470025"/>
          </a:xfrm>
        </p:spPr>
        <p:txBody>
          <a:bodyPr/>
          <a:lstStyle/>
          <a:p>
            <a:r>
              <a:rPr lang="en-US" dirty="0" smtClean="0"/>
              <a:t>Fair Use: You Be The Judge</a:t>
            </a:r>
            <a:endParaRPr lang="en-US" dirty="0"/>
          </a:p>
        </p:txBody>
      </p:sp>
      <p:sp>
        <p:nvSpPr>
          <p:cNvPr id="3" name="Subtitle 2"/>
          <p:cNvSpPr>
            <a:spLocks noGrp="1"/>
          </p:cNvSpPr>
          <p:nvPr>
            <p:ph type="subTitle" idx="1"/>
          </p:nvPr>
        </p:nvSpPr>
        <p:spPr>
          <a:xfrm>
            <a:off x="1371600" y="4335902"/>
            <a:ext cx="6400800" cy="1752600"/>
          </a:xfrm>
        </p:spPr>
        <p:txBody>
          <a:bodyPr/>
          <a:lstStyle/>
          <a:p>
            <a:r>
              <a:rPr lang="en-US" smtClean="0">
                <a:solidFill>
                  <a:schemeClr val="tx1"/>
                </a:solidFill>
              </a:rPr>
              <a:t>February </a:t>
            </a:r>
            <a:r>
              <a:rPr lang="en-US" smtClean="0">
                <a:solidFill>
                  <a:schemeClr val="tx1"/>
                </a:solidFill>
              </a:rPr>
              <a:t>24, </a:t>
            </a:r>
            <a:r>
              <a:rPr lang="en-US" dirty="0" smtClean="0">
                <a:solidFill>
                  <a:schemeClr val="tx1"/>
                </a:solidFill>
              </a:rPr>
              <a:t>2017</a:t>
            </a:r>
          </a:p>
          <a:p>
            <a:r>
              <a:rPr lang="en-US" dirty="0" smtClean="0">
                <a:solidFill>
                  <a:schemeClr val="tx1"/>
                </a:solidFill>
              </a:rPr>
              <a:t>Ana Enriquez</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7899476" y="6422571"/>
            <a:ext cx="1244524" cy="435429"/>
          </a:xfrm>
          <a:prstGeom prst="rect">
            <a:avLst/>
          </a:prstGeom>
        </p:spPr>
      </p:pic>
      <p:pic>
        <p:nvPicPr>
          <p:cNvPr id="13" name="Picture 12"/>
          <p:cNvPicPr>
            <a:picLocks noChangeAspect="1"/>
          </p:cNvPicPr>
          <p:nvPr/>
        </p:nvPicPr>
        <p:blipFill>
          <a:blip r:embed="rId4"/>
          <a:stretch>
            <a:fillRect/>
          </a:stretch>
        </p:blipFill>
        <p:spPr>
          <a:xfrm>
            <a:off x="3197336" y="1365878"/>
            <a:ext cx="2749328" cy="966631"/>
          </a:xfrm>
          <a:prstGeom prst="rect">
            <a:avLst/>
          </a:prstGeom>
        </p:spPr>
      </p:pic>
      <p:sp>
        <p:nvSpPr>
          <p:cNvPr id="17" name="Footer Placeholder 16"/>
          <p:cNvSpPr>
            <a:spLocks noGrp="1"/>
          </p:cNvSpPr>
          <p:nvPr>
            <p:ph type="ftr" sz="quarter" idx="11"/>
          </p:nvPr>
        </p:nvSpPr>
        <p:spPr>
          <a:xfrm>
            <a:off x="457200" y="6336122"/>
            <a:ext cx="8229600" cy="365125"/>
          </a:xfrm>
        </p:spPr>
        <p:txBody>
          <a:bodyPr/>
          <a:lstStyle/>
          <a:p>
            <a:r>
              <a:rPr lang="en-US" dirty="0" smtClean="0">
                <a:solidFill>
                  <a:srgbClr val="000000"/>
                </a:solidFill>
              </a:rPr>
              <a:t>This presentation was prepared by Ana Enriquez in </a:t>
            </a:r>
            <a:r>
              <a:rPr lang="en-US" dirty="0" smtClean="0">
                <a:solidFill>
                  <a:srgbClr val="000000"/>
                </a:solidFill>
              </a:rPr>
              <a:t>February </a:t>
            </a:r>
            <a:r>
              <a:rPr lang="en-US" dirty="0" smtClean="0">
                <a:solidFill>
                  <a:srgbClr val="000000"/>
                </a:solidFill>
              </a:rPr>
              <a:t>2017.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541329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Illustrative Purposes</a:t>
            </a:r>
            <a:endParaRPr lang="en-US" dirty="0"/>
          </a:p>
        </p:txBody>
      </p:sp>
      <p:sp>
        <p:nvSpPr>
          <p:cNvPr id="3" name="Content Placeholder 2"/>
          <p:cNvSpPr>
            <a:spLocks noGrp="1"/>
          </p:cNvSpPr>
          <p:nvPr>
            <p:ph idx="1"/>
          </p:nvPr>
        </p:nvSpPr>
        <p:spPr/>
        <p:txBody>
          <a:bodyPr/>
          <a:lstStyle/>
          <a:p>
            <a:r>
              <a:rPr lang="en-US" dirty="0"/>
              <a:t>“purposes such as criticism, comment, news reporting, teaching (including multiple copies for classroom use), scholarship, or </a:t>
            </a:r>
            <a:r>
              <a:rPr lang="en-US" dirty="0" smtClean="0"/>
              <a:t>research”</a:t>
            </a:r>
          </a:p>
          <a:p>
            <a:pPr lvl="1"/>
            <a:r>
              <a:rPr lang="en-US" dirty="0" smtClean="0"/>
              <a:t>Favorable to academic uses, but difficult to apply.</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548754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62521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4379912"/>
          </a:xfrm>
        </p:spPr>
        <p:txBody>
          <a:bodyPr anchor="ctr">
            <a:normAutofit/>
          </a:bodyPr>
          <a:lstStyle/>
          <a:p>
            <a:r>
              <a:rPr lang="en-US" i="1" dirty="0" smtClean="0"/>
              <a:t>Castle Rock v. Carol</a:t>
            </a:r>
            <a:br>
              <a:rPr lang="en-US" i="1" dirty="0" smtClean="0"/>
            </a:br>
            <a:r>
              <a:rPr lang="en-US" dirty="0" smtClean="0"/>
              <a:t>Second Circuit</a:t>
            </a:r>
            <a:br>
              <a:rPr lang="en-US" dirty="0" smtClean="0"/>
            </a:br>
            <a:r>
              <a:rPr lang="en-US" dirty="0" smtClean="0"/>
              <a:t>1998</a:t>
            </a:r>
            <a:endParaRPr lang="en-US" i="1"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60925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of </a:t>
            </a:r>
            <a:r>
              <a:rPr lang="en-US" i="1" dirty="0" smtClean="0"/>
              <a:t>Castle Rock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Defendants released </a:t>
            </a:r>
            <a:r>
              <a:rPr lang="en-US" i="1" dirty="0" smtClean="0"/>
              <a:t>The Seinfeld Aptitude Test</a:t>
            </a:r>
            <a:r>
              <a:rPr lang="en-US" dirty="0" smtClean="0"/>
              <a:t>, which contained 643 trivia questions about the TV show Seinfeld.</a:t>
            </a:r>
          </a:p>
          <a:p>
            <a:r>
              <a:rPr lang="en-US" dirty="0" smtClean="0"/>
              <a:t>“</a:t>
            </a:r>
            <a:r>
              <a:rPr lang="en-US" dirty="0"/>
              <a:t>Seinfeld's audience grew after publication of The SAT, and Castle Rock has evidenced no interest in publishing Seinfeld </a:t>
            </a:r>
            <a:r>
              <a:rPr lang="en-US" dirty="0" smtClean="0"/>
              <a:t>trivia </a:t>
            </a:r>
            <a:r>
              <a:rPr lang="en-US" dirty="0"/>
              <a:t>quiz books and only minimal interest in publishing Seinfeld-related books.</a:t>
            </a:r>
            <a:r>
              <a:rPr lang="en-US" dirty="0" smtClean="0"/>
              <a:t>”</a:t>
            </a:r>
          </a:p>
          <a:p>
            <a:r>
              <a:rPr lang="en-US" dirty="0" smtClean="0"/>
              <a:t>The author said she was trying to “capture </a:t>
            </a:r>
            <a:r>
              <a:rPr lang="en-US" dirty="0"/>
              <a:t>Seinfeld's flavor in quiz book fashion</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54454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Cover of </a:t>
            </a:r>
            <a:r>
              <a:rPr lang="en-US" i="1" dirty="0" smtClean="0"/>
              <a:t>SAT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a:t>you think you know the answers - and really keep track of Seinfeld </a:t>
            </a:r>
            <a:r>
              <a:rPr lang="en-US" dirty="0" smtClean="0"/>
              <a:t>minutiae </a:t>
            </a:r>
            <a:r>
              <a:rPr lang="en-US" dirty="0"/>
              <a:t>- challenge yourself and your friends with these 550 trivia questions and 10 extra matching quizzes. </a:t>
            </a:r>
            <a:r>
              <a:rPr lang="en-US" dirty="0" smtClean="0"/>
              <a:t>. . . So </a:t>
            </a:r>
            <a:r>
              <a:rPr lang="en-US" dirty="0"/>
              <a:t>twist open a Snapple, double-dip a chip, and open this book to satisfy your between-episode cravings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94305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48440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First Factor</a:t>
            </a:r>
            <a:endParaRPr lang="en-US" dirty="0"/>
          </a:p>
        </p:txBody>
      </p:sp>
      <p:sp>
        <p:nvSpPr>
          <p:cNvPr id="3" name="Content Placeholder 2"/>
          <p:cNvSpPr>
            <a:spLocks noGrp="1"/>
          </p:cNvSpPr>
          <p:nvPr>
            <p:ph idx="1"/>
          </p:nvPr>
        </p:nvSpPr>
        <p:spPr/>
        <p:txBody>
          <a:bodyPr>
            <a:normAutofit/>
          </a:bodyPr>
          <a:lstStyle/>
          <a:p>
            <a:r>
              <a:rPr lang="en-US" dirty="0" smtClean="0"/>
              <a:t>Purpose and character:</a:t>
            </a:r>
          </a:p>
          <a:p>
            <a:pPr lvl="1"/>
            <a:r>
              <a:rPr lang="en-US" dirty="0" smtClean="0"/>
              <a:t>Commerciality not that important</a:t>
            </a:r>
          </a:p>
          <a:p>
            <a:pPr lvl="1"/>
            <a:r>
              <a:rPr lang="en-US" dirty="0" smtClean="0"/>
              <a:t>Lack of </a:t>
            </a:r>
            <a:r>
              <a:rPr lang="en-US" dirty="0" err="1" smtClean="0"/>
              <a:t>transformativeness</a:t>
            </a:r>
            <a:r>
              <a:rPr lang="en-US" dirty="0" smtClean="0"/>
              <a:t> weighed heavily against fair use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32012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Second Factor</a:t>
            </a:r>
            <a:endParaRPr lang="en-US" dirty="0"/>
          </a:p>
        </p:txBody>
      </p:sp>
      <p:sp>
        <p:nvSpPr>
          <p:cNvPr id="3" name="Content Placeholder 2"/>
          <p:cNvSpPr>
            <a:spLocks noGrp="1"/>
          </p:cNvSpPr>
          <p:nvPr>
            <p:ph idx="1"/>
          </p:nvPr>
        </p:nvSpPr>
        <p:spPr/>
        <p:txBody>
          <a:bodyPr>
            <a:normAutofit/>
          </a:bodyPr>
          <a:lstStyle/>
          <a:p>
            <a:r>
              <a:rPr lang="en-US" dirty="0" smtClean="0"/>
              <a:t>Nature of the copyrighted work:</a:t>
            </a:r>
          </a:p>
          <a:p>
            <a:pPr lvl="1"/>
            <a:r>
              <a:rPr lang="en-US" dirty="0" smtClean="0"/>
              <a:t>Creative nature weighed against fair use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3045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Third Factor</a:t>
            </a:r>
            <a:endParaRPr lang="en-US" dirty="0"/>
          </a:p>
        </p:txBody>
      </p:sp>
      <p:sp>
        <p:nvSpPr>
          <p:cNvPr id="3" name="Content Placeholder 2"/>
          <p:cNvSpPr>
            <a:spLocks noGrp="1"/>
          </p:cNvSpPr>
          <p:nvPr>
            <p:ph idx="1"/>
          </p:nvPr>
        </p:nvSpPr>
        <p:spPr/>
        <p:txBody>
          <a:bodyPr>
            <a:normAutofit/>
          </a:bodyPr>
          <a:lstStyle/>
          <a:p>
            <a:r>
              <a:rPr lang="en-US" dirty="0" smtClean="0"/>
              <a:t>Amount and substantiality:</a:t>
            </a:r>
          </a:p>
          <a:p>
            <a:pPr lvl="1"/>
            <a:r>
              <a:rPr lang="en-US" dirty="0" smtClean="0"/>
              <a:t>Book used more of the TV show than would have been necessary for criticism alone.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99441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Fourth Factor</a:t>
            </a:r>
            <a:endParaRPr lang="en-US" dirty="0"/>
          </a:p>
        </p:txBody>
      </p:sp>
      <p:sp>
        <p:nvSpPr>
          <p:cNvPr id="3" name="Content Placeholder 2"/>
          <p:cNvSpPr>
            <a:spLocks noGrp="1"/>
          </p:cNvSpPr>
          <p:nvPr>
            <p:ph idx="1"/>
          </p:nvPr>
        </p:nvSpPr>
        <p:spPr/>
        <p:txBody>
          <a:bodyPr>
            <a:normAutofit/>
          </a:bodyPr>
          <a:lstStyle/>
          <a:p>
            <a:r>
              <a:rPr lang="en-US" dirty="0" smtClean="0"/>
              <a:t>Market effect:</a:t>
            </a:r>
          </a:p>
          <a:p>
            <a:pPr lvl="1"/>
            <a:r>
              <a:rPr lang="en-US" dirty="0" err="1" smtClean="0"/>
              <a:t>Rightsholder</a:t>
            </a:r>
            <a:r>
              <a:rPr lang="en-US" dirty="0" smtClean="0"/>
              <a:t> can choose not to license for non-transformative use.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40716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Copyright Workshops</a:t>
            </a:r>
          </a:p>
        </p:txBody>
      </p:sp>
      <p:sp>
        <p:nvSpPr>
          <p:cNvPr id="5" name="Rectangle 4"/>
          <p:cNvSpPr/>
          <p:nvPr/>
        </p:nvSpPr>
        <p:spPr>
          <a:xfrm>
            <a:off x="478301" y="2419646"/>
            <a:ext cx="8187397" cy="1378634"/>
          </a:xfrm>
          <a:prstGeom prst="rect">
            <a:avLst/>
          </a:prstGeom>
          <a:solidFill>
            <a:srgbClr val="F7C01B"/>
          </a:solidFill>
          <a:ln>
            <a:solidFill>
              <a:srgbClr val="F7C0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55000" lnSpcReduction="20000"/>
          </a:bodyPr>
          <a:lstStyle/>
          <a:p>
            <a:r>
              <a:rPr lang="en-US" dirty="0"/>
              <a:t>January 19: What Copyright Covers</a:t>
            </a:r>
          </a:p>
          <a:p>
            <a:r>
              <a:rPr lang="en-US" dirty="0"/>
              <a:t>February 7: Online Discussion: Copyright Basics</a:t>
            </a:r>
          </a:p>
          <a:p>
            <a:pPr marL="0" indent="0">
              <a:buNone/>
            </a:pPr>
            <a:endParaRPr lang="en-US" b="1" dirty="0"/>
          </a:p>
          <a:p>
            <a:pPr marL="0" indent="0">
              <a:buNone/>
            </a:pPr>
            <a:r>
              <a:rPr lang="en-US" b="1" dirty="0"/>
              <a:t>Fair Use Week</a:t>
            </a:r>
          </a:p>
          <a:p>
            <a:r>
              <a:rPr lang="en-US" dirty="0"/>
              <a:t>February 20: Copyright for Online Exhibits and Digital Collections</a:t>
            </a:r>
          </a:p>
          <a:p>
            <a:r>
              <a:rPr lang="en-US" dirty="0"/>
              <a:t>February 22: The Fair Use Factors: Their History and Application</a:t>
            </a:r>
          </a:p>
          <a:p>
            <a:r>
              <a:rPr lang="en-US" dirty="0"/>
              <a:t>February 24: Fair Use: You Be The Judge</a:t>
            </a:r>
          </a:p>
          <a:p>
            <a:endParaRPr lang="en-US" dirty="0"/>
          </a:p>
          <a:p>
            <a:r>
              <a:rPr lang="en-US" dirty="0"/>
              <a:t>March 7: Online Discussion: Copyright and Course Websites</a:t>
            </a:r>
          </a:p>
          <a:p>
            <a:r>
              <a:rPr lang="en-US" dirty="0"/>
              <a:t>April 4: Online Discussion: Copyright Permissions</a:t>
            </a:r>
          </a:p>
          <a:p>
            <a:r>
              <a:rPr lang="en-US" dirty="0"/>
              <a:t>April 17: Copyright and Publishing Contracts</a:t>
            </a:r>
          </a:p>
          <a:p>
            <a:r>
              <a:rPr lang="en-US" dirty="0"/>
              <a:t>April 19: Copyright and Digital Scholarship</a:t>
            </a:r>
          </a:p>
          <a:p>
            <a:pPr marL="0" indent="0">
              <a:buNone/>
            </a:pPr>
            <a:endParaRPr lang="en-US" dirty="0"/>
          </a:p>
          <a:p>
            <a:pPr marL="0" indent="0">
              <a:buNone/>
            </a:pPr>
            <a:r>
              <a:rPr lang="en-US" dirty="0"/>
              <a:t>Details: https://</a:t>
            </a:r>
            <a:r>
              <a:rPr lang="en-US" dirty="0" err="1" smtClean="0"/>
              <a:t>www.lib.umich.edu</a:t>
            </a:r>
            <a:r>
              <a:rPr lang="en-US" dirty="0" smtClean="0"/>
              <a:t>/copyright/presentations</a:t>
            </a:r>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t>
            </a:r>
            <a:r>
              <a:rPr lang="en-US" dirty="0" smtClean="0"/>
              <a:t>in </a:t>
            </a:r>
            <a:r>
              <a:rPr lang="en-US" dirty="0" smtClean="0"/>
              <a:t>February 2017.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11558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Outcome</a:t>
            </a:r>
            <a:endParaRPr lang="en-US" dirty="0"/>
          </a:p>
        </p:txBody>
      </p:sp>
      <p:sp>
        <p:nvSpPr>
          <p:cNvPr id="3" name="Content Placeholder 2"/>
          <p:cNvSpPr>
            <a:spLocks noGrp="1"/>
          </p:cNvSpPr>
          <p:nvPr>
            <p:ph idx="1"/>
          </p:nvPr>
        </p:nvSpPr>
        <p:spPr/>
        <p:txBody>
          <a:bodyPr>
            <a:normAutofit/>
          </a:bodyPr>
          <a:lstStyle/>
          <a:p>
            <a:r>
              <a:rPr lang="en-US" dirty="0" smtClean="0"/>
              <a:t>Not fair use</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11398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4379912"/>
          </a:xfrm>
        </p:spPr>
        <p:txBody>
          <a:bodyPr anchor="ctr">
            <a:normAutofit/>
          </a:bodyPr>
          <a:lstStyle/>
          <a:p>
            <a:r>
              <a:rPr lang="en-US" i="1" dirty="0" err="1" smtClean="0"/>
              <a:t>Suntrust</a:t>
            </a:r>
            <a:r>
              <a:rPr lang="en-US" i="1" dirty="0" smtClean="0"/>
              <a:t> Bank v. Houghton Mifflin</a:t>
            </a:r>
            <a:r>
              <a:rPr lang="en-US" dirty="0" smtClean="0"/>
              <a:t/>
            </a:r>
            <a:br>
              <a:rPr lang="en-US" dirty="0" smtClean="0"/>
            </a:br>
            <a:r>
              <a:rPr lang="en-US" dirty="0" smtClean="0"/>
              <a:t>Eleventh Circuit</a:t>
            </a:r>
            <a:br>
              <a:rPr lang="en-US" dirty="0" smtClean="0"/>
            </a:br>
            <a:r>
              <a:rPr lang="en-US" dirty="0" smtClean="0"/>
              <a:t>2001</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52438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of </a:t>
            </a:r>
            <a:r>
              <a:rPr lang="en-US" i="1" dirty="0" err="1" smtClean="0"/>
              <a:t>Suntrust</a:t>
            </a:r>
            <a:r>
              <a:rPr lang="en-US" i="1" dirty="0" smtClean="0"/>
              <a:t> Bank</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Alice Randall wrote, and Houghton Mifflin published, </a:t>
            </a:r>
            <a:r>
              <a:rPr lang="en-US" i="1" dirty="0" smtClean="0"/>
              <a:t>The Wind Done Gone</a:t>
            </a:r>
            <a:r>
              <a:rPr lang="en-US" dirty="0" smtClean="0"/>
              <a:t>, a critical parody of </a:t>
            </a:r>
            <a:r>
              <a:rPr lang="en-US" i="1" dirty="0" smtClean="0"/>
              <a:t>Gone with the Wind</a:t>
            </a:r>
            <a:r>
              <a:rPr lang="en-US" dirty="0" smtClean="0"/>
              <a:t>.</a:t>
            </a:r>
          </a:p>
          <a:p>
            <a:r>
              <a:rPr lang="en-US" dirty="0" smtClean="0"/>
              <a:t>The foreword of </a:t>
            </a:r>
            <a:r>
              <a:rPr lang="en-US" i="1" dirty="0" smtClean="0"/>
              <a:t>TWDG</a:t>
            </a:r>
            <a:r>
              <a:rPr lang="en-US" dirty="0" smtClean="0"/>
              <a:t> explicitly mentions </a:t>
            </a:r>
            <a:r>
              <a:rPr lang="en-US" i="1" dirty="0" smtClean="0"/>
              <a:t>GWTW</a:t>
            </a:r>
            <a:r>
              <a:rPr lang="en-US" dirty="0" smtClean="0"/>
              <a:t>.</a:t>
            </a:r>
          </a:p>
          <a:p>
            <a:r>
              <a:rPr lang="en-US" i="1" dirty="0" smtClean="0"/>
              <a:t>TWDG</a:t>
            </a:r>
            <a:r>
              <a:rPr lang="en-US" dirty="0" smtClean="0"/>
              <a:t> copies both characters and plot elements from </a:t>
            </a:r>
            <a:r>
              <a:rPr lang="en-US" i="1" dirty="0" smtClean="0"/>
              <a:t>GWTW</a:t>
            </a:r>
            <a:r>
              <a:rPr lang="en-US" dirty="0" smtClean="0"/>
              <a:t>.</a:t>
            </a:r>
          </a:p>
          <a:p>
            <a:r>
              <a:rPr lang="en-US" i="1" dirty="0" smtClean="0"/>
              <a:t>GWTW</a:t>
            </a:r>
            <a:r>
              <a:rPr lang="en-US" dirty="0" smtClean="0"/>
              <a:t> is a third-person epic. </a:t>
            </a:r>
            <a:r>
              <a:rPr lang="en-US" i="1" dirty="0" smtClean="0"/>
              <a:t>TWDG </a:t>
            </a:r>
            <a:r>
              <a:rPr lang="en-US" dirty="0" smtClean="0"/>
              <a:t>is a first-person memoir from the perspective of </a:t>
            </a:r>
            <a:r>
              <a:rPr lang="en-US" dirty="0" err="1" smtClean="0"/>
              <a:t>Cynara</a:t>
            </a:r>
            <a:r>
              <a:rPr lang="en-US" dirty="0" smtClean="0"/>
              <a:t>, the half-sister of </a:t>
            </a:r>
            <a:r>
              <a:rPr lang="en-US" i="1" dirty="0" smtClean="0"/>
              <a:t>GWTW</a:t>
            </a:r>
            <a:r>
              <a:rPr lang="en-US" dirty="0" smtClean="0"/>
              <a:t>’s protagonist Scarlett O’Hara.</a:t>
            </a:r>
            <a:endParaRPr lang="en-US" i="1"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3129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25879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First Factor</a:t>
            </a:r>
            <a:endParaRPr lang="en-US" dirty="0"/>
          </a:p>
        </p:txBody>
      </p:sp>
      <p:sp>
        <p:nvSpPr>
          <p:cNvPr id="3" name="Content Placeholder 2"/>
          <p:cNvSpPr>
            <a:spLocks noGrp="1"/>
          </p:cNvSpPr>
          <p:nvPr>
            <p:ph idx="1"/>
          </p:nvPr>
        </p:nvSpPr>
        <p:spPr/>
        <p:txBody>
          <a:bodyPr>
            <a:normAutofit/>
          </a:bodyPr>
          <a:lstStyle/>
          <a:p>
            <a:r>
              <a:rPr lang="en-US" dirty="0" smtClean="0"/>
              <a:t>Purpose and character:</a:t>
            </a:r>
          </a:p>
          <a:p>
            <a:pPr lvl="1"/>
            <a:r>
              <a:rPr lang="en-US" dirty="0" smtClean="0"/>
              <a:t>Published for profit, which weighed against fair use</a:t>
            </a:r>
          </a:p>
          <a:p>
            <a:pPr lvl="1"/>
            <a:r>
              <a:rPr lang="en-US" dirty="0" smtClean="0"/>
              <a:t>Highly transformative, which overshadowed profit motive</a:t>
            </a:r>
          </a:p>
          <a:p>
            <a:pPr lvl="1"/>
            <a:r>
              <a:rPr lang="en-US" dirty="0" smtClean="0"/>
              <a:t>Critical purpose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86045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Second Factor</a:t>
            </a:r>
            <a:endParaRPr lang="en-US" dirty="0"/>
          </a:p>
        </p:txBody>
      </p:sp>
      <p:sp>
        <p:nvSpPr>
          <p:cNvPr id="3" name="Content Placeholder 2"/>
          <p:cNvSpPr>
            <a:spLocks noGrp="1"/>
          </p:cNvSpPr>
          <p:nvPr>
            <p:ph idx="1"/>
          </p:nvPr>
        </p:nvSpPr>
        <p:spPr/>
        <p:txBody>
          <a:bodyPr>
            <a:normAutofit/>
          </a:bodyPr>
          <a:lstStyle/>
          <a:p>
            <a:r>
              <a:rPr lang="en-US" dirty="0" smtClean="0"/>
              <a:t>Nature of the copyrighted work:</a:t>
            </a:r>
          </a:p>
          <a:p>
            <a:pPr lvl="1"/>
            <a:r>
              <a:rPr lang="en-US" dirty="0" smtClean="0"/>
              <a:t>Original work was highly creative, but that weighs less in a parody case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53358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Third Factor</a:t>
            </a:r>
            <a:endParaRPr lang="en-US" dirty="0"/>
          </a:p>
        </p:txBody>
      </p:sp>
      <p:sp>
        <p:nvSpPr>
          <p:cNvPr id="3" name="Content Placeholder 2"/>
          <p:cNvSpPr>
            <a:spLocks noGrp="1"/>
          </p:cNvSpPr>
          <p:nvPr>
            <p:ph idx="1"/>
          </p:nvPr>
        </p:nvSpPr>
        <p:spPr/>
        <p:txBody>
          <a:bodyPr>
            <a:normAutofit/>
          </a:bodyPr>
          <a:lstStyle/>
          <a:p>
            <a:r>
              <a:rPr lang="en-US" dirty="0" smtClean="0"/>
              <a:t>Amount and substantiality:</a:t>
            </a:r>
          </a:p>
          <a:p>
            <a:pPr lvl="1"/>
            <a:r>
              <a:rPr lang="en-US" dirty="0" smtClean="0"/>
              <a:t>Parodies are entitled to copy more because they need to “conjure up” the original.</a:t>
            </a:r>
          </a:p>
          <a:p>
            <a:pPr lvl="1"/>
            <a:r>
              <a:rPr lang="en-US" dirty="0" smtClean="0"/>
              <a:t>The court left this factor undecided. (This opinion comes from a preliminary ruling.)</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5061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Fourth Factor</a:t>
            </a:r>
            <a:endParaRPr lang="en-US" dirty="0"/>
          </a:p>
        </p:txBody>
      </p:sp>
      <p:sp>
        <p:nvSpPr>
          <p:cNvPr id="3" name="Content Placeholder 2"/>
          <p:cNvSpPr>
            <a:spLocks noGrp="1"/>
          </p:cNvSpPr>
          <p:nvPr>
            <p:ph idx="1"/>
          </p:nvPr>
        </p:nvSpPr>
        <p:spPr/>
        <p:txBody>
          <a:bodyPr>
            <a:normAutofit/>
          </a:bodyPr>
          <a:lstStyle/>
          <a:p>
            <a:r>
              <a:rPr lang="en-US" dirty="0" smtClean="0"/>
              <a:t>Market effect:</a:t>
            </a:r>
          </a:p>
          <a:p>
            <a:pPr lvl="1"/>
            <a:r>
              <a:rPr lang="en-US" i="1" dirty="0" smtClean="0"/>
              <a:t>The Wind Done Gone</a:t>
            </a:r>
            <a:r>
              <a:rPr lang="en-US" dirty="0" smtClean="0"/>
              <a:t> is unlikely to serve as a market substitute for </a:t>
            </a:r>
            <a:r>
              <a:rPr lang="en-US" i="1" dirty="0" smtClean="0"/>
              <a:t>Gone with the Wind</a:t>
            </a:r>
            <a:r>
              <a:rPr lang="en-US" dirty="0" smtClean="0"/>
              <a:t>.</a:t>
            </a:r>
            <a:endParaRPr lang="en-US" i="1" dirty="0" smtClean="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2691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Outcome</a:t>
            </a:r>
            <a:endParaRPr lang="en-US" dirty="0"/>
          </a:p>
        </p:txBody>
      </p:sp>
      <p:sp>
        <p:nvSpPr>
          <p:cNvPr id="3" name="Content Placeholder 2"/>
          <p:cNvSpPr>
            <a:spLocks noGrp="1"/>
          </p:cNvSpPr>
          <p:nvPr>
            <p:ph idx="1"/>
          </p:nvPr>
        </p:nvSpPr>
        <p:spPr/>
        <p:txBody>
          <a:bodyPr>
            <a:normAutofit/>
          </a:bodyPr>
          <a:lstStyle/>
          <a:p>
            <a:r>
              <a:rPr lang="en-US" dirty="0" smtClean="0"/>
              <a:t>Fair use</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6550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4379912"/>
          </a:xfrm>
        </p:spPr>
        <p:txBody>
          <a:bodyPr anchor="ctr">
            <a:normAutofit/>
          </a:bodyPr>
          <a:lstStyle/>
          <a:p>
            <a:r>
              <a:rPr lang="en-US" i="1" dirty="0" smtClean="0"/>
              <a:t>Kelly v. Arriba Soft</a:t>
            </a:r>
            <a:br>
              <a:rPr lang="en-US" i="1" dirty="0" smtClean="0"/>
            </a:br>
            <a:r>
              <a:rPr lang="en-US" dirty="0" smtClean="0"/>
              <a:t>Ninth Circuit</a:t>
            </a:r>
            <a:br>
              <a:rPr lang="en-US" dirty="0" smtClean="0"/>
            </a:br>
            <a:r>
              <a:rPr lang="en-US" dirty="0" smtClean="0"/>
              <a:t>2003</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37627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Today’s slides are available </a:t>
            </a:r>
          </a:p>
          <a:p>
            <a:r>
              <a:rPr lang="en-US" dirty="0"/>
              <a:t>At </a:t>
            </a:r>
            <a:r>
              <a:rPr lang="en-US" dirty="0">
                <a:hlinkClick r:id="rId2"/>
              </a:rPr>
              <a:t>lib.umich.edu/copyright/presentations</a:t>
            </a:r>
            <a:endParaRPr lang="en-US" dirty="0"/>
          </a:p>
          <a:p>
            <a:r>
              <a:rPr lang="en-US" dirty="0"/>
              <a:t>Or by emailing Ana at </a:t>
            </a:r>
            <a:r>
              <a:rPr lang="en-US" dirty="0">
                <a:hlinkClick r:id="rId3"/>
              </a:rPr>
              <a:t>anaenriq@umich.edu</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a:t>
            </a:r>
            <a:r>
              <a:rPr lang="en-US" dirty="0" smtClean="0"/>
              <a:t>Enriquez </a:t>
            </a:r>
            <a:r>
              <a:rPr lang="en-US" dirty="0" smtClean="0"/>
              <a:t>in February 2017.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212569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of </a:t>
            </a:r>
            <a:r>
              <a:rPr lang="en-US" i="1" dirty="0" smtClean="0"/>
              <a:t>Kelly</a:t>
            </a:r>
            <a:endParaRPr lang="en-US" dirty="0"/>
          </a:p>
        </p:txBody>
      </p:sp>
      <p:sp>
        <p:nvSpPr>
          <p:cNvPr id="6" name="Content Placeholder 5"/>
          <p:cNvSpPr>
            <a:spLocks noGrp="1"/>
          </p:cNvSpPr>
          <p:nvPr>
            <p:ph idx="1"/>
          </p:nvPr>
        </p:nvSpPr>
        <p:spPr/>
        <p:txBody>
          <a:bodyPr>
            <a:normAutofit lnSpcReduction="10000"/>
          </a:bodyPr>
          <a:lstStyle/>
          <a:p>
            <a:r>
              <a:rPr lang="en-US" dirty="0" smtClean="0"/>
              <a:t>Leslie Kelly, a professional photographer, put some of his photos on a website.</a:t>
            </a:r>
          </a:p>
          <a:p>
            <a:r>
              <a:rPr lang="en-US" dirty="0" smtClean="0"/>
              <a:t>Arriba Soft, which developed an early image search engine, copied Kelly’s photos into its image index and served up thumbnails of them in response to queries from users.</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050675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2089944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First Factor</a:t>
            </a:r>
            <a:endParaRPr lang="en-US" dirty="0"/>
          </a:p>
        </p:txBody>
      </p:sp>
      <p:sp>
        <p:nvSpPr>
          <p:cNvPr id="3" name="Content Placeholder 2"/>
          <p:cNvSpPr>
            <a:spLocks noGrp="1"/>
          </p:cNvSpPr>
          <p:nvPr>
            <p:ph idx="1"/>
          </p:nvPr>
        </p:nvSpPr>
        <p:spPr/>
        <p:txBody>
          <a:bodyPr>
            <a:normAutofit/>
          </a:bodyPr>
          <a:lstStyle/>
          <a:p>
            <a:r>
              <a:rPr lang="en-US" dirty="0" smtClean="0"/>
              <a:t>Purpose and character:</a:t>
            </a:r>
          </a:p>
          <a:p>
            <a:pPr lvl="1"/>
            <a:r>
              <a:rPr lang="en-US" dirty="0" smtClean="0"/>
              <a:t>Transformative use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44908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Second Factor</a:t>
            </a:r>
            <a:endParaRPr lang="en-US" dirty="0"/>
          </a:p>
        </p:txBody>
      </p:sp>
      <p:sp>
        <p:nvSpPr>
          <p:cNvPr id="3" name="Content Placeholder 2"/>
          <p:cNvSpPr>
            <a:spLocks noGrp="1"/>
          </p:cNvSpPr>
          <p:nvPr>
            <p:ph idx="1"/>
          </p:nvPr>
        </p:nvSpPr>
        <p:spPr/>
        <p:txBody>
          <a:bodyPr>
            <a:normAutofit/>
          </a:bodyPr>
          <a:lstStyle/>
          <a:p>
            <a:r>
              <a:rPr lang="en-US" dirty="0" smtClean="0"/>
              <a:t>Nature of the copyrighted work:</a:t>
            </a:r>
          </a:p>
          <a:p>
            <a:pPr lvl="1"/>
            <a:r>
              <a:rPr lang="en-US" dirty="0" smtClean="0"/>
              <a:t>Photos were creative, but Arriba </a:t>
            </a:r>
            <a:r>
              <a:rPr lang="en-US" dirty="0" err="1" smtClean="0"/>
              <a:t>Soft’s</a:t>
            </a:r>
            <a:r>
              <a:rPr lang="en-US" dirty="0" smtClean="0"/>
              <a:t> use of them was “unrelated to any aesthetic purpose”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5009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Third Factor</a:t>
            </a:r>
            <a:endParaRPr lang="en-US" dirty="0"/>
          </a:p>
        </p:txBody>
      </p:sp>
      <p:sp>
        <p:nvSpPr>
          <p:cNvPr id="3" name="Content Placeholder 2"/>
          <p:cNvSpPr>
            <a:spLocks noGrp="1"/>
          </p:cNvSpPr>
          <p:nvPr>
            <p:ph idx="1"/>
          </p:nvPr>
        </p:nvSpPr>
        <p:spPr/>
        <p:txBody>
          <a:bodyPr>
            <a:normAutofit/>
          </a:bodyPr>
          <a:lstStyle/>
          <a:p>
            <a:r>
              <a:rPr lang="en-US" dirty="0" smtClean="0"/>
              <a:t>Amount and substantiality:</a:t>
            </a:r>
          </a:p>
          <a:p>
            <a:pPr lvl="1"/>
            <a:r>
              <a:rPr lang="en-US" dirty="0" smtClean="0"/>
              <a:t>Arriba Soft displayed low resolution thumbnail images rather than full-size ones.</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45098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Fourth Factor</a:t>
            </a:r>
            <a:endParaRPr lang="en-US" dirty="0"/>
          </a:p>
        </p:txBody>
      </p:sp>
      <p:sp>
        <p:nvSpPr>
          <p:cNvPr id="3" name="Content Placeholder 2"/>
          <p:cNvSpPr>
            <a:spLocks noGrp="1"/>
          </p:cNvSpPr>
          <p:nvPr>
            <p:ph idx="1"/>
          </p:nvPr>
        </p:nvSpPr>
        <p:spPr/>
        <p:txBody>
          <a:bodyPr>
            <a:normAutofit/>
          </a:bodyPr>
          <a:lstStyle/>
          <a:p>
            <a:r>
              <a:rPr lang="en-US" dirty="0" smtClean="0"/>
              <a:t>Market effect:</a:t>
            </a:r>
          </a:p>
          <a:p>
            <a:pPr lvl="1"/>
            <a:r>
              <a:rPr lang="en-US" dirty="0" smtClean="0"/>
              <a:t>The thumbnails did not harm the market for or value of Kelly’s photos.</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48182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Outcome</a:t>
            </a:r>
            <a:endParaRPr lang="en-US" dirty="0"/>
          </a:p>
        </p:txBody>
      </p:sp>
      <p:sp>
        <p:nvSpPr>
          <p:cNvPr id="3" name="Content Placeholder 2"/>
          <p:cNvSpPr>
            <a:spLocks noGrp="1"/>
          </p:cNvSpPr>
          <p:nvPr>
            <p:ph idx="1"/>
          </p:nvPr>
        </p:nvSpPr>
        <p:spPr/>
        <p:txBody>
          <a:bodyPr>
            <a:normAutofit/>
          </a:bodyPr>
          <a:lstStyle/>
          <a:p>
            <a:r>
              <a:rPr lang="en-US" dirty="0" smtClean="0"/>
              <a:t>Fair use</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425775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4379912"/>
          </a:xfrm>
        </p:spPr>
        <p:txBody>
          <a:bodyPr anchor="ctr">
            <a:normAutofit/>
          </a:bodyPr>
          <a:lstStyle/>
          <a:p>
            <a:r>
              <a:rPr lang="pt-BR" i="1" dirty="0"/>
              <a:t>Cariou v. </a:t>
            </a:r>
            <a:r>
              <a:rPr lang="pt-BR" i="1" dirty="0" smtClean="0"/>
              <a:t>Prince</a:t>
            </a:r>
            <a:r>
              <a:rPr lang="pt-BR" dirty="0" smtClean="0"/>
              <a:t> </a:t>
            </a:r>
            <a:br>
              <a:rPr lang="pt-BR" dirty="0" smtClean="0"/>
            </a:br>
            <a:r>
              <a:rPr lang="pt-BR" dirty="0" err="1" smtClean="0"/>
              <a:t>Second</a:t>
            </a:r>
            <a:r>
              <a:rPr lang="pt-BR" dirty="0" smtClean="0"/>
              <a:t> </a:t>
            </a:r>
            <a:r>
              <a:rPr lang="pt-BR" dirty="0" err="1" smtClean="0"/>
              <a:t>Circuit</a:t>
            </a:r>
            <a:r>
              <a:rPr lang="pt-BR" dirty="0" smtClean="0"/>
              <a:t/>
            </a:r>
            <a:br>
              <a:rPr lang="pt-BR" dirty="0" smtClean="0"/>
            </a:br>
            <a:r>
              <a:rPr lang="pt-BR" dirty="0" smtClean="0"/>
              <a:t>2013</a:t>
            </a:r>
            <a:endParaRPr lang="en-US" i="1"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33634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of </a:t>
            </a:r>
            <a:r>
              <a:rPr lang="en-US" i="1" dirty="0" err="1" smtClean="0"/>
              <a:t>Cariou</a:t>
            </a:r>
            <a:r>
              <a:rPr lang="en-US" i="1" dirty="0" smtClean="0"/>
              <a:t> </a:t>
            </a:r>
            <a:r>
              <a:rPr lang="en-US" dirty="0" smtClean="0"/>
              <a:t>(from opinion)</a:t>
            </a:r>
            <a:endParaRPr lang="en-US" dirty="0"/>
          </a:p>
        </p:txBody>
      </p:sp>
      <p:sp>
        <p:nvSpPr>
          <p:cNvPr id="6" name="Content Placeholder 5"/>
          <p:cNvSpPr>
            <a:spLocks noGrp="1"/>
          </p:cNvSpPr>
          <p:nvPr>
            <p:ph idx="1"/>
          </p:nvPr>
        </p:nvSpPr>
        <p:spPr/>
        <p:txBody>
          <a:bodyPr>
            <a:noAutofit/>
          </a:bodyPr>
          <a:lstStyle/>
          <a:p>
            <a:pPr marL="0" indent="0">
              <a:buNone/>
            </a:pPr>
            <a:r>
              <a:rPr lang="en-US" sz="2500" dirty="0" smtClean="0"/>
              <a:t>“</a:t>
            </a:r>
            <a:r>
              <a:rPr lang="en-US" sz="2500" dirty="0" err="1" smtClean="0"/>
              <a:t>Cariou</a:t>
            </a:r>
            <a:r>
              <a:rPr lang="en-US" sz="2500" dirty="0" smtClean="0"/>
              <a:t> </a:t>
            </a:r>
            <a:r>
              <a:rPr lang="en-US" sz="2500" dirty="0"/>
              <a:t>is a professional photographer who, over the course of six years in the mid-1990s, lived and worked among Rastafarians in Jamaica. The relationships that </a:t>
            </a:r>
            <a:r>
              <a:rPr lang="en-US" sz="2500" dirty="0" err="1"/>
              <a:t>Cariou</a:t>
            </a:r>
            <a:r>
              <a:rPr lang="en-US" sz="2500" dirty="0"/>
              <a:t> developed with them allowed him to take a series of portraits and landscape photographs that </a:t>
            </a:r>
            <a:r>
              <a:rPr lang="en-US" sz="2500" dirty="0" err="1"/>
              <a:t>Cariou</a:t>
            </a:r>
            <a:r>
              <a:rPr lang="en-US" sz="2500" dirty="0"/>
              <a:t> published in 2000 in a book titled </a:t>
            </a:r>
            <a:r>
              <a:rPr lang="en-US" sz="2500" i="1" dirty="0"/>
              <a:t>Yes Rasta. </a:t>
            </a:r>
            <a:r>
              <a:rPr lang="en-US" sz="2500" dirty="0"/>
              <a:t>As </a:t>
            </a:r>
            <a:r>
              <a:rPr lang="en-US" sz="2500" dirty="0" err="1"/>
              <a:t>Cariou</a:t>
            </a:r>
            <a:r>
              <a:rPr lang="en-US" sz="2500" dirty="0"/>
              <a:t> testified, </a:t>
            </a:r>
            <a:r>
              <a:rPr lang="en-US" sz="2500" i="1" dirty="0"/>
              <a:t>Yes Rasta </a:t>
            </a:r>
            <a:r>
              <a:rPr lang="en-US" sz="2500" dirty="0"/>
              <a:t>is </a:t>
            </a:r>
            <a:r>
              <a:rPr lang="en-US" sz="2500" dirty="0" smtClean="0"/>
              <a:t>‘extreme </a:t>
            </a:r>
            <a:r>
              <a:rPr lang="en-US" sz="2500" dirty="0"/>
              <a:t>classical photography [and] portraiture</a:t>
            </a:r>
            <a:r>
              <a:rPr lang="en-US" sz="2500" dirty="0" smtClean="0"/>
              <a:t>,’ </a:t>
            </a:r>
            <a:r>
              <a:rPr lang="en-US" sz="2500" dirty="0"/>
              <a:t>and he did not </a:t>
            </a:r>
            <a:r>
              <a:rPr lang="en-US" sz="2500" dirty="0" smtClean="0"/>
              <a:t>‘want </a:t>
            </a:r>
            <a:r>
              <a:rPr lang="en-US" sz="2500" dirty="0"/>
              <a:t>that book to look pop culture at all</a:t>
            </a:r>
            <a:r>
              <a:rPr lang="en-US" sz="2500" dirty="0" smtClean="0"/>
              <a:t>.’”</a:t>
            </a:r>
            <a:endParaRPr lang="en-US" sz="2500"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231405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of </a:t>
            </a:r>
            <a:r>
              <a:rPr lang="en-US" i="1" dirty="0" err="1" smtClean="0"/>
              <a:t>Cariou</a:t>
            </a:r>
            <a:r>
              <a:rPr lang="en-US" i="1" dirty="0" smtClean="0"/>
              <a:t> </a:t>
            </a:r>
            <a:r>
              <a:rPr lang="en-US" dirty="0" smtClean="0"/>
              <a:t>(from opinion)</a:t>
            </a:r>
            <a:endParaRPr lang="en-US" dirty="0"/>
          </a:p>
        </p:txBody>
      </p:sp>
      <p:sp>
        <p:nvSpPr>
          <p:cNvPr id="6" name="Content Placeholder 5"/>
          <p:cNvSpPr>
            <a:spLocks noGrp="1"/>
          </p:cNvSpPr>
          <p:nvPr>
            <p:ph idx="1"/>
          </p:nvPr>
        </p:nvSpPr>
        <p:spPr/>
        <p:txBody>
          <a:bodyPr>
            <a:noAutofit/>
          </a:bodyPr>
          <a:lstStyle/>
          <a:p>
            <a:pPr marL="0" indent="0">
              <a:buNone/>
            </a:pPr>
            <a:r>
              <a:rPr lang="en-US" sz="2500" dirty="0" smtClean="0"/>
              <a:t>“</a:t>
            </a:r>
            <a:r>
              <a:rPr lang="en-US" sz="2500" dirty="0" err="1" smtClean="0"/>
              <a:t>Cariou's</a:t>
            </a:r>
            <a:r>
              <a:rPr lang="en-US" sz="2500" dirty="0" smtClean="0"/>
              <a:t> </a:t>
            </a:r>
            <a:r>
              <a:rPr lang="en-US" sz="2500" dirty="0"/>
              <a:t>publisher, </a:t>
            </a:r>
            <a:r>
              <a:rPr lang="en-US" sz="2500" dirty="0" err="1"/>
              <a:t>PowerHouse</a:t>
            </a:r>
            <a:r>
              <a:rPr lang="en-US" sz="2500" dirty="0"/>
              <a:t> Books, Inc., printed 7,000 copies of </a:t>
            </a:r>
            <a:r>
              <a:rPr lang="en-US" sz="2500" i="1" dirty="0"/>
              <a:t>Yes Rasta, </a:t>
            </a:r>
            <a:r>
              <a:rPr lang="en-US" sz="2500" dirty="0"/>
              <a:t>in a single printing. Like many, if not most, such works, the book enjoyed limited commercial success. The book is currently out of print. As of January 2010, </a:t>
            </a:r>
            <a:r>
              <a:rPr lang="en-US" sz="2500" dirty="0" err="1"/>
              <a:t>PowerHouse</a:t>
            </a:r>
            <a:r>
              <a:rPr lang="en-US" sz="2500" dirty="0"/>
              <a:t> had sold 5,791 copies, over sixty percent of which sold below the suggested retail price of sixty dollars. </a:t>
            </a:r>
            <a:r>
              <a:rPr lang="en-US" sz="2500" dirty="0" err="1"/>
              <a:t>PowerHouse</a:t>
            </a:r>
            <a:r>
              <a:rPr lang="en-US" sz="2500" dirty="0"/>
              <a:t> has paid </a:t>
            </a:r>
            <a:r>
              <a:rPr lang="en-US" sz="2500" dirty="0" err="1"/>
              <a:t>Cariou</a:t>
            </a:r>
            <a:r>
              <a:rPr lang="en-US" sz="2500" dirty="0"/>
              <a:t>, who holds the copyrights to the </a:t>
            </a:r>
            <a:r>
              <a:rPr lang="en-US" sz="2500" i="1" dirty="0"/>
              <a:t>Yes Rasta </a:t>
            </a:r>
            <a:r>
              <a:rPr lang="en-US" sz="2500" dirty="0"/>
              <a:t>photographs, just over $8,000 from sales of the book. Except for a handful of private sales to personal acquaintances, he has never sold or licensed the individual </a:t>
            </a:r>
            <a:r>
              <a:rPr lang="en-US" sz="2500" dirty="0" smtClean="0"/>
              <a:t>photographs.”</a:t>
            </a:r>
            <a:endParaRPr lang="en-US" sz="2500"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43516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p:txBody>
          <a:bodyPr>
            <a:normAutofit lnSpcReduction="10000"/>
          </a:bodyPr>
          <a:lstStyle/>
          <a:p>
            <a:r>
              <a:rPr lang="en-US" dirty="0" smtClean="0"/>
              <a:t>Context</a:t>
            </a:r>
          </a:p>
          <a:p>
            <a:r>
              <a:rPr lang="en-US" dirty="0" smtClean="0"/>
              <a:t>Intro to Fair Use</a:t>
            </a:r>
          </a:p>
          <a:p>
            <a:r>
              <a:rPr lang="en-US" dirty="0" smtClean="0"/>
              <a:t>Cases</a:t>
            </a:r>
          </a:p>
          <a:p>
            <a:pPr lvl="1"/>
            <a:r>
              <a:rPr lang="en-US" i="1" dirty="0" smtClean="0"/>
              <a:t>Castle Rock </a:t>
            </a:r>
            <a:r>
              <a:rPr lang="en-US" dirty="0" smtClean="0"/>
              <a:t>(Seinfeld Aptitude Test)</a:t>
            </a:r>
            <a:endParaRPr lang="en-US" i="1" dirty="0" smtClean="0"/>
          </a:p>
          <a:p>
            <a:pPr lvl="1"/>
            <a:r>
              <a:rPr lang="en-US" i="1" dirty="0" err="1" smtClean="0"/>
              <a:t>Suntrust</a:t>
            </a:r>
            <a:r>
              <a:rPr lang="en-US" i="1" dirty="0" smtClean="0"/>
              <a:t> Bank</a:t>
            </a:r>
            <a:r>
              <a:rPr lang="en-US" dirty="0" smtClean="0"/>
              <a:t> (</a:t>
            </a:r>
            <a:r>
              <a:rPr lang="en-US" i="1" dirty="0" smtClean="0"/>
              <a:t>The Wind Done Gone</a:t>
            </a:r>
            <a:r>
              <a:rPr lang="en-US" dirty="0" smtClean="0"/>
              <a:t>)</a:t>
            </a:r>
          </a:p>
          <a:p>
            <a:pPr lvl="1"/>
            <a:r>
              <a:rPr lang="en-US" i="1" dirty="0" smtClean="0"/>
              <a:t>Kelly</a:t>
            </a:r>
            <a:r>
              <a:rPr lang="en-US" dirty="0" smtClean="0"/>
              <a:t> (Image search engine)</a:t>
            </a:r>
          </a:p>
          <a:p>
            <a:pPr lvl="1"/>
            <a:r>
              <a:rPr lang="en-US" i="1" dirty="0" err="1" smtClean="0"/>
              <a:t>Cariou</a:t>
            </a:r>
            <a:r>
              <a:rPr lang="en-US" dirty="0" smtClean="0"/>
              <a:t> (Appropriation art)</a:t>
            </a:r>
          </a:p>
          <a:p>
            <a:pPr lvl="1"/>
            <a:r>
              <a:rPr lang="en-US" i="1" dirty="0" err="1" smtClean="0"/>
              <a:t>Axanar</a:t>
            </a:r>
            <a:r>
              <a:rPr lang="en-US" dirty="0" smtClean="0"/>
              <a:t> (Fan film)</a:t>
            </a:r>
            <a:endParaRPr lang="en-US" i="1" dirty="0" smtClean="0"/>
          </a:p>
          <a:p>
            <a:pPr lvl="1"/>
            <a:endParaRPr lang="en-US" i="1" dirty="0" smtClean="0"/>
          </a:p>
          <a:p>
            <a:endParaRPr lang="en-US" i="1" dirty="0"/>
          </a:p>
        </p:txBody>
      </p:sp>
      <p:sp>
        <p:nvSpPr>
          <p:cNvPr id="4" name="Footer Placeholder 3"/>
          <p:cNvSpPr>
            <a:spLocks noGrp="1"/>
          </p:cNvSpPr>
          <p:nvPr>
            <p:ph type="ftr" sz="quarter" idx="11"/>
          </p:nvPr>
        </p:nvSpPr>
        <p:spPr/>
        <p:txBody>
          <a:bodyPr/>
          <a:lstStyle/>
          <a:p>
            <a:r>
              <a:rPr lang="en-US" dirty="0" smtClean="0"/>
              <a:t>This presentation was prepared by Ana Enriquez in February 2017.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971678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of </a:t>
            </a:r>
            <a:r>
              <a:rPr lang="en-US" i="1" dirty="0" err="1" smtClean="0"/>
              <a:t>Cariou</a:t>
            </a:r>
            <a:r>
              <a:rPr lang="en-US" i="1" dirty="0" smtClean="0"/>
              <a:t> </a:t>
            </a:r>
            <a:r>
              <a:rPr lang="en-US" dirty="0" smtClean="0"/>
              <a:t>(from opinion)</a:t>
            </a:r>
            <a:endParaRPr lang="en-US" dirty="0"/>
          </a:p>
        </p:txBody>
      </p:sp>
      <p:sp>
        <p:nvSpPr>
          <p:cNvPr id="6" name="Content Placeholder 5"/>
          <p:cNvSpPr>
            <a:spLocks noGrp="1"/>
          </p:cNvSpPr>
          <p:nvPr>
            <p:ph idx="1"/>
          </p:nvPr>
        </p:nvSpPr>
        <p:spPr/>
        <p:txBody>
          <a:bodyPr>
            <a:noAutofit/>
          </a:bodyPr>
          <a:lstStyle/>
          <a:p>
            <a:pPr marL="0" indent="0">
              <a:buNone/>
            </a:pPr>
            <a:r>
              <a:rPr lang="en-US" sz="2500" dirty="0" smtClean="0"/>
              <a:t>“Prince </a:t>
            </a:r>
            <a:r>
              <a:rPr lang="en-US" sz="2500" dirty="0"/>
              <a:t>is a well-known appropriation artist</a:t>
            </a:r>
            <a:r>
              <a:rPr lang="en-US" sz="2500" dirty="0" smtClean="0"/>
              <a:t>. . . . [He] </a:t>
            </a:r>
            <a:r>
              <a:rPr lang="en-US" sz="2500" dirty="0"/>
              <a:t>first came across a copy of </a:t>
            </a:r>
            <a:r>
              <a:rPr lang="en-US" sz="2500" i="1" dirty="0"/>
              <a:t>Yes Rasta </a:t>
            </a:r>
            <a:r>
              <a:rPr lang="en-US" sz="2500" dirty="0"/>
              <a:t>in a bookstore in St. Barth's in 2005. Between December 2007 and February 2008, Prince had a show at the Eden Rock hotel in St. Barth's that included a collage, titled </a:t>
            </a:r>
            <a:r>
              <a:rPr lang="en-US" sz="2500" i="1" dirty="0"/>
              <a:t>Canal Zone (2007), </a:t>
            </a:r>
            <a:r>
              <a:rPr lang="en-US" sz="2500" dirty="0"/>
              <a:t>comprising 35 photographs torn out of </a:t>
            </a:r>
            <a:r>
              <a:rPr lang="en-US" sz="2500" i="1" dirty="0"/>
              <a:t>Yes Rasta </a:t>
            </a:r>
            <a:r>
              <a:rPr lang="en-US" sz="2500" dirty="0"/>
              <a:t>and pinned to a piece of plywood. Prince altered those photographs significantly, by among other things painting </a:t>
            </a:r>
            <a:r>
              <a:rPr lang="en-US" sz="2500" dirty="0" smtClean="0"/>
              <a:t>‘lozenges’ </a:t>
            </a:r>
            <a:r>
              <a:rPr lang="en-US" sz="2500" dirty="0"/>
              <a:t>over their subjects' facial features and using only portions of some of the images</a:t>
            </a:r>
            <a:r>
              <a:rPr lang="en-US" sz="2500" dirty="0" smtClean="0"/>
              <a:t>.”</a:t>
            </a:r>
            <a:endParaRPr lang="en-US" sz="2500" dirty="0"/>
          </a:p>
        </p:txBody>
      </p:sp>
      <p:sp>
        <p:nvSpPr>
          <p:cNvPr id="4" name="Footer Placeholder 3"/>
          <p:cNvSpPr>
            <a:spLocks noGrp="1"/>
          </p:cNvSpPr>
          <p:nvPr>
            <p:ph type="ftr" sz="quarter" idx="11"/>
          </p:nvPr>
        </p:nvSpPr>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554138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of </a:t>
            </a:r>
            <a:r>
              <a:rPr lang="en-US" i="1" dirty="0" err="1"/>
              <a:t>Cariou</a:t>
            </a:r>
            <a:r>
              <a:rPr lang="en-US" i="1" dirty="0"/>
              <a:t> </a:t>
            </a:r>
            <a:r>
              <a:rPr lang="en-US" dirty="0"/>
              <a:t>(from opinion)</a:t>
            </a:r>
          </a:p>
        </p:txBody>
      </p:sp>
      <p:sp>
        <p:nvSpPr>
          <p:cNvPr id="3" name="Content Placeholder 2"/>
          <p:cNvSpPr>
            <a:spLocks noGrp="1"/>
          </p:cNvSpPr>
          <p:nvPr>
            <p:ph idx="1"/>
          </p:nvPr>
        </p:nvSpPr>
        <p:spPr/>
        <p:txBody>
          <a:bodyPr>
            <a:noAutofit/>
          </a:bodyPr>
          <a:lstStyle/>
          <a:p>
            <a:pPr marL="0" indent="0">
              <a:buNone/>
            </a:pPr>
            <a:r>
              <a:rPr lang="en-US" sz="2300" dirty="0" smtClean="0"/>
              <a:t>“In </a:t>
            </a:r>
            <a:r>
              <a:rPr lang="en-US" sz="2300" dirty="0"/>
              <a:t>June 2008, Prince purchased three additional copies of </a:t>
            </a:r>
            <a:r>
              <a:rPr lang="en-US" sz="2300" i="1" dirty="0"/>
              <a:t>Yes Rasta. </a:t>
            </a:r>
            <a:r>
              <a:rPr lang="en-US" sz="2300" dirty="0"/>
              <a:t>He went on to create thirty additional artworks in the </a:t>
            </a:r>
            <a:r>
              <a:rPr lang="en-US" sz="2300" i="1" dirty="0"/>
              <a:t>Canal Zone </a:t>
            </a:r>
            <a:r>
              <a:rPr lang="en-US" sz="2300" dirty="0"/>
              <a:t>series, twenty-nine of which incorporated partial or whole images from </a:t>
            </a:r>
            <a:r>
              <a:rPr lang="en-US" sz="2300" i="1" dirty="0"/>
              <a:t>Yes </a:t>
            </a:r>
            <a:r>
              <a:rPr lang="en-US" sz="2300" i="1" dirty="0" smtClean="0"/>
              <a:t>Rasta</a:t>
            </a:r>
            <a:r>
              <a:rPr lang="en-US" sz="2300" i="1" dirty="0"/>
              <a:t>.</a:t>
            </a:r>
            <a:r>
              <a:rPr lang="en-US" sz="2300" dirty="0" smtClean="0"/>
              <a:t> </a:t>
            </a:r>
            <a:r>
              <a:rPr lang="en-US" sz="2300" dirty="0"/>
              <a:t>The portions of </a:t>
            </a:r>
            <a:r>
              <a:rPr lang="en-US" sz="2300" i="1" dirty="0"/>
              <a:t>Yes </a:t>
            </a:r>
            <a:r>
              <a:rPr lang="en-US" sz="2300" i="1" dirty="0" smtClean="0"/>
              <a:t>Rasta</a:t>
            </a:r>
            <a:r>
              <a:rPr lang="en-US" sz="2300" dirty="0" smtClean="0"/>
              <a:t> </a:t>
            </a:r>
            <a:r>
              <a:rPr lang="en-US" sz="2300" dirty="0"/>
              <a:t>photographs used, and the amount of each artwork that they constitute, vary significantly from piece to piece. In certain works, such as </a:t>
            </a:r>
            <a:r>
              <a:rPr lang="en-US" sz="2300" i="1" dirty="0"/>
              <a:t>James Brown Disco Ball, </a:t>
            </a:r>
            <a:r>
              <a:rPr lang="en-US" sz="2300" dirty="0"/>
              <a:t>Prince affixed headshots from </a:t>
            </a:r>
            <a:r>
              <a:rPr lang="en-US" sz="2300" i="1" dirty="0"/>
              <a:t>Yes Rasta </a:t>
            </a:r>
            <a:r>
              <a:rPr lang="en-US" sz="2300" dirty="0"/>
              <a:t>onto other appropriated images, all of which Prince placed on a canvas that he had painted. In these, </a:t>
            </a:r>
            <a:r>
              <a:rPr lang="en-US" sz="2300" dirty="0" err="1"/>
              <a:t>Cariou's</a:t>
            </a:r>
            <a:r>
              <a:rPr lang="en-US" sz="2300" dirty="0"/>
              <a:t> work is almost entirely obscured. The Prince artworks also incorporate photographs that have been enlarged or tinted, and incorporate photographs appropriated from artists other than </a:t>
            </a:r>
            <a:r>
              <a:rPr lang="en-US" sz="2300" dirty="0" err="1"/>
              <a:t>Cariou</a:t>
            </a:r>
            <a:r>
              <a:rPr lang="en-US" sz="2300" dirty="0"/>
              <a:t> as well.”</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545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of </a:t>
            </a:r>
            <a:r>
              <a:rPr lang="en-US" i="1" dirty="0" err="1"/>
              <a:t>Cariou</a:t>
            </a:r>
            <a:r>
              <a:rPr lang="en-US" i="1" dirty="0"/>
              <a:t> </a:t>
            </a:r>
            <a:r>
              <a:rPr lang="en-US" dirty="0"/>
              <a:t>(from opinion)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r>
            <a:r>
              <a:rPr lang="en-US" i="1" dirty="0"/>
              <a:t>Yes Rasta </a:t>
            </a:r>
            <a:r>
              <a:rPr lang="en-US" dirty="0"/>
              <a:t>is a book of photographs measuring approximately 9.5′′ × 12′′. Prince's artworks, in contrast, comprise inkjet printing and acrylic paint, as well as pasted-on elements, and are several times that size. For instance, </a:t>
            </a:r>
            <a:r>
              <a:rPr lang="en-US" i="1" dirty="0"/>
              <a:t>Graduation </a:t>
            </a:r>
            <a:r>
              <a:rPr lang="en-US" dirty="0"/>
              <a:t>measures 72 3/4′′ × 52 1/2′′ and </a:t>
            </a:r>
            <a:r>
              <a:rPr lang="en-US" i="1" dirty="0"/>
              <a:t>James Brown Disco Ball </a:t>
            </a:r>
            <a:r>
              <a:rPr lang="en-US" dirty="0"/>
              <a:t>100 1/2′′ × 104 1/2′′. The smallest of the Prince artworks measures 40′′ × 30′′, or approximately ten times as large as each page of </a:t>
            </a:r>
            <a:r>
              <a:rPr lang="en-US" i="1" dirty="0"/>
              <a:t>Yes Rasta</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18389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935139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First Factor</a:t>
            </a:r>
            <a:endParaRPr lang="en-US" dirty="0"/>
          </a:p>
        </p:txBody>
      </p:sp>
      <p:sp>
        <p:nvSpPr>
          <p:cNvPr id="3" name="Content Placeholder 2"/>
          <p:cNvSpPr>
            <a:spLocks noGrp="1"/>
          </p:cNvSpPr>
          <p:nvPr>
            <p:ph idx="1"/>
          </p:nvPr>
        </p:nvSpPr>
        <p:spPr/>
        <p:txBody>
          <a:bodyPr>
            <a:normAutofit/>
          </a:bodyPr>
          <a:lstStyle/>
          <a:p>
            <a:r>
              <a:rPr lang="en-US" dirty="0" smtClean="0"/>
              <a:t>Purpose and character:</a:t>
            </a:r>
          </a:p>
          <a:p>
            <a:pPr lvl="1"/>
            <a:r>
              <a:rPr lang="en-US" dirty="0" smtClean="0"/>
              <a:t>Transformative use: </a:t>
            </a:r>
            <a:r>
              <a:rPr lang="en-US" dirty="0"/>
              <a:t>“composition, presentation, scale, color palette, and media are fundamentally different and new compared to the photographs, as is the expressive nature of [defendant’s] work</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59802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Second Factor</a:t>
            </a:r>
            <a:endParaRPr lang="en-US" dirty="0"/>
          </a:p>
        </p:txBody>
      </p:sp>
      <p:sp>
        <p:nvSpPr>
          <p:cNvPr id="3" name="Content Placeholder 2"/>
          <p:cNvSpPr>
            <a:spLocks noGrp="1"/>
          </p:cNvSpPr>
          <p:nvPr>
            <p:ph idx="1"/>
          </p:nvPr>
        </p:nvSpPr>
        <p:spPr/>
        <p:txBody>
          <a:bodyPr>
            <a:normAutofit/>
          </a:bodyPr>
          <a:lstStyle/>
          <a:p>
            <a:r>
              <a:rPr lang="en-US" dirty="0" smtClean="0"/>
              <a:t>Nature of the copyrighted work:</a:t>
            </a:r>
          </a:p>
          <a:p>
            <a:pPr lvl="1"/>
            <a:r>
              <a:rPr lang="en-US" dirty="0" smtClean="0"/>
              <a:t>Creative, but that is “of limited usefulness” when it’s used </a:t>
            </a:r>
            <a:r>
              <a:rPr lang="en-US" dirty="0" err="1" smtClean="0"/>
              <a:t>transformatively</a:t>
            </a:r>
            <a:endParaRPr lang="en-US" dirty="0" smtClean="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645669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Third Factor</a:t>
            </a:r>
            <a:endParaRPr lang="en-US" dirty="0"/>
          </a:p>
        </p:txBody>
      </p:sp>
      <p:sp>
        <p:nvSpPr>
          <p:cNvPr id="3" name="Content Placeholder 2"/>
          <p:cNvSpPr>
            <a:spLocks noGrp="1"/>
          </p:cNvSpPr>
          <p:nvPr>
            <p:ph idx="1"/>
          </p:nvPr>
        </p:nvSpPr>
        <p:spPr/>
        <p:txBody>
          <a:bodyPr>
            <a:normAutofit/>
          </a:bodyPr>
          <a:lstStyle/>
          <a:p>
            <a:r>
              <a:rPr lang="en-US" dirty="0" smtClean="0"/>
              <a:t>Amount and substantiality:</a:t>
            </a:r>
          </a:p>
          <a:p>
            <a:pPr lvl="1"/>
            <a:r>
              <a:rPr lang="en-US" dirty="0" smtClean="0"/>
              <a:t>Used key portions, but that was OK for the works used </a:t>
            </a:r>
            <a:r>
              <a:rPr lang="en-US" dirty="0" err="1" smtClean="0"/>
              <a:t>transformatively</a:t>
            </a:r>
            <a:r>
              <a:rPr lang="en-US" dirty="0" smtClean="0"/>
              <a:t>.</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333228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Fourth Factor</a:t>
            </a:r>
            <a:endParaRPr lang="en-US" dirty="0"/>
          </a:p>
        </p:txBody>
      </p:sp>
      <p:sp>
        <p:nvSpPr>
          <p:cNvPr id="3" name="Content Placeholder 2"/>
          <p:cNvSpPr>
            <a:spLocks noGrp="1"/>
          </p:cNvSpPr>
          <p:nvPr>
            <p:ph idx="1"/>
          </p:nvPr>
        </p:nvSpPr>
        <p:spPr/>
        <p:txBody>
          <a:bodyPr>
            <a:normAutofit/>
          </a:bodyPr>
          <a:lstStyle/>
          <a:p>
            <a:r>
              <a:rPr lang="en-US" dirty="0" smtClean="0"/>
              <a:t>Market effect:</a:t>
            </a:r>
          </a:p>
          <a:p>
            <a:pPr lvl="1"/>
            <a:r>
              <a:rPr lang="en-US" dirty="0" smtClean="0"/>
              <a:t>No evidence that Prince’s works “usurped” the market for </a:t>
            </a:r>
            <a:r>
              <a:rPr lang="en-US" dirty="0" err="1" smtClean="0"/>
              <a:t>Cariou’s</a:t>
            </a:r>
            <a:r>
              <a:rPr lang="en-US" dirty="0" smtClean="0"/>
              <a:t>.</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73289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Outcome</a:t>
            </a:r>
            <a:endParaRPr lang="en-US" dirty="0"/>
          </a:p>
        </p:txBody>
      </p:sp>
      <p:sp>
        <p:nvSpPr>
          <p:cNvPr id="3" name="Content Placeholder 2"/>
          <p:cNvSpPr>
            <a:spLocks noGrp="1"/>
          </p:cNvSpPr>
          <p:nvPr>
            <p:ph idx="1"/>
          </p:nvPr>
        </p:nvSpPr>
        <p:spPr/>
        <p:txBody>
          <a:bodyPr>
            <a:normAutofit/>
          </a:bodyPr>
          <a:lstStyle/>
          <a:p>
            <a:r>
              <a:rPr lang="en-US" dirty="0" smtClean="0"/>
              <a:t>Fair use for 25 out of 30 works</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0292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4379912"/>
          </a:xfrm>
        </p:spPr>
        <p:txBody>
          <a:bodyPr anchor="ctr">
            <a:normAutofit fontScale="90000"/>
          </a:bodyPr>
          <a:lstStyle/>
          <a:p>
            <a:r>
              <a:rPr lang="en-US" sz="6700" i="1" dirty="0" smtClean="0"/>
              <a:t>Paramount v. </a:t>
            </a:r>
            <a:r>
              <a:rPr lang="en-US" sz="6700" i="1" dirty="0" err="1" smtClean="0"/>
              <a:t>Axanar</a:t>
            </a:r>
            <a:r>
              <a:rPr lang="en-US" sz="6700" dirty="0" smtClean="0"/>
              <a:t/>
            </a:r>
            <a:br>
              <a:rPr lang="en-US" sz="6700" dirty="0" smtClean="0"/>
            </a:br>
            <a:r>
              <a:rPr lang="en-US" sz="5300" dirty="0" smtClean="0"/>
              <a:t>Central District of California</a:t>
            </a:r>
            <a:r>
              <a:rPr lang="en-US" dirty="0" smtClean="0"/>
              <a:t/>
            </a:r>
            <a:br>
              <a:rPr lang="en-US" dirty="0" smtClean="0"/>
            </a:br>
            <a:r>
              <a:rPr lang="en-US" sz="6700" dirty="0" smtClean="0"/>
              <a:t>2017</a:t>
            </a:r>
            <a:endParaRPr lang="en-US" sz="6700" i="1"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26609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Context</a:t>
            </a:r>
            <a:endParaRPr lang="en-US" sz="6000" dirty="0"/>
          </a:p>
        </p:txBody>
      </p:sp>
      <p:sp>
        <p:nvSpPr>
          <p:cNvPr id="9" name="Subtitle 8"/>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489802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of </a:t>
            </a:r>
            <a:r>
              <a:rPr lang="en-US" i="1" dirty="0" err="1" smtClean="0"/>
              <a:t>Axanar</a:t>
            </a:r>
            <a:endParaRPr lang="en-US" dirty="0"/>
          </a:p>
        </p:txBody>
      </p:sp>
      <p:sp>
        <p:nvSpPr>
          <p:cNvPr id="3" name="Content Placeholder 2"/>
          <p:cNvSpPr>
            <a:spLocks noGrp="1"/>
          </p:cNvSpPr>
          <p:nvPr>
            <p:ph idx="1"/>
          </p:nvPr>
        </p:nvSpPr>
        <p:spPr/>
        <p:txBody>
          <a:bodyPr>
            <a:normAutofit/>
          </a:bodyPr>
          <a:lstStyle/>
          <a:p>
            <a:r>
              <a:rPr lang="en-US" dirty="0" smtClean="0"/>
              <a:t>Defendants produced a 21-minute film about Garth of </a:t>
            </a:r>
            <a:r>
              <a:rPr lang="en-US" dirty="0" err="1" smtClean="0"/>
              <a:t>Izar</a:t>
            </a:r>
            <a:r>
              <a:rPr lang="en-US" dirty="0" smtClean="0"/>
              <a:t>, a character who appeared in one episode of Star Trek: The Original Series.</a:t>
            </a:r>
          </a:p>
          <a:p>
            <a:r>
              <a:rPr lang="en-US" dirty="0" smtClean="0"/>
              <a:t>The defendants also wrote a script for a feature-length movie and released a scene from it.</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881961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Four Fair Use </a:t>
            </a:r>
            <a:r>
              <a:rPr lang="en-US" dirty="0" smtClean="0"/>
              <a:t>F</a:t>
            </a:r>
            <a:r>
              <a:rPr lang="en-US" dirty="0" smtClean="0"/>
              <a:t>actors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purpose and character</a:t>
            </a:r>
          </a:p>
          <a:p>
            <a:pPr marL="914400" lvl="1" indent="-514350"/>
            <a:r>
              <a:rPr lang="en-US" dirty="0" err="1" smtClean="0"/>
              <a:t>transformativeness</a:t>
            </a:r>
            <a:r>
              <a:rPr lang="en-US" dirty="0" smtClean="0"/>
              <a:t>, commerciality, bad faith, </a:t>
            </a:r>
            <a:r>
              <a:rPr lang="en-US" dirty="0" smtClean="0"/>
              <a:t>illustrative </a:t>
            </a:r>
            <a:r>
              <a:rPr lang="en-US" dirty="0" smtClean="0"/>
              <a:t>purposes (including education)</a:t>
            </a:r>
          </a:p>
          <a:p>
            <a:pPr marL="514350" indent="-514350">
              <a:buFont typeface="+mj-lt"/>
              <a:buAutoNum type="arabicPeriod"/>
            </a:pPr>
            <a:r>
              <a:rPr lang="en-US" dirty="0" smtClean="0"/>
              <a:t>nature of the copyrighted work</a:t>
            </a:r>
          </a:p>
          <a:p>
            <a:pPr marL="914400" lvl="1" indent="-514350"/>
            <a:r>
              <a:rPr lang="en-US" dirty="0" smtClean="0"/>
              <a:t>creative/factual, unpublished</a:t>
            </a:r>
          </a:p>
          <a:p>
            <a:pPr marL="514350" indent="-514350">
              <a:buFont typeface="+mj-lt"/>
              <a:buAutoNum type="arabicPeriod"/>
            </a:pPr>
            <a:r>
              <a:rPr lang="en-US" dirty="0" smtClean="0"/>
              <a:t>amount and substantiality of the portion used</a:t>
            </a:r>
          </a:p>
          <a:p>
            <a:pPr marL="914400" lvl="1" indent="-514350"/>
            <a:r>
              <a:rPr lang="en-US" dirty="0" smtClean="0"/>
              <a:t>amount, “heart of the work,” necessary to purpose</a:t>
            </a:r>
          </a:p>
          <a:p>
            <a:pPr marL="514350" indent="-514350">
              <a:buFont typeface="+mj-lt"/>
              <a:buAutoNum type="arabicPeriod"/>
            </a:pPr>
            <a:r>
              <a:rPr lang="en-US" dirty="0" smtClean="0"/>
              <a:t>effect on the market</a:t>
            </a:r>
          </a:p>
          <a:p>
            <a:pPr marL="914400" lvl="1" indent="-514350"/>
            <a:r>
              <a:rPr lang="en-US" dirty="0" smtClean="0"/>
              <a:t>substitute/complement</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5"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19463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First Factor</a:t>
            </a:r>
            <a:endParaRPr lang="en-US" dirty="0"/>
          </a:p>
        </p:txBody>
      </p:sp>
      <p:sp>
        <p:nvSpPr>
          <p:cNvPr id="3" name="Content Placeholder 2"/>
          <p:cNvSpPr>
            <a:spLocks noGrp="1"/>
          </p:cNvSpPr>
          <p:nvPr>
            <p:ph idx="1"/>
          </p:nvPr>
        </p:nvSpPr>
        <p:spPr/>
        <p:txBody>
          <a:bodyPr>
            <a:normAutofit/>
          </a:bodyPr>
          <a:lstStyle/>
          <a:p>
            <a:r>
              <a:rPr lang="en-US" dirty="0" smtClean="0"/>
              <a:t>Purpose and character:</a:t>
            </a:r>
          </a:p>
          <a:p>
            <a:pPr lvl="1"/>
            <a:r>
              <a:rPr lang="en-US" dirty="0" smtClean="0"/>
              <a:t>Not transformative, not a parody</a:t>
            </a:r>
          </a:p>
          <a:p>
            <a:pPr lvl="1"/>
            <a:r>
              <a:rPr lang="en-US" dirty="0" smtClean="0"/>
              <a:t>Use was considered commercial because defendants didn’t pay a license fee and the short film was intended to help raise money for the feature-length one</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335844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Second Factor</a:t>
            </a:r>
            <a:endParaRPr lang="en-US" dirty="0"/>
          </a:p>
        </p:txBody>
      </p:sp>
      <p:sp>
        <p:nvSpPr>
          <p:cNvPr id="3" name="Content Placeholder 2"/>
          <p:cNvSpPr>
            <a:spLocks noGrp="1"/>
          </p:cNvSpPr>
          <p:nvPr>
            <p:ph idx="1"/>
          </p:nvPr>
        </p:nvSpPr>
        <p:spPr/>
        <p:txBody>
          <a:bodyPr>
            <a:normAutofit/>
          </a:bodyPr>
          <a:lstStyle/>
          <a:p>
            <a:r>
              <a:rPr lang="en-US" dirty="0" smtClean="0"/>
              <a:t>Nature of the copyrighted work:</a:t>
            </a:r>
          </a:p>
          <a:p>
            <a:pPr lvl="1"/>
            <a:r>
              <a:rPr lang="en-US" dirty="0" smtClean="0"/>
              <a:t>Creative</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750331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Third Factor</a:t>
            </a:r>
            <a:endParaRPr lang="en-US" dirty="0"/>
          </a:p>
        </p:txBody>
      </p:sp>
      <p:sp>
        <p:nvSpPr>
          <p:cNvPr id="3" name="Content Placeholder 2"/>
          <p:cNvSpPr>
            <a:spLocks noGrp="1"/>
          </p:cNvSpPr>
          <p:nvPr>
            <p:ph idx="1"/>
          </p:nvPr>
        </p:nvSpPr>
        <p:spPr/>
        <p:txBody>
          <a:bodyPr>
            <a:normAutofit/>
          </a:bodyPr>
          <a:lstStyle/>
          <a:p>
            <a:r>
              <a:rPr lang="en-US" dirty="0" smtClean="0"/>
              <a:t>Amount and substantiality:</a:t>
            </a:r>
          </a:p>
          <a:p>
            <a:pPr lvl="1"/>
            <a:r>
              <a:rPr lang="en-US" dirty="0" smtClean="0"/>
              <a:t>Difficult to quantify the amount used, but </a:t>
            </a:r>
            <a:r>
              <a:rPr lang="en-US" i="1" dirty="0" smtClean="0"/>
              <a:t>Star Trek</a:t>
            </a:r>
            <a:r>
              <a:rPr lang="en-US" dirty="0" smtClean="0"/>
              <a:t> “pervaded” the film and script</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588927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Fourth Factor</a:t>
            </a:r>
            <a:endParaRPr lang="en-US" dirty="0"/>
          </a:p>
        </p:txBody>
      </p:sp>
      <p:sp>
        <p:nvSpPr>
          <p:cNvPr id="3" name="Content Placeholder 2"/>
          <p:cNvSpPr>
            <a:spLocks noGrp="1"/>
          </p:cNvSpPr>
          <p:nvPr>
            <p:ph idx="1"/>
          </p:nvPr>
        </p:nvSpPr>
        <p:spPr/>
        <p:txBody>
          <a:bodyPr>
            <a:normAutofit/>
          </a:bodyPr>
          <a:lstStyle/>
          <a:p>
            <a:r>
              <a:rPr lang="en-US" dirty="0" smtClean="0"/>
              <a:t>Market effect:</a:t>
            </a:r>
          </a:p>
          <a:p>
            <a:pPr lvl="1"/>
            <a:r>
              <a:rPr lang="en-US" dirty="0" smtClean="0"/>
              <a:t>If the defendants’ conduct became widespread it would harm the market.</a:t>
            </a:r>
          </a:p>
          <a:p>
            <a:pPr lvl="1"/>
            <a:r>
              <a:rPr lang="en-US" dirty="0" smtClean="0"/>
              <a:t>Prequels are typically licensed.</a:t>
            </a:r>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140787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Outcome</a:t>
            </a:r>
            <a:endParaRPr lang="en-US" dirty="0"/>
          </a:p>
        </p:txBody>
      </p:sp>
      <p:sp>
        <p:nvSpPr>
          <p:cNvPr id="3" name="Content Placeholder 2"/>
          <p:cNvSpPr>
            <a:spLocks noGrp="1"/>
          </p:cNvSpPr>
          <p:nvPr>
            <p:ph idx="1"/>
          </p:nvPr>
        </p:nvSpPr>
        <p:spPr/>
        <p:txBody>
          <a:bodyPr>
            <a:normAutofit/>
          </a:bodyPr>
          <a:lstStyle/>
          <a:p>
            <a:r>
              <a:rPr lang="en-US" dirty="0" smtClean="0"/>
              <a:t>Not fair use</a:t>
            </a:r>
            <a:endParaRPr lang="en-US" dirty="0"/>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479125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This presentation was prepared by Ana Enriquez in February 2017.</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51753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Context: Copyright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the work protected by copyright?</a:t>
            </a:r>
          </a:p>
          <a:p>
            <a:r>
              <a:rPr lang="en-US" dirty="0" smtClean="0"/>
              <a:t>Would your use implicate one of the exclusive rights given to copyright holders?</a:t>
            </a:r>
          </a:p>
          <a:p>
            <a:r>
              <a:rPr lang="en-US" dirty="0" smtClean="0"/>
              <a:t>Who holds the copyright? Have they already made any licenses that would permit your use?</a:t>
            </a:r>
          </a:p>
          <a:p>
            <a:r>
              <a:rPr lang="en-US" dirty="0" smtClean="0"/>
              <a:t>Do any user’s rights, such as fair use, apply?</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7" name="Footer Placeholder 6"/>
          <p:cNvSpPr>
            <a:spLocks noGrp="1"/>
          </p:cNvSpPr>
          <p:nvPr>
            <p:ph type="ftr" sz="quarter" idx="11"/>
          </p:nvPr>
        </p:nvSpPr>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81294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no user’s rights apply</a:t>
            </a:r>
            <a:endParaRPr lang="en-US" dirty="0"/>
          </a:p>
        </p:txBody>
      </p:sp>
      <p:sp>
        <p:nvSpPr>
          <p:cNvPr id="3" name="Content Placeholder 2"/>
          <p:cNvSpPr>
            <a:spLocks noGrp="1"/>
          </p:cNvSpPr>
          <p:nvPr>
            <p:ph idx="1"/>
          </p:nvPr>
        </p:nvSpPr>
        <p:spPr/>
        <p:txBody>
          <a:bodyPr/>
          <a:lstStyle/>
          <a:p>
            <a:r>
              <a:rPr lang="en-US" smtClean="0"/>
              <a:t>Get a license.</a:t>
            </a:r>
          </a:p>
          <a:p>
            <a:r>
              <a:rPr lang="en-US" smtClean="0"/>
              <a:t>Use a different work.</a:t>
            </a:r>
          </a:p>
          <a:p>
            <a:r>
              <a:rPr lang="en-US" smtClean="0"/>
              <a:t>Change how you plan to use the work so you can take advantage of an exception, such as fair use.</a:t>
            </a:r>
            <a:endParaRPr lang="en-US" dirty="0"/>
          </a:p>
        </p:txBody>
      </p:sp>
      <p:pic>
        <p:nvPicPr>
          <p:cNvPr id="4" name="Picture 3"/>
          <p:cNvPicPr>
            <a:picLocks noChangeAspect="1"/>
          </p:cNvPicPr>
          <p:nvPr/>
        </p:nvPicPr>
        <p:blipFill>
          <a:blip r:embed="rId3"/>
          <a:stretch>
            <a:fillRect/>
          </a:stretch>
        </p:blipFill>
        <p:spPr>
          <a:xfrm>
            <a:off x="7899476" y="6422571"/>
            <a:ext cx="1244524" cy="435429"/>
          </a:xfrm>
          <a:prstGeom prst="rect">
            <a:avLst/>
          </a:prstGeom>
        </p:spPr>
      </p:pic>
      <p:sp>
        <p:nvSpPr>
          <p:cNvPr id="7" name="Footer Placeholder 6"/>
          <p:cNvSpPr>
            <a:spLocks noGrp="1"/>
          </p:cNvSpPr>
          <p:nvPr>
            <p:ph type="ftr" sz="quarter" idx="11"/>
          </p:nvPr>
        </p:nvSpPr>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81723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Intro to Fair Use</a:t>
            </a:r>
            <a:endParaRPr lang="en-US" sz="6000" dirty="0"/>
          </a:p>
        </p:txBody>
      </p:sp>
      <p:sp>
        <p:nvSpPr>
          <p:cNvPr id="9" name="Subtitle 8"/>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pic>
        <p:nvPicPr>
          <p:cNvPr id="6" name="Picture 5"/>
          <p:cNvPicPr>
            <a:picLocks noChangeAspect="1"/>
          </p:cNvPicPr>
          <p:nvPr/>
        </p:nvPicPr>
        <p:blipFill>
          <a:blip r:embed="rId2"/>
          <a:stretch>
            <a:fillRect/>
          </a:stretch>
        </p:blipFill>
        <p:spPr>
          <a:xfrm>
            <a:off x="7899476" y="6422571"/>
            <a:ext cx="1244524" cy="435429"/>
          </a:xfrm>
          <a:prstGeom prst="rect">
            <a:avLst/>
          </a:prstGeom>
        </p:spPr>
      </p:pic>
    </p:spTree>
    <p:extLst>
      <p:ext uri="{BB962C8B-B14F-4D97-AF65-F5344CB8AC3E}">
        <p14:creationId xmlns:p14="http://schemas.microsoft.com/office/powerpoint/2010/main" val="526936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Statute</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mtClean="0"/>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 </a:t>
            </a:r>
          </a:p>
          <a:p>
            <a:pPr marL="514350" indent="-514350">
              <a:buFont typeface="+mj-lt"/>
              <a:buAutoNum type="arabicPeriod"/>
            </a:pPr>
            <a:r>
              <a:rPr lang="en-US" smtClean="0"/>
              <a:t>the purpose and character of the use, including whether such use is of a commercial nature or is for nonprofit educational purposes;</a:t>
            </a:r>
          </a:p>
          <a:p>
            <a:pPr marL="514350" indent="-514350">
              <a:buFont typeface="+mj-lt"/>
              <a:buAutoNum type="arabicPeriod"/>
            </a:pPr>
            <a:r>
              <a:rPr lang="en-US" smtClean="0"/>
              <a:t>the nature of the copyrighted work;</a:t>
            </a:r>
          </a:p>
          <a:p>
            <a:pPr marL="514350" indent="-514350">
              <a:buFont typeface="+mj-lt"/>
              <a:buAutoNum type="arabicPeriod"/>
            </a:pPr>
            <a:r>
              <a:rPr lang="en-US" smtClean="0"/>
              <a:t>the amount and substantiality of the portion used in relation to the copyrighted work as a whole; and</a:t>
            </a:r>
          </a:p>
          <a:p>
            <a:pPr marL="514350" indent="-514350">
              <a:buFont typeface="+mj-lt"/>
              <a:buAutoNum type="arabicPeriod"/>
            </a:pPr>
            <a:r>
              <a:rPr lang="en-US" smtClean="0"/>
              <a:t>the effect of the use upon the potential market for or value of the copyrighted work.</a:t>
            </a:r>
          </a:p>
          <a:p>
            <a:pPr marL="0" indent="0">
              <a:buNone/>
            </a:pPr>
            <a:r>
              <a:rPr lang="en-US" smtClean="0"/>
              <a:t>The fact that a work is unpublished shall not itself bar a finding of fair use if such finding is made upon consideration of all the above factors.</a:t>
            </a:r>
            <a:endParaRPr lang="en-US" dirty="0"/>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7" name="Footer Placeholder 4"/>
          <p:cNvSpPr>
            <a:spLocks noGrp="1"/>
          </p:cNvSpPr>
          <p:nvPr>
            <p:ph type="ftr" sz="quarter" idx="11"/>
          </p:nvPr>
        </p:nvSpPr>
        <p:spPr>
          <a:xfrm>
            <a:off x="457200" y="6308727"/>
            <a:ext cx="8229600" cy="365125"/>
          </a:xfrm>
        </p:spPr>
        <p:txBody>
          <a:bodyPr/>
          <a:lstStyle/>
          <a:p>
            <a:r>
              <a:rPr lang="en-US" dirty="0" smtClean="0"/>
              <a:t>This presentation was prepared by Ana Enriquez in February 2017.</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06668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3507</Words>
  <Application>Microsoft Macintosh PowerPoint</Application>
  <PresentationFormat>On-screen Show (4:3)</PresentationFormat>
  <Paragraphs>330</Paragraphs>
  <Slides>57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Calibri</vt:lpstr>
      <vt:lpstr>Gill Sans MT</vt:lpstr>
      <vt:lpstr>Arial</vt:lpstr>
      <vt:lpstr>1_Office Theme</vt:lpstr>
      <vt:lpstr>Fair Use: You Be The Judge</vt:lpstr>
      <vt:lpstr>Winter Copyright Workshops</vt:lpstr>
      <vt:lpstr>PowerPoint Presentation</vt:lpstr>
      <vt:lpstr>The Plan</vt:lpstr>
      <vt:lpstr>Context</vt:lpstr>
      <vt:lpstr>Context: Copyright law</vt:lpstr>
      <vt:lpstr>If no user’s rights apply</vt:lpstr>
      <vt:lpstr>Intro to Fair Use</vt:lpstr>
      <vt:lpstr>Fair Use Statute</vt:lpstr>
      <vt:lpstr>Illustrative Purposes</vt:lpstr>
      <vt:lpstr>The Four Fair Use Factors</vt:lpstr>
      <vt:lpstr>Castle Rock v. Carol Second Circuit 1998</vt:lpstr>
      <vt:lpstr>Facts of Castle Rock</vt:lpstr>
      <vt:lpstr>Back Cover of SAT</vt:lpstr>
      <vt:lpstr>The Four Fair Use Factors</vt:lpstr>
      <vt:lpstr>Outcome of First Factor</vt:lpstr>
      <vt:lpstr>Outcome of Second Factor</vt:lpstr>
      <vt:lpstr>Outcome of Third Factor</vt:lpstr>
      <vt:lpstr>Outcome of Fourth Factor</vt:lpstr>
      <vt:lpstr>Overall Outcome</vt:lpstr>
      <vt:lpstr>Suntrust Bank v. Houghton Mifflin Eleventh Circuit 2001</vt:lpstr>
      <vt:lpstr>Facts of Suntrust Bank</vt:lpstr>
      <vt:lpstr>The Four Fair Use Factors</vt:lpstr>
      <vt:lpstr>Outcome of First Factor</vt:lpstr>
      <vt:lpstr>Outcome of Second Factor</vt:lpstr>
      <vt:lpstr>Outcome of Third Factor</vt:lpstr>
      <vt:lpstr>Outcome of Fourth Factor</vt:lpstr>
      <vt:lpstr>Overall Outcome</vt:lpstr>
      <vt:lpstr>Kelly v. Arriba Soft Ninth Circuit 2003</vt:lpstr>
      <vt:lpstr>Facts of Kelly</vt:lpstr>
      <vt:lpstr>The Four Fair Use Factors</vt:lpstr>
      <vt:lpstr>Outcome of First Factor</vt:lpstr>
      <vt:lpstr>Outcome of Second Factor</vt:lpstr>
      <vt:lpstr>Outcome of Third Factor</vt:lpstr>
      <vt:lpstr>Outcome of Fourth Factor</vt:lpstr>
      <vt:lpstr>Overall Outcome</vt:lpstr>
      <vt:lpstr>Cariou v. Prince  Second Circuit 2013</vt:lpstr>
      <vt:lpstr>Facts of Cariou (from opinion)</vt:lpstr>
      <vt:lpstr>Facts of Cariou (from opinion)</vt:lpstr>
      <vt:lpstr>Facts of Cariou (from opinion)</vt:lpstr>
      <vt:lpstr>Facts of Cariou (from opinion)</vt:lpstr>
      <vt:lpstr>Facts of Cariou (from opinion)</vt:lpstr>
      <vt:lpstr>The Four Fair Use Factors</vt:lpstr>
      <vt:lpstr>Outcome of First Factor</vt:lpstr>
      <vt:lpstr>Outcome of Second Factor</vt:lpstr>
      <vt:lpstr>Outcome of Third Factor</vt:lpstr>
      <vt:lpstr>Outcome of Fourth Factor</vt:lpstr>
      <vt:lpstr>Overall Outcome</vt:lpstr>
      <vt:lpstr>Paramount v. Axanar Central District of California 2017</vt:lpstr>
      <vt:lpstr>Facts of Axanar</vt:lpstr>
      <vt:lpstr>The Four Fair Use Factors</vt:lpstr>
      <vt:lpstr>Outcome of First Factor</vt:lpstr>
      <vt:lpstr>Outcome of Second Factor</vt:lpstr>
      <vt:lpstr>Outcome of Third Factor</vt:lpstr>
      <vt:lpstr>Outcome of Fourth Factor</vt:lpstr>
      <vt:lpstr>Overall Outcome</vt:lpstr>
      <vt:lpstr>Questions?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Use: You Be the Judge</dc:title>
  <dc:creator>Ana Enriquez</dc:creator>
  <cp:lastModifiedBy>Ana Enriquez</cp:lastModifiedBy>
  <cp:revision>15</cp:revision>
  <dcterms:created xsi:type="dcterms:W3CDTF">2017-02-24T01:13:51Z</dcterms:created>
  <dcterms:modified xsi:type="dcterms:W3CDTF">2017-02-24T03:28:27Z</dcterms:modified>
</cp:coreProperties>
</file>