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9" r:id="rId11"/>
    <p:sldId id="271" r:id="rId12"/>
    <p:sldId id="277" r:id="rId13"/>
    <p:sldId id="270" r:id="rId14"/>
    <p:sldId id="275" r:id="rId15"/>
    <p:sldId id="276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6"/>
    <p:restoredTop sz="94643"/>
  </p:normalViewPr>
  <p:slideViewPr>
    <p:cSldViewPr snapToGrid="0" snapToObjects="1">
      <p:cViewPr varScale="1">
        <p:scale>
          <a:sx n="92" d="100"/>
          <a:sy n="92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7E15B-2B75-514E-8897-4AEF16ED386D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CA204-90AA-7B44-BAA9-3C6F661D5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0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"/>
            <a:ext cx="9144000" cy="1007161"/>
          </a:xfrm>
          <a:prstGeom prst="rect">
            <a:avLst/>
          </a:prstGeom>
          <a:solidFill>
            <a:srgbClr val="001C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COPYRIGHT </a:t>
            </a:r>
            <a:r>
              <a:rPr lang="en-US" sz="3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 </a:t>
            </a:r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WORKSHOPS</a:t>
            </a:r>
            <a:endParaRPr lang="en-US" sz="3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7" y="6422575"/>
            <a:ext cx="1244524" cy="435429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1792" y="142182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57200" y="6336124"/>
            <a:ext cx="8229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September 12, 2017.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25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6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76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35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7" y="6422575"/>
            <a:ext cx="1244524" cy="435429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08729"/>
            <a:ext cx="8229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September 12, 2017.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1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herpa.ac.uk/romeo/index.php?la=en&amp;fIDnum=|&amp;mode=simple" TargetMode="External"/><Relationship Id="rId3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ib.umich.edu/copyright/authors-addendu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tc.iss.lsa.umich.edu/ttc/sessions/negotiating-publishing-contracts-journal-articles-2/" TargetMode="External"/><Relationship Id="rId3" Type="http://schemas.openxmlformats.org/officeDocument/2006/relationships/hyperlink" Target="http://ttc.iss.lsa.umich.edu/ttc/sessions/negotiating-publishing-contracts-monographs-2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ib.umich.edu/copyright/contract-request-letter" TargetMode="External"/><Relationship Id="rId3" Type="http://schemas.openxmlformats.org/officeDocument/2006/relationships/hyperlink" Target="https://www.lib.umich.edu/copyright/rights-reversion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aenriq@umich.edu" TargetMode="External"/><Relationship Id="rId4" Type="http://schemas.openxmlformats.org/officeDocument/2006/relationships/hyperlink" Target="goo.gl/pnHPVx" TargetMode="External"/><Relationship Id="rId5" Type="http://schemas.openxmlformats.org/officeDocument/2006/relationships/hyperlink" Target="http://guides.lib.umich.edu/copyrightbasics" TargetMode="External"/><Relationship Id="rId6" Type="http://schemas.openxmlformats.org/officeDocument/2006/relationships/hyperlink" Target="http://guides.lib.umich.edu/permissions" TargetMode="External"/><Relationship Id="rId7" Type="http://schemas.openxmlformats.org/officeDocument/2006/relationships/hyperlink" Target="https://mcommunity.umich.edu/#group:Copyright%20Office%20Announcement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b.umich.edu/copyright/presentation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pyright.cornell.edu/resources/publicdomain.cfm" TargetMode="External"/><Relationship Id="rId3" Type="http://schemas.openxmlformats.org/officeDocument/2006/relationships/hyperlink" Target="https://www.law.berkeley.edu/files/FINAL_PublicDomain_Handbook_FINAL(1)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Copyright and </a:t>
            </a:r>
            <a:br>
              <a:rPr lang="en-US" dirty="0" smtClean="0"/>
            </a:br>
            <a:r>
              <a:rPr lang="en-US" dirty="0" smtClean="0"/>
              <a:t>Your Lab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 Enriquez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September 12, 2017.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04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a Favorable Contract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September 12, </a:t>
            </a:r>
            <a:r>
              <a:rPr lang="en-US" dirty="0" smtClean="0">
                <a:solidFill>
                  <a:srgbClr val="000000"/>
                </a:solidFill>
              </a:rPr>
              <a:t>2017.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7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agreement provisions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Author either transfers or retains copyright.</a:t>
            </a:r>
          </a:p>
          <a:p>
            <a:pPr lvl="1"/>
            <a:r>
              <a:rPr lang="en-US" dirty="0"/>
              <a:t>Look beyond this. What can each party do with the work</a:t>
            </a:r>
            <a:r>
              <a:rPr lang="en-US" dirty="0" smtClean="0"/>
              <a:t>?</a:t>
            </a:r>
          </a:p>
          <a:p>
            <a:r>
              <a:rPr lang="en-US" dirty="0" smtClean="0"/>
              <a:t>As an author, you may want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deposit/post some version of article </a:t>
            </a:r>
          </a:p>
          <a:p>
            <a:pPr lvl="2"/>
            <a:r>
              <a:rPr lang="en-US" dirty="0"/>
              <a:t>in institutional repository (e.g., Deep Blue)</a:t>
            </a:r>
          </a:p>
          <a:p>
            <a:pPr lvl="2"/>
            <a:r>
              <a:rPr lang="en-US" dirty="0"/>
              <a:t>in subject archive (e.g., </a:t>
            </a:r>
            <a:r>
              <a:rPr lang="en-US" dirty="0" err="1" smtClean="0"/>
              <a:t>arXiv</a:t>
            </a:r>
            <a:r>
              <a:rPr lang="en-US" dirty="0" smtClean="0"/>
              <a:t>, </a:t>
            </a:r>
            <a:r>
              <a:rPr lang="en-US" dirty="0" err="1" smtClean="0"/>
              <a:t>PsyArXiv</a:t>
            </a:r>
            <a:r>
              <a:rPr lang="en-US" dirty="0" smtClean="0"/>
              <a:t>, Pub Med)</a:t>
            </a:r>
            <a:endParaRPr lang="en-US" dirty="0"/>
          </a:p>
          <a:p>
            <a:pPr lvl="2"/>
            <a:r>
              <a:rPr lang="en-US" dirty="0"/>
              <a:t>on personal website</a:t>
            </a:r>
          </a:p>
          <a:p>
            <a:pPr lvl="2"/>
            <a:r>
              <a:rPr lang="en-US" dirty="0"/>
              <a:t>on social network (e.g., </a:t>
            </a:r>
            <a:r>
              <a:rPr lang="en-US" dirty="0" err="1"/>
              <a:t>Academia.edu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use article in teaching, conference presentations, etc.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reuse article in future publications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presentation was last revised by Ana Enriquez on </a:t>
            </a:r>
            <a:r>
              <a:rPr lang="en-US" dirty="0" smtClean="0"/>
              <a:t>September 12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18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Depositing/posting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version?</a:t>
            </a:r>
          </a:p>
          <a:p>
            <a:pPr lvl="1"/>
            <a:r>
              <a:rPr lang="en-US" dirty="0" smtClean="0"/>
              <a:t>Preprint</a:t>
            </a:r>
          </a:p>
          <a:p>
            <a:pPr lvl="1"/>
            <a:r>
              <a:rPr lang="en-US" dirty="0" err="1" smtClean="0"/>
              <a:t>Postprint</a:t>
            </a:r>
            <a:endParaRPr lang="en-US" dirty="0" smtClean="0"/>
          </a:p>
          <a:p>
            <a:pPr lvl="1"/>
            <a:r>
              <a:rPr lang="en-US" dirty="0" smtClean="0"/>
              <a:t>Final published version</a:t>
            </a:r>
          </a:p>
          <a:p>
            <a:r>
              <a:rPr lang="en-US" dirty="0" smtClean="0"/>
              <a:t>When?</a:t>
            </a:r>
          </a:p>
          <a:p>
            <a:pPr lvl="1"/>
            <a:r>
              <a:rPr lang="en-US" dirty="0" smtClean="0"/>
              <a:t>After an embargo?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5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SHERPA/RoMEO</a:t>
            </a:r>
            <a:r>
              <a:rPr lang="en-US" dirty="0"/>
              <a:t> (for journals)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presentation was last revised by Ana Enriquez on </a:t>
            </a:r>
            <a:r>
              <a:rPr lang="en-US" dirty="0" smtClean="0"/>
              <a:t>September 12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  <p:pic>
        <p:nvPicPr>
          <p:cNvPr id="5" name="Content Placeholder 3" title="Screenshot of SHERPA-RoMEO search p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01" b="-4401"/>
          <a:stretch>
            <a:fillRect/>
          </a:stretch>
        </p:blipFill>
        <p:spPr>
          <a:xfrm>
            <a:off x="470391" y="1600200"/>
            <a:ext cx="820321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U-M Author Addendum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Recently revised</a:t>
            </a:r>
          </a:p>
          <a:p>
            <a:r>
              <a:rPr lang="en-US" dirty="0"/>
              <a:t>Can help address </a:t>
            </a:r>
            <a:r>
              <a:rPr lang="en-US" dirty="0" smtClean="0"/>
              <a:t>these issues and more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presentation was last revised by Ana Enriquez on </a:t>
            </a:r>
            <a:r>
              <a:rPr lang="en-US" dirty="0" smtClean="0"/>
              <a:t>September 12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01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November 15: Negotiating Publishing Contracts: Journal Articles, 4 to 5:30 p.m., Hatcher Gallery Lab [</a:t>
            </a:r>
            <a:r>
              <a:rPr lang="en-US" u="sng" dirty="0">
                <a:hlinkClick r:id="rId2"/>
              </a:rPr>
              <a:t>sign up</a:t>
            </a:r>
            <a:r>
              <a:rPr lang="en-US" dirty="0"/>
              <a:t>]</a:t>
            </a:r>
          </a:p>
          <a:p>
            <a:r>
              <a:rPr lang="en-US" dirty="0"/>
              <a:t>November 16: Negotiating Publishing Contracts: Monographs, 11:30 a.m. to 1 p.m., </a:t>
            </a:r>
            <a:r>
              <a:rPr lang="en-US" dirty="0" err="1"/>
              <a:t>Duderstadt</a:t>
            </a:r>
            <a:r>
              <a:rPr lang="en-US" dirty="0"/>
              <a:t> 1180 [</a:t>
            </a:r>
            <a:r>
              <a:rPr lang="en-US" u="sng" dirty="0">
                <a:hlinkClick r:id="rId3"/>
              </a:rPr>
              <a:t>sign up</a:t>
            </a:r>
            <a:r>
              <a:rPr lang="en-US" dirty="0"/>
              <a:t>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This presentation was last revised by Ana Enriquez on </a:t>
            </a:r>
            <a:r>
              <a:rPr lang="en-US" dirty="0" smtClean="0"/>
              <a:t>September 12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30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You </a:t>
            </a:r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W</a:t>
            </a:r>
            <a:r>
              <a:rPr lang="en-US" dirty="0" smtClean="0"/>
              <a:t>ithout a Favorable </a:t>
            </a:r>
            <a:r>
              <a:rPr lang="en-US" dirty="0"/>
              <a:t>C</a:t>
            </a:r>
            <a:r>
              <a:rPr lang="en-US" dirty="0" smtClean="0"/>
              <a:t>ontract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2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can do without a favorable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Fair use</a:t>
            </a:r>
          </a:p>
          <a:p>
            <a:pPr lvl="1"/>
            <a:r>
              <a:rPr lang="en-US" dirty="0" smtClean="0"/>
              <a:t>For your own works, you may have limited your fair use rights via contract.</a:t>
            </a:r>
          </a:p>
          <a:p>
            <a:pPr lvl="1"/>
            <a:r>
              <a:rPr lang="en-US" dirty="0" smtClean="0"/>
              <a:t>Fair use is generally narrower when publicly posting full copies of recent works, broader for works that are no longer being sold/licensed, incomplete copies, and/or private sites</a:t>
            </a:r>
          </a:p>
          <a:p>
            <a:r>
              <a:rPr lang="en-US" dirty="0" smtClean="0"/>
              <a:t>Link to a legitimate copy</a:t>
            </a:r>
          </a:p>
          <a:p>
            <a:r>
              <a:rPr lang="en-US" dirty="0" smtClean="0"/>
              <a:t>Ask publisher for a new copy of contract</a:t>
            </a:r>
          </a:p>
          <a:p>
            <a:pPr lvl="1"/>
            <a:r>
              <a:rPr lang="en-US" dirty="0" smtClean="0">
                <a:hlinkClick r:id="rId2"/>
              </a:rPr>
              <a:t>Contract request letter</a:t>
            </a:r>
            <a:endParaRPr lang="en-US" dirty="0" smtClean="0"/>
          </a:p>
          <a:p>
            <a:r>
              <a:rPr lang="en-US" dirty="0" smtClean="0"/>
              <a:t>Renegotiate with current </a:t>
            </a:r>
            <a:r>
              <a:rPr lang="en-US" dirty="0" err="1" smtClean="0"/>
              <a:t>rightsholder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Rights reversion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30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2017.  </a:t>
            </a:r>
          </a:p>
          <a:p>
            <a:r>
              <a:rPr lang="en-US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90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Hypotheticals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73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Today’s slides are available </a:t>
            </a:r>
          </a:p>
          <a:p>
            <a:pPr lvl="1"/>
            <a:r>
              <a:rPr lang="en-US" dirty="0"/>
              <a:t>at </a:t>
            </a:r>
            <a:r>
              <a:rPr lang="en-US" dirty="0">
                <a:hlinkClick r:id="rId2"/>
              </a:rPr>
              <a:t>lib.umich.edu/copyright/presentations</a:t>
            </a:r>
            <a:r>
              <a:rPr lang="en-US" dirty="0"/>
              <a:t>, or</a:t>
            </a:r>
          </a:p>
          <a:p>
            <a:pPr lvl="1"/>
            <a:r>
              <a:rPr lang="en-US" dirty="0"/>
              <a:t>by emailing Ana at </a:t>
            </a:r>
            <a:r>
              <a:rPr lang="en-US" dirty="0">
                <a:hlinkClick r:id="rId3"/>
              </a:rPr>
              <a:t>anaenriq@umich.edu</a:t>
            </a:r>
            <a:r>
              <a:rPr lang="en-US" dirty="0"/>
              <a:t>.</a:t>
            </a:r>
          </a:p>
          <a:p>
            <a:r>
              <a:rPr lang="en-US" dirty="0"/>
              <a:t>Shared Google doc: </a:t>
            </a:r>
            <a:r>
              <a:rPr lang="en-US" dirty="0" err="1">
                <a:hlinkClick r:id="rId4" action="ppaction://hlinkfile"/>
              </a:rPr>
              <a:t>goo.gl</a:t>
            </a:r>
            <a:r>
              <a:rPr lang="en-US" dirty="0">
                <a:hlinkClick r:id="rId4" action="ppaction://hlinkfile"/>
              </a:rPr>
              <a:t>/</a:t>
            </a:r>
            <a:r>
              <a:rPr lang="en-US" dirty="0" err="1">
                <a:hlinkClick r:id="rId4" action="ppaction://hlinkfile"/>
              </a:rPr>
              <a:t>pnHPVx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based in part on our guides:</a:t>
            </a:r>
          </a:p>
          <a:p>
            <a:pPr lvl="1"/>
            <a:r>
              <a:rPr lang="en-US" dirty="0">
                <a:hlinkClick r:id="rId5"/>
              </a:rPr>
              <a:t>Copyright Basics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Obtaining Copyright Permissions</a:t>
            </a:r>
            <a:endParaRPr lang="en-US" dirty="0"/>
          </a:p>
          <a:p>
            <a:r>
              <a:rPr lang="en-US" dirty="0"/>
              <a:t>Upcoming workshops at </a:t>
            </a:r>
            <a:r>
              <a:rPr lang="en-US" dirty="0">
                <a:hlinkClick r:id="rId2"/>
              </a:rPr>
              <a:t>lib.umich.edu/copyright/presentations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hlinkClick r:id="rId7"/>
              </a:rPr>
              <a:t>MCommunity event announcement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44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Which of the following articles would you </a:t>
            </a:r>
            <a:br>
              <a:rPr lang="en-US" sz="3000" dirty="0" smtClean="0"/>
            </a:br>
            <a:r>
              <a:rPr lang="en-US" sz="3000" dirty="0" smtClean="0"/>
              <a:t>post on your lab website, which version would you post, and why?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An article by a collaborator that was published under a CC-BY-NC license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Your own article, published in 1993 and not available from the publisher or any licensed database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Your own article, published three years ago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An article by a colleague that she sent you before it was published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Your </a:t>
            </a:r>
            <a:r>
              <a:rPr lang="en-US" dirty="0"/>
              <a:t>own article that you haven’t submitted to any publishers yet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0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Framework (15 minutes)</a:t>
            </a:r>
          </a:p>
          <a:p>
            <a:r>
              <a:rPr lang="en-US" dirty="0" smtClean="0"/>
              <a:t>Getting a Favorable Contract (10 minutes)</a:t>
            </a:r>
          </a:p>
          <a:p>
            <a:r>
              <a:rPr lang="en-US" dirty="0" smtClean="0"/>
              <a:t>What You Can Do Without a Favorable Contract (5 minutes)</a:t>
            </a:r>
          </a:p>
          <a:p>
            <a:r>
              <a:rPr lang="en-US" dirty="0" smtClean="0"/>
              <a:t>Questions </a:t>
            </a:r>
            <a:r>
              <a:rPr lang="en-US" dirty="0"/>
              <a:t>(5 minutes)</a:t>
            </a:r>
          </a:p>
          <a:p>
            <a:r>
              <a:rPr lang="en-US" dirty="0" smtClean="0"/>
              <a:t>Hypotheticals (15 minutes)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/>
              <a:t>Please interrupt any time with questions</a:t>
            </a:r>
            <a:r>
              <a:rPr lang="en-US" i="1" dirty="0" smtClean="0"/>
              <a:t>!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3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2017.  </a:t>
            </a:r>
          </a:p>
          <a:p>
            <a:r>
              <a:rPr lang="en-US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Is the work protected by copyright?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Would your use implicate one of the exclusive rights given to copyright owners?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holds the copyright? Have they already made any licenses that would permit your use?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any users’ rights, such as fair use, apply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This presentation was last revised by Ana Enriquez on September 12, 2017</a:t>
            </a:r>
            <a:r>
              <a:rPr lang="en-US" smtClean="0"/>
              <a:t>.  </a:t>
            </a:r>
          </a:p>
          <a:p>
            <a:r>
              <a:rPr lang="en-US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6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1. Is the work protected by copyright?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the sort of thing copyright protects?</a:t>
            </a:r>
          </a:p>
          <a:p>
            <a:pPr lvl="1"/>
            <a:r>
              <a:rPr lang="en-US" dirty="0"/>
              <a:t>Original AND fixed</a:t>
            </a:r>
          </a:p>
          <a:p>
            <a:pPr lvl="1"/>
            <a:r>
              <a:rPr lang="en-US" dirty="0"/>
              <a:t>Not an invention, idea, fact, etc.</a:t>
            </a:r>
          </a:p>
          <a:p>
            <a:r>
              <a:rPr lang="en-US" dirty="0"/>
              <a:t>Is it currently protected?</a:t>
            </a:r>
          </a:p>
          <a:p>
            <a:pPr lvl="1"/>
            <a:r>
              <a:rPr lang="en-US" dirty="0"/>
              <a:t>To assess public domain status, we recommend:</a:t>
            </a:r>
          </a:p>
          <a:p>
            <a:pPr lvl="2"/>
            <a:r>
              <a:rPr lang="en-US" dirty="0"/>
              <a:t>Cornell’s </a:t>
            </a:r>
            <a:r>
              <a:rPr lang="en-US" dirty="0">
                <a:hlinkClick r:id="rId2"/>
              </a:rPr>
              <a:t>Copyright Term and the Public Domain in the United States</a:t>
            </a:r>
            <a:endParaRPr lang="en-US" dirty="0"/>
          </a:p>
          <a:p>
            <a:pPr lvl="2"/>
            <a:r>
              <a:rPr lang="en-US" dirty="0"/>
              <a:t>Berkeley’s </a:t>
            </a:r>
            <a:r>
              <a:rPr lang="en-US" dirty="0">
                <a:hlinkClick r:id="rId3"/>
              </a:rPr>
              <a:t>Is it in the Public Domain?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September 12,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2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2. Would your use implicate one of the exclusive rights given to copyright holders?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Rights of copyright holders:</a:t>
            </a:r>
          </a:p>
          <a:p>
            <a:pPr lvl="1"/>
            <a:r>
              <a:rPr lang="en-US" dirty="0"/>
              <a:t>Reproduction</a:t>
            </a:r>
          </a:p>
          <a:p>
            <a:pPr lvl="1"/>
            <a:r>
              <a:rPr lang="en-US" dirty="0"/>
              <a:t>Preparation of derivative works</a:t>
            </a:r>
          </a:p>
          <a:p>
            <a:pPr lvl="1"/>
            <a:r>
              <a:rPr lang="en-US" dirty="0"/>
              <a:t>Distribution to the public</a:t>
            </a:r>
          </a:p>
          <a:p>
            <a:pPr lvl="1"/>
            <a:r>
              <a:rPr lang="en-US" dirty="0"/>
              <a:t>Public </a:t>
            </a:r>
            <a:r>
              <a:rPr lang="en-US" dirty="0" smtClean="0"/>
              <a:t>performance (applies to sound recordings only if performed by “digital audio transmission”)</a:t>
            </a:r>
            <a:endParaRPr lang="en-US" dirty="0"/>
          </a:p>
          <a:p>
            <a:pPr lvl="1"/>
            <a:r>
              <a:rPr lang="en-US" dirty="0"/>
              <a:t>Public </a:t>
            </a:r>
            <a:r>
              <a:rPr lang="en-US" dirty="0" smtClean="0"/>
              <a:t>display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September 12,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2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3. Who holds the copyright? Have they already made any licenses that would </a:t>
            </a:r>
            <a:br>
              <a:rPr lang="en-US" sz="3200" dirty="0"/>
            </a:br>
            <a:r>
              <a:rPr lang="en-US" sz="3200" dirty="0"/>
              <a:t>permit your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first holder of the copyright is the author.</a:t>
            </a:r>
          </a:p>
          <a:p>
            <a:pPr lvl="1"/>
            <a:r>
              <a:rPr lang="en-US" dirty="0"/>
              <a:t>The creator(s) of the work OR</a:t>
            </a:r>
          </a:p>
          <a:p>
            <a:pPr lvl="1"/>
            <a:r>
              <a:rPr lang="en-US" dirty="0"/>
              <a:t>In some cases, the creator’s employer (if the work was “made for hire”).</a:t>
            </a:r>
          </a:p>
          <a:p>
            <a:r>
              <a:rPr lang="en-US" dirty="0"/>
              <a:t>Authors can transfer or license any of their exclusive rights, including portions of those rights. Copyrights can also pass via a will or intestate succession laws.</a:t>
            </a:r>
          </a:p>
          <a:p>
            <a:r>
              <a:rPr lang="en-US" dirty="0"/>
              <a:t>Transferring a physical object does not transfer copyright in that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September 12,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4. Do any user’s rights, such as fair use,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Fair use (107)</a:t>
            </a:r>
          </a:p>
          <a:p>
            <a:r>
              <a:rPr lang="en-US" dirty="0"/>
              <a:t>Reproduction by libraries and archives (108)</a:t>
            </a:r>
          </a:p>
          <a:p>
            <a:r>
              <a:rPr lang="en-US" dirty="0"/>
              <a:t>First sale (109)</a:t>
            </a:r>
          </a:p>
          <a:p>
            <a:r>
              <a:rPr lang="en-US" dirty="0"/>
              <a:t>Exemption of certain performances and </a:t>
            </a:r>
            <a:r>
              <a:rPr lang="en-US" dirty="0" smtClean="0"/>
              <a:t>displays </a:t>
            </a:r>
            <a:r>
              <a:rPr lang="en-US" dirty="0"/>
              <a:t>(110</a:t>
            </a:r>
            <a:r>
              <a:rPr lang="en-US" dirty="0" smtClean="0"/>
              <a:t>)</a:t>
            </a:r>
          </a:p>
          <a:p>
            <a:r>
              <a:rPr lang="en-US" dirty="0" smtClean="0"/>
              <a:t>Etc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presentation was last revised by Ana Enriquez on </a:t>
            </a:r>
            <a:r>
              <a:rPr lang="en-US" dirty="0" smtClean="0">
                <a:solidFill>
                  <a:srgbClr val="000000"/>
                </a:solidFill>
              </a:rPr>
              <a:t>September 12,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37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orkshop template" id="{97B2485B-39D0-CC4D-8546-9D514BD5BF34}" vid="{C1083662-8B68-5244-9C01-79821AA248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Workshop template</Template>
  <TotalTime>141</TotalTime>
  <Words>1238</Words>
  <Application>Microsoft Macintosh PowerPoint</Application>
  <PresentationFormat>On-screen Show (4:3)</PresentationFormat>
  <Paragraphs>137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Arial</vt:lpstr>
      <vt:lpstr>1_Office Theme</vt:lpstr>
      <vt:lpstr>Copyright and  Your Lab Website</vt:lpstr>
      <vt:lpstr>Resources</vt:lpstr>
      <vt:lpstr>Plan for today</vt:lpstr>
      <vt:lpstr>General Framework</vt:lpstr>
      <vt:lpstr>General framework</vt:lpstr>
      <vt:lpstr>1. Is the work protected by copyright?</vt:lpstr>
      <vt:lpstr>2. Would your use implicate one of the exclusive rights given to copyright holders?</vt:lpstr>
      <vt:lpstr>3. Who holds the copyright? Have they already made any licenses that would  permit your use?</vt:lpstr>
      <vt:lpstr>4. Do any user’s rights, such as fair use, apply?</vt:lpstr>
      <vt:lpstr>Getting a Favorable Contract</vt:lpstr>
      <vt:lpstr>Common agreement provisions</vt:lpstr>
      <vt:lpstr>Depositing/posting article</vt:lpstr>
      <vt:lpstr>SHERPA/RoMEO (for journals)</vt:lpstr>
      <vt:lpstr>U-M Author Addendum</vt:lpstr>
      <vt:lpstr>Workshops</vt:lpstr>
      <vt:lpstr>What You Can Do Without a Favorable Contract</vt:lpstr>
      <vt:lpstr>What you can do without a favorable contract</vt:lpstr>
      <vt:lpstr>Questions?</vt:lpstr>
      <vt:lpstr>Hypotheticals</vt:lpstr>
      <vt:lpstr>Which of the following articles would you  post on your lab website, which version would you post, and why?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Enriquez</dc:creator>
  <cp:lastModifiedBy>Ana Enriquez</cp:lastModifiedBy>
  <cp:revision>8</cp:revision>
  <dcterms:created xsi:type="dcterms:W3CDTF">2017-09-12T14:41:15Z</dcterms:created>
  <dcterms:modified xsi:type="dcterms:W3CDTF">2017-09-12T17:02:41Z</dcterms:modified>
</cp:coreProperties>
</file>