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notesMasterIdLst>
    <p:notesMasterId r:id="rId25"/>
  </p:notesMasterIdLst>
  <p:sldIdLst>
    <p:sldId id="256" r:id="rId2"/>
    <p:sldId id="317" r:id="rId3"/>
    <p:sldId id="301" r:id="rId4"/>
    <p:sldId id="330" r:id="rId5"/>
    <p:sldId id="329" r:id="rId6"/>
    <p:sldId id="331" r:id="rId7"/>
    <p:sldId id="332" r:id="rId8"/>
    <p:sldId id="333" r:id="rId9"/>
    <p:sldId id="336" r:id="rId10"/>
    <p:sldId id="334" r:id="rId11"/>
    <p:sldId id="335" r:id="rId12"/>
    <p:sldId id="327" r:id="rId13"/>
    <p:sldId id="328" r:id="rId14"/>
    <p:sldId id="337" r:id="rId15"/>
    <p:sldId id="338" r:id="rId16"/>
    <p:sldId id="339" r:id="rId17"/>
    <p:sldId id="340" r:id="rId18"/>
    <p:sldId id="341" r:id="rId19"/>
    <p:sldId id="342" r:id="rId20"/>
    <p:sldId id="285" r:id="rId21"/>
    <p:sldId id="286" r:id="rId22"/>
    <p:sldId id="343" r:id="rId23"/>
    <p:sldId id="34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863"/>
    <p:restoredTop sz="94708"/>
  </p:normalViewPr>
  <p:slideViewPr>
    <p:cSldViewPr snapToGrid="0" snapToObjects="1">
      <p:cViewPr>
        <p:scale>
          <a:sx n="97" d="100"/>
          <a:sy n="97" d="100"/>
        </p:scale>
        <p:origin x="872" y="168"/>
      </p:cViewPr>
      <p:guideLst>
        <p:guide orient="horz" pos="2160"/>
        <p:guide pos="2880"/>
      </p:guideLst>
    </p:cSldViewPr>
  </p:slideViewPr>
  <p:notesTextViewPr>
    <p:cViewPr>
      <p:scale>
        <a:sx n="1" d="1"/>
        <a:sy n="1" d="1"/>
      </p:scale>
      <p:origin x="0" y="0"/>
    </p:cViewPr>
  </p:notesTextViewPr>
  <p:notesViewPr>
    <p:cSldViewPr snapToGrid="0" snapToObjects="1">
      <p:cViewPr varScale="1">
        <p:scale>
          <a:sx n="72" d="100"/>
          <a:sy n="72" d="100"/>
        </p:scale>
        <p:origin x="3096" y="20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5695A281-E68D-2049-B500-CBACCFA43A06}" type="datetimeFigureOut">
              <a:rPr lang="en-US" smtClean="0"/>
              <a:pPr/>
              <a:t>11/17/16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37AB98D9-D4B0-8247-AC3D-210EB93AC4D1}" type="slidenum">
              <a:rPr lang="en-US" smtClean="0"/>
              <a:pPr/>
              <a:t>‹#›</a:t>
            </a:fld>
            <a:endParaRPr lang="en-US" dirty="0"/>
          </a:p>
        </p:txBody>
      </p:sp>
    </p:spTree>
    <p:extLst>
      <p:ext uri="{BB962C8B-B14F-4D97-AF65-F5344CB8AC3E}">
        <p14:creationId xmlns:p14="http://schemas.microsoft.com/office/powerpoint/2010/main" val="1561325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charset="0"/>
        <a:ea typeface="+mn-ea"/>
        <a:cs typeface="+mn-cs"/>
      </a:defRPr>
    </a:lvl1pPr>
    <a:lvl2pPr marL="457200" algn="l" defTabSz="914400" rtl="0" eaLnBrk="1" latinLnBrk="0" hangingPunct="1">
      <a:defRPr sz="1200" b="0" i="0" kern="1200">
        <a:solidFill>
          <a:schemeClr val="tx1"/>
        </a:solidFill>
        <a:latin typeface="Arial" charset="0"/>
        <a:ea typeface="+mn-ea"/>
        <a:cs typeface="+mn-cs"/>
      </a:defRPr>
    </a:lvl2pPr>
    <a:lvl3pPr marL="914400" algn="l" defTabSz="914400" rtl="0" eaLnBrk="1" latinLnBrk="0" hangingPunct="1">
      <a:defRPr sz="1200" b="0" i="0" kern="1200">
        <a:solidFill>
          <a:schemeClr val="tx1"/>
        </a:solidFill>
        <a:latin typeface="Arial" charset="0"/>
        <a:ea typeface="+mn-ea"/>
        <a:cs typeface="+mn-cs"/>
      </a:defRPr>
    </a:lvl3pPr>
    <a:lvl4pPr marL="1371600" algn="l" defTabSz="914400" rtl="0" eaLnBrk="1" latinLnBrk="0" hangingPunct="1">
      <a:defRPr sz="1200" b="0" i="0" kern="1200">
        <a:solidFill>
          <a:schemeClr val="tx1"/>
        </a:solidFill>
        <a:latin typeface="Arial" charset="0"/>
        <a:ea typeface="+mn-ea"/>
        <a:cs typeface="+mn-cs"/>
      </a:defRPr>
    </a:lvl4pPr>
    <a:lvl5pPr marL="1828800" algn="l" defTabSz="914400" rtl="0" eaLnBrk="1" latinLnBrk="0" hangingPunct="1">
      <a:defRPr sz="1200" b="0" i="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AB98D9-D4B0-8247-AC3D-210EB93AC4D1}" type="slidenum">
              <a:rPr lang="en-US" smtClean="0"/>
              <a:t>1</a:t>
            </a:fld>
            <a:endParaRPr lang="en-US" dirty="0"/>
          </a:p>
        </p:txBody>
      </p:sp>
    </p:spTree>
    <p:extLst>
      <p:ext uri="{BB962C8B-B14F-4D97-AF65-F5344CB8AC3E}">
        <p14:creationId xmlns:p14="http://schemas.microsoft.com/office/powerpoint/2010/main" val="1398110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AB98D9-D4B0-8247-AC3D-210EB93AC4D1}" type="slidenum">
              <a:rPr lang="en-US" smtClean="0"/>
              <a:pPr/>
              <a:t>20</a:t>
            </a:fld>
            <a:endParaRPr lang="en-US" dirty="0"/>
          </a:p>
        </p:txBody>
      </p:sp>
    </p:spTree>
    <p:extLst>
      <p:ext uri="{BB962C8B-B14F-4D97-AF65-F5344CB8AC3E}">
        <p14:creationId xmlns:p14="http://schemas.microsoft.com/office/powerpoint/2010/main" val="272025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1201003"/>
          </a:xfrm>
          <a:prstGeom prst="rect">
            <a:avLst/>
          </a:prstGeom>
          <a:solidFill>
            <a:srgbClr val="001C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3400" b="1" dirty="0" smtClean="0">
                <a:solidFill>
                  <a:schemeClr val="bg1"/>
                </a:solidFill>
                <a:latin typeface="Arial" charset="0"/>
                <a:ea typeface="Arial" charset="0"/>
                <a:cs typeface="Arial" charset="0"/>
              </a:rPr>
              <a:t>COPYRIGHT </a:t>
            </a:r>
            <a:r>
              <a:rPr lang="en-US" sz="3400" b="1" dirty="0">
                <a:solidFill>
                  <a:schemeClr val="bg1"/>
                </a:solidFill>
                <a:latin typeface="Arial" charset="0"/>
                <a:ea typeface="Arial" charset="0"/>
                <a:cs typeface="Arial" charset="0"/>
              </a:rPr>
              <a:t>OFFICE WORKSHOPS</a:t>
            </a:r>
            <a:endParaRPr lang="en-US" sz="3400" dirty="0" smtClean="0">
              <a:solidFill>
                <a:schemeClr val="bg1"/>
              </a:solidFill>
              <a:latin typeface="Arial" charset="0"/>
              <a:ea typeface="Arial" charset="0"/>
              <a:cs typeface="Arial" charset="0"/>
            </a:endParaRPr>
          </a:p>
          <a:p>
            <a:r>
              <a:rPr lang="en-US" sz="3400" b="1" dirty="0" smtClean="0">
                <a:solidFill>
                  <a:schemeClr val="bg1"/>
                </a:solidFill>
                <a:latin typeface="Arial" charset="0"/>
                <a:ea typeface="Arial" charset="0"/>
                <a:cs typeface="Arial" charset="0"/>
              </a:rPr>
              <a:t>FALL </a:t>
            </a:r>
            <a:r>
              <a:rPr lang="en-US" sz="3400" b="1" dirty="0">
                <a:solidFill>
                  <a:schemeClr val="bg1"/>
                </a:solidFill>
                <a:latin typeface="Arial" charset="0"/>
                <a:ea typeface="Arial" charset="0"/>
                <a:cs typeface="Arial" charset="0"/>
              </a:rPr>
              <a:t>2016</a:t>
            </a:r>
            <a:endParaRPr lang="en-US" sz="3400" dirty="0">
              <a:solidFill>
                <a:schemeClr val="bg1"/>
              </a:solidFill>
              <a:latin typeface="Arial" charset="0"/>
              <a:ea typeface="Arial" charset="0"/>
              <a:cs typeface="Arial" charset="0"/>
            </a:endParaRPr>
          </a:p>
        </p:txBody>
      </p:sp>
      <p:sp>
        <p:nvSpPr>
          <p:cNvPr id="2" name="Title 1"/>
          <p:cNvSpPr>
            <a:spLocks noGrp="1"/>
          </p:cNvSpPr>
          <p:nvPr>
            <p:ph type="ctrTitle"/>
          </p:nvPr>
        </p:nvSpPr>
        <p:spPr>
          <a:xfrm>
            <a:off x="685800" y="2130425"/>
            <a:ext cx="7772400" cy="1470025"/>
          </a:xfrm>
        </p:spPr>
        <p:txBody>
          <a:bodyPr>
            <a:normAutofit/>
          </a:bodyPr>
          <a:lstStyle>
            <a:lvl1pPr>
              <a:defRPr sz="4000">
                <a:latin typeface="Arial" charset="0"/>
                <a:ea typeface="Arial" charset="0"/>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latin typeface="Arial" charset="0"/>
                <a:ea typeface="Arial" charset="0"/>
                <a:cs typeface="Arial"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899476" y="6422571"/>
            <a:ext cx="1244524" cy="435429"/>
          </a:xfrm>
          <a:prstGeom prst="rect">
            <a:avLst/>
          </a:prstGeom>
        </p:spPr>
      </p:pic>
      <p:pic>
        <p:nvPicPr>
          <p:cNvPr id="9" name="Picture 8"/>
          <p:cNvPicPr/>
          <p:nvPr userDrawn="1"/>
        </p:nvPicPr>
        <p:blipFill>
          <a:blip r:embed="rId3" cstate="print">
            <a:extLst>
              <a:ext uri="{28A0092B-C50C-407E-A947-70E740481C1C}">
                <a14:useLocalDpi xmlns:a14="http://schemas.microsoft.com/office/drawing/2010/main"/>
              </a:ext>
            </a:extLst>
          </a:blip>
          <a:srcRect/>
          <a:stretch>
            <a:fillRect/>
          </a:stretch>
        </p:blipFill>
        <p:spPr bwMode="auto">
          <a:xfrm>
            <a:off x="8231792" y="142182"/>
            <a:ext cx="685800" cy="730250"/>
          </a:xfrm>
          <a:prstGeom prst="rect">
            <a:avLst/>
          </a:prstGeom>
          <a:noFill/>
          <a:ln>
            <a:noFill/>
          </a:ln>
        </p:spPr>
      </p:pic>
      <p:sp>
        <p:nvSpPr>
          <p:cNvPr id="11" name="Footer Placeholder 10"/>
          <p:cNvSpPr>
            <a:spLocks noGrp="1"/>
          </p:cNvSpPr>
          <p:nvPr>
            <p:ph type="ftr" sz="quarter" idx="11"/>
          </p:nvPr>
        </p:nvSpPr>
        <p:spPr>
          <a:xfrm>
            <a:off x="457200" y="6336120"/>
            <a:ext cx="8229600" cy="365125"/>
          </a:xfrm>
          <a:prstGeom prst="rect">
            <a:avLst/>
          </a:prstGeom>
        </p:spPr>
        <p:txBody>
          <a:bodyPr/>
          <a:lstStyle>
            <a:lvl1pPr>
              <a:defRPr sz="1000">
                <a:latin typeface="Arial" charset="0"/>
                <a:ea typeface="Arial" charset="0"/>
                <a:cs typeface="Arial" charset="0"/>
              </a:defRPr>
            </a:lvl1pPr>
          </a:lstStyle>
          <a:p>
            <a:r>
              <a:rPr lang="en-US" dirty="0" smtClean="0">
                <a:solidFill>
                  <a:srgbClr val="000000"/>
                </a:solidFill>
              </a:rPr>
              <a:t>This presentation was prepared by Ana Enriquez in November 2016.  </a:t>
            </a:r>
          </a:p>
          <a:p>
            <a:r>
              <a:rPr lang="en-US" dirty="0" smtClean="0">
                <a:solidFill>
                  <a:srgbClr val="000000"/>
                </a:solidFill>
              </a:rPr>
              <a:t>It is licensed under the Creative Commons CC-BY 4.0 International License.</a:t>
            </a:r>
            <a:endParaRPr lang="en-US" dirty="0">
              <a:solidFill>
                <a:srgbClr val="000000"/>
              </a:solidFill>
            </a:endParaRPr>
          </a:p>
        </p:txBody>
      </p:sp>
    </p:spTree>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charset="0"/>
                <a:ea typeface="Arial" charset="0"/>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Arial" charset="0"/>
                <a:ea typeface="Arial" charset="0"/>
                <a:cs typeface="Arial" charset="0"/>
              </a:defRPr>
            </a:lvl1pPr>
            <a:lvl2pPr>
              <a:defRPr>
                <a:latin typeface="Arial" charset="0"/>
                <a:ea typeface="Arial" charset="0"/>
                <a:cs typeface="Arial" charset="0"/>
              </a:defRPr>
            </a:lvl2pPr>
            <a:lvl3pPr>
              <a:defRPr>
                <a:latin typeface="Arial" charset="0"/>
                <a:ea typeface="Arial" charset="0"/>
                <a:cs typeface="Arial" charset="0"/>
              </a:defRPr>
            </a:lvl3pPr>
            <a:lvl4pPr>
              <a:defRPr>
                <a:latin typeface="Arial" charset="0"/>
                <a:ea typeface="Arial" charset="0"/>
                <a:cs typeface="Arial" charset="0"/>
              </a:defRPr>
            </a:lvl4pPr>
            <a:lvl5pPr>
              <a:defRPr>
                <a:latin typeface="Arial" charset="0"/>
                <a:ea typeface="Arial" charset="0"/>
                <a:cs typeface="Arial"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a:defRPr>
                <a:latin typeface="Arial" charset="0"/>
                <a:ea typeface="Arial" charset="0"/>
                <a:cs typeface="Arial" charset="0"/>
              </a:defRPr>
            </a:lvl1pPr>
          </a:lstStyle>
          <a:p>
            <a:endParaRPr lang="en-US" dirty="0"/>
          </a:p>
        </p:txBody>
      </p:sp>
      <p:sp>
        <p:nvSpPr>
          <p:cNvPr id="5" name="Footer Placeholder 4"/>
          <p:cNvSpPr>
            <a:spLocks noGrp="1"/>
          </p:cNvSpPr>
          <p:nvPr>
            <p:ph type="ftr" sz="quarter" idx="11"/>
          </p:nvPr>
        </p:nvSpPr>
        <p:spPr/>
        <p:txBody>
          <a:bodyPr/>
          <a:lstStyle>
            <a:lvl1pPr>
              <a:defRPr>
                <a:latin typeface="Arial" charset="0"/>
                <a:ea typeface="Arial" charset="0"/>
                <a:cs typeface="Arial" charset="0"/>
              </a:defRPr>
            </a:lvl1pPr>
          </a:lstStyle>
          <a:p>
            <a:r>
              <a:rPr lang="en-US" dirty="0" smtClean="0"/>
              <a:t>This presentation was prepared by Ana Enriquez in November 2016.  </a:t>
            </a:r>
          </a:p>
          <a:p>
            <a:r>
              <a:rPr lang="en-US" dirty="0" smtClean="0"/>
              <a:t>It is licensed under the Creative Commons CC-BY 4.0 International License.</a:t>
            </a:r>
            <a:endParaRPr lang="en-US" dirty="0"/>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lvl1pPr>
              <a:defRPr>
                <a:latin typeface="Arial" charset="0"/>
                <a:ea typeface="Arial" charset="0"/>
                <a:cs typeface="Arial" charset="0"/>
              </a:defRPr>
            </a:lvl1pPr>
          </a:lstStyle>
          <a:p>
            <a:fld id="{4C8A7F74-B15B-5D44-8460-CABC8D1A46E1}" type="slidenum">
              <a:rPr lang="en-US" smtClean="0"/>
              <a:pPr/>
              <a:t>‹#›</a:t>
            </a:fld>
            <a:endParaRPr lang="en-US" dirty="0"/>
          </a:p>
        </p:txBody>
      </p:sp>
    </p:spTree>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userDrawn="1"/>
        </p:nvSpPr>
        <p:spPr>
          <a:xfrm>
            <a:off x="0" y="0"/>
            <a:ext cx="9144000" cy="1201003"/>
          </a:xfrm>
          <a:prstGeom prst="rect">
            <a:avLst/>
          </a:prstGeom>
          <a:solidFill>
            <a:srgbClr val="041E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sz="3400" b="1" dirty="0" smtClean="0">
                <a:solidFill>
                  <a:schemeClr val="bg1"/>
                </a:solidFill>
                <a:latin typeface="Arial" charset="0"/>
                <a:ea typeface="Arial" charset="0"/>
                <a:cs typeface="Arial" charset="0"/>
              </a:rPr>
              <a:t>COPYRIGHT </a:t>
            </a:r>
            <a:r>
              <a:rPr lang="en-US" sz="3400" b="1" dirty="0">
                <a:solidFill>
                  <a:schemeClr val="bg1"/>
                </a:solidFill>
                <a:latin typeface="Arial" charset="0"/>
                <a:ea typeface="Arial" charset="0"/>
                <a:cs typeface="Arial" charset="0"/>
              </a:rPr>
              <a:t>OFFICE WORKSHOPS</a:t>
            </a:r>
            <a:endParaRPr lang="en-US" sz="3400" dirty="0" smtClean="0">
              <a:solidFill>
                <a:schemeClr val="bg1"/>
              </a:solidFill>
              <a:latin typeface="Arial" charset="0"/>
              <a:ea typeface="Arial" charset="0"/>
              <a:cs typeface="Arial" charset="0"/>
            </a:endParaRPr>
          </a:p>
          <a:p>
            <a:r>
              <a:rPr lang="en-US" sz="3400" b="1" dirty="0" smtClean="0">
                <a:solidFill>
                  <a:schemeClr val="bg1"/>
                </a:solidFill>
                <a:latin typeface="Arial" charset="0"/>
                <a:ea typeface="Arial" charset="0"/>
                <a:cs typeface="Arial" charset="0"/>
              </a:rPr>
              <a:t>FALL 2016</a:t>
            </a:r>
            <a:endParaRPr lang="en-US" sz="3400" dirty="0">
              <a:solidFill>
                <a:schemeClr val="bg1"/>
              </a:solidFill>
              <a:latin typeface="Arial" charset="0"/>
              <a:ea typeface="Arial" charset="0"/>
              <a:cs typeface="Arial" charset="0"/>
            </a:endParaRPr>
          </a:p>
        </p:txBody>
      </p:sp>
      <p:sp>
        <p:nvSpPr>
          <p:cNvPr id="2" name="Title 1"/>
          <p:cNvSpPr>
            <a:spLocks noGrp="1"/>
          </p:cNvSpPr>
          <p:nvPr>
            <p:ph type="title"/>
          </p:nvPr>
        </p:nvSpPr>
        <p:spPr>
          <a:xfrm>
            <a:off x="623888" y="1709738"/>
            <a:ext cx="7886700" cy="2852737"/>
          </a:xfrm>
        </p:spPr>
        <p:txBody>
          <a:bodyPr anchor="t">
            <a:normAutofit/>
          </a:bodyPr>
          <a:lstStyle>
            <a:lvl1pPr algn="l">
              <a:defRPr sz="4000">
                <a:latin typeface="Arial" charset="0"/>
                <a:ea typeface="Arial" charset="0"/>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a:defRPr>
                <a:latin typeface="Arial" charset="0"/>
                <a:ea typeface="Arial" charset="0"/>
                <a:cs typeface="Arial" charset="0"/>
              </a:defRPr>
            </a:lvl1pPr>
          </a:lstStyle>
          <a:p>
            <a:endParaRPr lang="en-US" dirty="0"/>
          </a:p>
        </p:txBody>
      </p:sp>
      <p:sp>
        <p:nvSpPr>
          <p:cNvPr id="5" name="Footer Placeholder 4"/>
          <p:cNvSpPr>
            <a:spLocks noGrp="1"/>
          </p:cNvSpPr>
          <p:nvPr>
            <p:ph type="ftr" sz="quarter" idx="11"/>
          </p:nvPr>
        </p:nvSpPr>
        <p:spPr/>
        <p:txBody>
          <a:bodyPr/>
          <a:lstStyle>
            <a:lvl1pPr>
              <a:defRPr>
                <a:latin typeface="Arial" charset="0"/>
                <a:ea typeface="Arial" charset="0"/>
                <a:cs typeface="Arial" charset="0"/>
              </a:defRPr>
            </a:lvl1pPr>
          </a:lstStyle>
          <a:p>
            <a:r>
              <a:rPr lang="en-US" dirty="0" smtClean="0"/>
              <a:t>This presentation was prepared by Ana Enriquez in November 2016.  </a:t>
            </a:r>
          </a:p>
          <a:p>
            <a:r>
              <a:rPr lang="en-US" dirty="0" smtClean="0"/>
              <a:t>It is licensed under the Creative Commons CC-BY 4.0 International License.</a:t>
            </a:r>
            <a:endParaRPr lang="en-US" dirty="0"/>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lvl1pPr>
              <a:defRPr>
                <a:latin typeface="Arial" charset="0"/>
                <a:ea typeface="Arial" charset="0"/>
                <a:cs typeface="Arial" charset="0"/>
              </a:defRPr>
            </a:lvl1pPr>
          </a:lstStyle>
          <a:p>
            <a:fld id="{4C8A7F74-B15B-5D44-8460-CABC8D1A46E1}" type="slidenum">
              <a:rPr lang="en-US" smtClean="0"/>
              <a:pPr/>
              <a:t>‹#›</a:t>
            </a:fld>
            <a:endParaRPr lang="en-US" dirty="0"/>
          </a:p>
        </p:txBody>
      </p:sp>
      <p:pic>
        <p:nvPicPr>
          <p:cNvPr id="11" name="Picture 10"/>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8343900" y="112381"/>
            <a:ext cx="685800" cy="730250"/>
          </a:xfrm>
          <a:prstGeom prst="rect">
            <a:avLst/>
          </a:prstGeom>
          <a:noFill/>
          <a:ln>
            <a:noFill/>
          </a:ln>
        </p:spPr>
      </p:pic>
    </p:spTree>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6"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7899476" y="6422571"/>
            <a:ext cx="1244524" cy="435429"/>
          </a:xfrm>
          <a:prstGeom prst="rect">
            <a:avLst/>
          </a:prstGeom>
        </p:spPr>
      </p:pic>
      <p:pic>
        <p:nvPicPr>
          <p:cNvPr id="8" name="Picture 7"/>
          <p:cNvPicPr/>
          <p:nvPr userDrawn="1"/>
        </p:nvPicPr>
        <p:blipFill>
          <a:blip r:embed="rId6" cstate="print">
            <a:extLst>
              <a:ext uri="{28A0092B-C50C-407E-A947-70E740481C1C}">
                <a14:useLocalDpi xmlns:a14="http://schemas.microsoft.com/office/drawing/2010/main"/>
              </a:ext>
            </a:extLst>
          </a:blip>
          <a:srcRect/>
          <a:stretch>
            <a:fillRect/>
          </a:stretch>
        </p:blipFill>
        <p:spPr bwMode="auto">
          <a:xfrm>
            <a:off x="8343900" y="112381"/>
            <a:ext cx="685800" cy="730250"/>
          </a:xfrm>
          <a:prstGeom prst="rect">
            <a:avLst/>
          </a:prstGeom>
          <a:noFill/>
          <a:ln>
            <a:noFill/>
          </a:ln>
        </p:spPr>
      </p:pic>
      <p:sp>
        <p:nvSpPr>
          <p:cNvPr id="7" name="Footer Placeholder 10"/>
          <p:cNvSpPr>
            <a:spLocks noGrp="1"/>
          </p:cNvSpPr>
          <p:nvPr>
            <p:ph type="ftr" sz="quarter" idx="3"/>
          </p:nvPr>
        </p:nvSpPr>
        <p:spPr>
          <a:xfrm>
            <a:off x="457200" y="6308725"/>
            <a:ext cx="8229600" cy="365125"/>
          </a:xfrm>
          <a:prstGeom prst="rect">
            <a:avLst/>
          </a:prstGeom>
        </p:spPr>
        <p:txBody>
          <a:bodyPr/>
          <a:lstStyle>
            <a:lvl1pPr algn="ctr">
              <a:defRPr sz="1000">
                <a:latin typeface="Arial" charset="0"/>
                <a:ea typeface="Arial" charset="0"/>
                <a:cs typeface="Arial" charset="0"/>
              </a:defRPr>
            </a:lvl1pPr>
          </a:lstStyle>
          <a:p>
            <a:r>
              <a:rPr lang="en-US" dirty="0" smtClean="0">
                <a:solidFill>
                  <a:srgbClr val="000000"/>
                </a:solidFill>
              </a:rPr>
              <a:t>This presentation was prepared by Ana Enriquez in November 2016.  </a:t>
            </a:r>
          </a:p>
          <a:p>
            <a:r>
              <a:rPr lang="en-US" dirty="0" smtClean="0">
                <a:solidFill>
                  <a:srgbClr val="000000"/>
                </a:solidFill>
              </a:rPr>
              <a:t>It is licensed under the Creative Commons CC-BY 4.0 International License.</a:t>
            </a:r>
            <a:endParaRPr lang="en-US" dirty="0">
              <a:solidFill>
                <a:srgbClr val="000000"/>
              </a:solidFill>
            </a:endParaRPr>
          </a:p>
        </p:txBody>
      </p:sp>
    </p:spTree>
    <p:extLst>
      <p:ext uri="{BB962C8B-B14F-4D97-AF65-F5344CB8AC3E}">
        <p14:creationId xmlns:p14="http://schemas.microsoft.com/office/powerpoint/2010/main" val="102135544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Lst>
  <p:timing>
    <p:tnLst>
      <p:par>
        <p:cTn id="1" dur="indefinite" restart="never" nodeType="tmRoot"/>
      </p:par>
    </p:tnLst>
  </p:timing>
  <p:hf sldNum="0" hdr="0" dt="0"/>
  <p:txStyles>
    <p:titleStyle>
      <a:lvl1pPr algn="ctr" defTabSz="457200" rtl="0" eaLnBrk="1" latinLnBrk="0" hangingPunct="1">
        <a:spcBef>
          <a:spcPct val="0"/>
        </a:spcBef>
        <a:buNone/>
        <a:defRPr sz="3200" kern="1200">
          <a:solidFill>
            <a:schemeClr val="tx1"/>
          </a:solidFill>
          <a:latin typeface="Arial" charset="0"/>
          <a:ea typeface="Arial" charset="0"/>
          <a:cs typeface="Arial" charset="0"/>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Arial" charset="0"/>
          <a:ea typeface="Arial" charset="0"/>
          <a:cs typeface="Arial" charset="0"/>
        </a:defRPr>
      </a:lvl1pPr>
      <a:lvl2pPr marL="742950" indent="-285750" algn="l" defTabSz="457200" rtl="0" eaLnBrk="1" latinLnBrk="0" hangingPunct="1">
        <a:spcBef>
          <a:spcPct val="20000"/>
        </a:spcBef>
        <a:buFont typeface="Arial"/>
        <a:buChar char="–"/>
        <a:defRPr sz="2400" kern="1200">
          <a:solidFill>
            <a:schemeClr val="tx1"/>
          </a:solidFill>
          <a:latin typeface="Arial" charset="0"/>
          <a:ea typeface="Arial" charset="0"/>
          <a:cs typeface="Arial" charset="0"/>
        </a:defRPr>
      </a:lvl2pPr>
      <a:lvl3pPr marL="1143000" indent="-228600" algn="l" defTabSz="457200" rtl="0" eaLnBrk="1" latinLnBrk="0" hangingPunct="1">
        <a:spcBef>
          <a:spcPct val="20000"/>
        </a:spcBef>
        <a:buFont typeface="Arial"/>
        <a:buChar char="•"/>
        <a:defRPr sz="2000" kern="1200">
          <a:solidFill>
            <a:schemeClr val="tx1"/>
          </a:solidFill>
          <a:latin typeface="Arial" charset="0"/>
          <a:ea typeface="Arial" charset="0"/>
          <a:cs typeface="Arial" charset="0"/>
        </a:defRPr>
      </a:lvl3pPr>
      <a:lvl4pPr marL="1600200" indent="-228600" algn="l" defTabSz="457200" rtl="0" eaLnBrk="1" latinLnBrk="0" hangingPunct="1">
        <a:spcBef>
          <a:spcPct val="20000"/>
        </a:spcBef>
        <a:buFont typeface="Arial"/>
        <a:buChar char="–"/>
        <a:defRPr sz="1800" kern="1200">
          <a:solidFill>
            <a:schemeClr val="tx1"/>
          </a:solidFill>
          <a:latin typeface="Arial" charset="0"/>
          <a:ea typeface="Arial" charset="0"/>
          <a:cs typeface="Arial" charset="0"/>
        </a:defRPr>
      </a:lvl4pPr>
      <a:lvl5pPr marL="2057400" indent="-228600" algn="l" defTabSz="457200" rtl="0" eaLnBrk="1" latinLnBrk="0" hangingPunct="1">
        <a:spcBef>
          <a:spcPct val="20000"/>
        </a:spcBef>
        <a:buFont typeface="Arial"/>
        <a:buChar char="»"/>
        <a:defRPr sz="1800" kern="1200">
          <a:solidFill>
            <a:schemeClr val="tx1"/>
          </a:solidFill>
          <a:latin typeface="Arial" charset="0"/>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opyright.columbia.edu/basics/fair-use/fair-use-checklist.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lib.umich.edu/sites/default/files/services/copyright/cguide_-_copyright_and_course_websites.pdf" TargetMode="External"/><Relationship Id="rId4" Type="http://schemas.openxmlformats.org/officeDocument/2006/relationships/hyperlink" Target="http://www.lib.umich.edu/copyright/presentations" TargetMode="External"/><Relationship Id="rId5" Type="http://schemas.openxmlformats.org/officeDocument/2006/relationships/hyperlink" Target="mailto:anaenriq@umich.edu" TargetMode="External"/><Relationship Id="rId1" Type="http://schemas.openxmlformats.org/officeDocument/2006/relationships/slideLayout" Target="../slideLayouts/slideLayout2.xml"/><Relationship Id="rId2" Type="http://schemas.openxmlformats.org/officeDocument/2006/relationships/hyperlink" Target="http://guides.lib.umich.edu/copyright-course-website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opyright.cornell.edu/resources/publicdomain.cfm" TargetMode="External"/><Relationship Id="rId3" Type="http://schemas.openxmlformats.org/officeDocument/2006/relationships/hyperlink" Target="https://www.law.berkeley.edu/files/FINAL_PublicDomain_Handbook_FINAL(1).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Copyright and Canvas</a:t>
            </a:r>
            <a:endParaRPr lang="en-US" dirty="0"/>
          </a:p>
        </p:txBody>
      </p:sp>
      <p:sp>
        <p:nvSpPr>
          <p:cNvPr id="3" name="Subtitle 2"/>
          <p:cNvSpPr>
            <a:spLocks noGrp="1"/>
          </p:cNvSpPr>
          <p:nvPr>
            <p:ph type="subTitle" idx="1"/>
          </p:nvPr>
        </p:nvSpPr>
        <p:spPr/>
        <p:txBody>
          <a:bodyPr/>
          <a:lstStyle/>
          <a:p>
            <a:r>
              <a:rPr lang="en-US" dirty="0" smtClean="0"/>
              <a:t>Ana Enriquez</a:t>
            </a:r>
          </a:p>
          <a:p>
            <a:r>
              <a:rPr lang="en-US" dirty="0" smtClean="0"/>
              <a:t>November 17, 2016</a:t>
            </a:r>
            <a:endParaRPr lang="en-US" dirty="0"/>
          </a:p>
        </p:txBody>
      </p:sp>
      <p:sp>
        <p:nvSpPr>
          <p:cNvPr id="8" name="Footer Placeholder 7"/>
          <p:cNvSpPr>
            <a:spLocks noGrp="1"/>
          </p:cNvSpPr>
          <p:nvPr>
            <p:ph type="ftr" sz="quarter" idx="11"/>
          </p:nvPr>
        </p:nvSpPr>
        <p:spPr/>
        <p:txBody>
          <a:bodyPr/>
          <a:lstStyle/>
          <a:p>
            <a:r>
              <a:rPr lang="en-US" dirty="0" smtClean="0"/>
              <a:t>This presentation was prepared by Ana Enriquez in November 2016.  </a:t>
            </a:r>
          </a:p>
          <a:p>
            <a:r>
              <a:rPr lang="en-US" dirty="0" smtClean="0"/>
              <a:t>It is licensed under the Creative Commons CC-BY 4.0 International License.</a:t>
            </a:r>
            <a:endParaRPr lang="en-US" dirty="0"/>
          </a:p>
        </p:txBody>
      </p:sp>
    </p:spTree>
    <p:extLst>
      <p:ext uri="{BB962C8B-B14F-4D97-AF65-F5344CB8AC3E}">
        <p14:creationId xmlns:p14="http://schemas.microsoft.com/office/powerpoint/2010/main" val="508513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Works Whose Copyrights You Hold</a:t>
            </a:r>
            <a:endParaRPr lang="en-US" dirty="0"/>
          </a:p>
        </p:txBody>
      </p:sp>
      <p:sp>
        <p:nvSpPr>
          <p:cNvPr id="3" name="Content Placeholder 2"/>
          <p:cNvSpPr>
            <a:spLocks noGrp="1"/>
          </p:cNvSpPr>
          <p:nvPr>
            <p:ph idx="1"/>
          </p:nvPr>
        </p:nvSpPr>
        <p:spPr/>
        <p:txBody>
          <a:bodyPr>
            <a:normAutofit lnSpcReduction="10000"/>
          </a:bodyPr>
          <a:lstStyle/>
          <a:p>
            <a:r>
              <a:rPr lang="en-US" dirty="0" smtClean="0"/>
              <a:t>If you are the copyright holder for a particular work, posting it to your course website does not raise copyright concerns. </a:t>
            </a:r>
          </a:p>
          <a:p>
            <a:r>
              <a:rPr lang="en-US" dirty="0" smtClean="0"/>
              <a:t>However, you may not hold copyright in all the works you have created.</a:t>
            </a:r>
          </a:p>
          <a:p>
            <a:pPr lvl="1"/>
            <a:r>
              <a:rPr lang="en-US" dirty="0" smtClean="0"/>
              <a:t>For example, the copyright in a “work made for hire” initially belongs to the creator’s employer. </a:t>
            </a:r>
          </a:p>
          <a:p>
            <a:pPr lvl="2"/>
            <a:r>
              <a:rPr lang="en-US" dirty="0" smtClean="0"/>
              <a:t>At U-M, the copyrights in faculty’s scholarly works are transferred back to their faculty creators, subject to certain conditions and exceptions.</a:t>
            </a:r>
          </a:p>
          <a:p>
            <a:pPr lvl="1"/>
            <a:r>
              <a:rPr lang="en-US" dirty="0" smtClean="0"/>
              <a:t>Also, it is common to transfer away copyright in publishing agreements.</a:t>
            </a:r>
          </a:p>
        </p:txBody>
      </p:sp>
      <p:sp>
        <p:nvSpPr>
          <p:cNvPr id="4" name="Footer Placeholder 3"/>
          <p:cNvSpPr>
            <a:spLocks noGrp="1"/>
          </p:cNvSpPr>
          <p:nvPr>
            <p:ph type="ftr" sz="quarter" idx="11"/>
          </p:nvPr>
        </p:nvSpPr>
        <p:spPr/>
        <p:txBody>
          <a:bodyPr/>
          <a:lstStyle/>
          <a:p>
            <a:r>
              <a:rPr lang="en-US" dirty="0" smtClean="0"/>
              <a:t>This presentation was prepared by Ana Enriquez in November 2016.  </a:t>
            </a:r>
          </a:p>
          <a:p>
            <a:r>
              <a:rPr lang="en-US" dirty="0" smtClean="0"/>
              <a:t>It is licensed under the Creative Commons CC-BY 4.0 International License.</a:t>
            </a:r>
            <a:endParaRPr lang="en-US" dirty="0"/>
          </a:p>
        </p:txBody>
      </p:sp>
    </p:spTree>
    <p:extLst>
      <p:ext uri="{BB962C8B-B14F-4D97-AF65-F5344CB8AC3E}">
        <p14:creationId xmlns:p14="http://schemas.microsoft.com/office/powerpoint/2010/main" val="13942980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Works Under a License</a:t>
            </a:r>
          </a:p>
        </p:txBody>
      </p:sp>
      <p:sp>
        <p:nvSpPr>
          <p:cNvPr id="3" name="Content Placeholder 2"/>
          <p:cNvSpPr>
            <a:spLocks noGrp="1"/>
          </p:cNvSpPr>
          <p:nvPr>
            <p:ph idx="1"/>
          </p:nvPr>
        </p:nvSpPr>
        <p:spPr/>
        <p:txBody>
          <a:bodyPr/>
          <a:lstStyle/>
          <a:p>
            <a:r>
              <a:rPr lang="en-US" dirty="0"/>
              <a:t>A license is a grant of permission from the copyright holder. If a license permits you to post a work on your course website, doing so will not raise copyright concerns</a:t>
            </a:r>
            <a:r>
              <a:rPr lang="en-US" dirty="0" smtClean="0"/>
              <a:t>.</a:t>
            </a:r>
          </a:p>
          <a:p>
            <a:pPr lvl="1"/>
            <a:r>
              <a:rPr lang="en-US" dirty="0" smtClean="0"/>
              <a:t>Public licenses (e.g., Creative Commons)</a:t>
            </a:r>
          </a:p>
          <a:p>
            <a:pPr lvl="1"/>
            <a:r>
              <a:rPr lang="en-US" dirty="0" smtClean="0"/>
              <a:t>Site licenses (e.g., on library electronic resources)</a:t>
            </a:r>
          </a:p>
          <a:p>
            <a:pPr lvl="1"/>
            <a:r>
              <a:rPr lang="en-US" dirty="0" smtClean="0"/>
              <a:t>Specific license for your use</a:t>
            </a:r>
            <a:endParaRPr lang="en-US" dirty="0"/>
          </a:p>
        </p:txBody>
      </p:sp>
      <p:sp>
        <p:nvSpPr>
          <p:cNvPr id="4" name="Footer Placeholder 3"/>
          <p:cNvSpPr>
            <a:spLocks noGrp="1"/>
          </p:cNvSpPr>
          <p:nvPr>
            <p:ph type="ftr" sz="quarter" idx="11"/>
          </p:nvPr>
        </p:nvSpPr>
        <p:spPr/>
        <p:txBody>
          <a:bodyPr/>
          <a:lstStyle/>
          <a:p>
            <a:r>
              <a:rPr lang="en-US" dirty="0" smtClean="0"/>
              <a:t>This presentation was prepared by Ana Enriquez in November 2016.  </a:t>
            </a:r>
          </a:p>
          <a:p>
            <a:r>
              <a:rPr lang="en-US" dirty="0" smtClean="0"/>
              <a:t>It is licensed under the Creative Commons CC-BY 4.0 International License.</a:t>
            </a:r>
            <a:endParaRPr lang="en-US" dirty="0"/>
          </a:p>
        </p:txBody>
      </p:sp>
    </p:spTree>
    <p:extLst>
      <p:ext uri="{BB962C8B-B14F-4D97-AF65-F5344CB8AC3E}">
        <p14:creationId xmlns:p14="http://schemas.microsoft.com/office/powerpoint/2010/main" val="6258207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Considerations</a:t>
            </a:r>
            <a:endParaRPr lang="en-US" dirty="0"/>
          </a:p>
        </p:txBody>
      </p:sp>
      <p:sp>
        <p:nvSpPr>
          <p:cNvPr id="3" name="Content Placeholder 2"/>
          <p:cNvSpPr>
            <a:spLocks noGrp="1"/>
          </p:cNvSpPr>
          <p:nvPr>
            <p:ph idx="1"/>
          </p:nvPr>
        </p:nvSpPr>
        <p:spPr/>
        <p:txBody>
          <a:bodyPr>
            <a:normAutofit/>
          </a:bodyPr>
          <a:lstStyle/>
          <a:p>
            <a:r>
              <a:rPr lang="en-US" dirty="0" smtClean="0"/>
              <a:t>When possible, link to a legitimate online copy of the work instead of posting a copy on your site.</a:t>
            </a:r>
          </a:p>
          <a:p>
            <a:r>
              <a:rPr lang="en-US" dirty="0" smtClean="0"/>
              <a:t>If you post a copy of the work, always include (and never remove) copyright information associated with it.</a:t>
            </a:r>
          </a:p>
          <a:p>
            <a:r>
              <a:rPr lang="en-US" dirty="0" smtClean="0"/>
              <a:t>Even when copyright law permits your use of a work, it may be illegal to circumvent copy-prevention technology in order to make that use.</a:t>
            </a:r>
            <a:endParaRPr lang="en-US" dirty="0"/>
          </a:p>
        </p:txBody>
      </p:sp>
      <p:sp>
        <p:nvSpPr>
          <p:cNvPr id="4" name="Footer Placeholder 3"/>
          <p:cNvSpPr>
            <a:spLocks noGrp="1"/>
          </p:cNvSpPr>
          <p:nvPr>
            <p:ph type="ftr" sz="quarter" idx="11"/>
          </p:nvPr>
        </p:nvSpPr>
        <p:spPr/>
        <p:txBody>
          <a:bodyPr/>
          <a:lstStyle/>
          <a:p>
            <a:r>
              <a:rPr lang="en-US" dirty="0" smtClean="0"/>
              <a:t>This presentation was prepared by Ana Enriquez in November 2016.  </a:t>
            </a:r>
          </a:p>
          <a:p>
            <a:r>
              <a:rPr lang="en-US" dirty="0" smtClean="0"/>
              <a:t>It is licensed under the Creative Commons CC-BY 4.0 International License.</a:t>
            </a:r>
            <a:endParaRPr lang="en-US" dirty="0"/>
          </a:p>
        </p:txBody>
      </p:sp>
    </p:spTree>
    <p:extLst>
      <p:ext uri="{BB962C8B-B14F-4D97-AF65-F5344CB8AC3E}">
        <p14:creationId xmlns:p14="http://schemas.microsoft.com/office/powerpoint/2010/main" val="220866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Use FAQ</a:t>
            </a:r>
            <a:endParaRPr lang="en-US" dirty="0"/>
          </a:p>
        </p:txBody>
      </p:sp>
      <p:sp>
        <p:nvSpPr>
          <p:cNvPr id="3" name="Content Placeholder 2"/>
          <p:cNvSpPr>
            <a:spLocks noGrp="1"/>
          </p:cNvSpPr>
          <p:nvPr>
            <p:ph idx="1"/>
          </p:nvPr>
        </p:nvSpPr>
        <p:spPr/>
        <p:txBody>
          <a:bodyPr/>
          <a:lstStyle/>
          <a:p>
            <a:r>
              <a:rPr lang="en-US" dirty="0"/>
              <a:t>Does fair use automatically permit all educational uses</a:t>
            </a:r>
            <a:r>
              <a:rPr lang="en-US" dirty="0" smtClean="0"/>
              <a:t>?</a:t>
            </a:r>
          </a:p>
          <a:p>
            <a:pPr lvl="1"/>
            <a:r>
              <a:rPr lang="en-US" dirty="0" smtClean="0"/>
              <a:t>No</a:t>
            </a:r>
            <a:r>
              <a:rPr lang="en-US" dirty="0"/>
              <a:t>. Having an educational purpose weighs in favor of fair use. However, it can still be outweighed by the other fair use factors and subfactors.</a:t>
            </a:r>
          </a:p>
        </p:txBody>
      </p:sp>
      <p:sp>
        <p:nvSpPr>
          <p:cNvPr id="4" name="Footer Placeholder 3"/>
          <p:cNvSpPr>
            <a:spLocks noGrp="1"/>
          </p:cNvSpPr>
          <p:nvPr>
            <p:ph type="ftr" sz="quarter" idx="11"/>
          </p:nvPr>
        </p:nvSpPr>
        <p:spPr/>
        <p:txBody>
          <a:bodyPr/>
          <a:lstStyle/>
          <a:p>
            <a:r>
              <a:rPr lang="en-US" dirty="0" smtClean="0"/>
              <a:t>This presentation was prepared by Ana Enriquez in November 2016.  </a:t>
            </a:r>
          </a:p>
          <a:p>
            <a:r>
              <a:rPr lang="en-US" dirty="0" smtClean="0"/>
              <a:t>It is licensed under the Creative Commons CC-BY 4.0 International License.</a:t>
            </a:r>
            <a:endParaRPr lang="en-US" dirty="0"/>
          </a:p>
        </p:txBody>
      </p:sp>
    </p:spTree>
    <p:extLst>
      <p:ext uri="{BB962C8B-B14F-4D97-AF65-F5344CB8AC3E}">
        <p14:creationId xmlns:p14="http://schemas.microsoft.com/office/powerpoint/2010/main" val="1243355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Use FAQ</a:t>
            </a:r>
            <a:endParaRPr lang="en-US" dirty="0"/>
          </a:p>
        </p:txBody>
      </p:sp>
      <p:sp>
        <p:nvSpPr>
          <p:cNvPr id="3" name="Content Placeholder 2"/>
          <p:cNvSpPr>
            <a:spLocks noGrp="1"/>
          </p:cNvSpPr>
          <p:nvPr>
            <p:ph idx="1"/>
          </p:nvPr>
        </p:nvSpPr>
        <p:spPr/>
        <p:txBody>
          <a:bodyPr/>
          <a:lstStyle/>
          <a:p>
            <a:r>
              <a:rPr lang="en-US" dirty="0"/>
              <a:t>If I have determined that it is fair use to use a work in one term, do I need to reassess fair use if I use the work again</a:t>
            </a:r>
            <a:r>
              <a:rPr lang="en-US" dirty="0" smtClean="0"/>
              <a:t>?</a:t>
            </a:r>
          </a:p>
          <a:p>
            <a:pPr lvl="1"/>
            <a:r>
              <a:rPr lang="en-US" dirty="0" smtClean="0"/>
              <a:t>If </a:t>
            </a:r>
            <a:r>
              <a:rPr lang="en-US" dirty="0"/>
              <a:t>any of the facts that impact the fair use analysis change, you should reassess fair use. </a:t>
            </a:r>
            <a:endParaRPr lang="en-US" dirty="0" smtClean="0"/>
          </a:p>
          <a:p>
            <a:pPr lvl="1"/>
            <a:r>
              <a:rPr lang="en-US" dirty="0" smtClean="0"/>
              <a:t>For </a:t>
            </a:r>
            <a:r>
              <a:rPr lang="en-US" dirty="0"/>
              <a:t>instance, the scope of fair use is broader if there is no way to license or purchase copies of a work. If copies or licenses become available, you should do a new fair use analysis.</a:t>
            </a:r>
          </a:p>
        </p:txBody>
      </p:sp>
      <p:sp>
        <p:nvSpPr>
          <p:cNvPr id="4" name="Footer Placeholder 3"/>
          <p:cNvSpPr>
            <a:spLocks noGrp="1"/>
          </p:cNvSpPr>
          <p:nvPr>
            <p:ph type="ftr" sz="quarter" idx="11"/>
          </p:nvPr>
        </p:nvSpPr>
        <p:spPr/>
        <p:txBody>
          <a:bodyPr/>
          <a:lstStyle/>
          <a:p>
            <a:r>
              <a:rPr lang="en-US" dirty="0" smtClean="0"/>
              <a:t>This presentation was prepared by Ana Enriquez in November 2016.  </a:t>
            </a:r>
          </a:p>
          <a:p>
            <a:r>
              <a:rPr lang="en-US" dirty="0" smtClean="0"/>
              <a:t>It is licensed under the Creative Commons CC-BY 4.0 International License.</a:t>
            </a:r>
            <a:endParaRPr lang="en-US" dirty="0"/>
          </a:p>
        </p:txBody>
      </p:sp>
    </p:spTree>
    <p:extLst>
      <p:ext uri="{BB962C8B-B14F-4D97-AF65-F5344CB8AC3E}">
        <p14:creationId xmlns:p14="http://schemas.microsoft.com/office/powerpoint/2010/main" val="14953787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Use FAQ</a:t>
            </a:r>
            <a:endParaRPr lang="en-US" dirty="0"/>
          </a:p>
        </p:txBody>
      </p:sp>
      <p:sp>
        <p:nvSpPr>
          <p:cNvPr id="3" name="Content Placeholder 2"/>
          <p:cNvSpPr>
            <a:spLocks noGrp="1"/>
          </p:cNvSpPr>
          <p:nvPr>
            <p:ph idx="1"/>
          </p:nvPr>
        </p:nvSpPr>
        <p:spPr/>
        <p:txBody>
          <a:bodyPr/>
          <a:lstStyle/>
          <a:p>
            <a:r>
              <a:rPr lang="en-US" dirty="0"/>
              <a:t>Will limiting access to the work improve the fair use case</a:t>
            </a:r>
            <a:r>
              <a:rPr lang="en-US" dirty="0" smtClean="0"/>
              <a:t>?</a:t>
            </a:r>
          </a:p>
          <a:p>
            <a:pPr lvl="1"/>
            <a:r>
              <a:rPr lang="en-US" dirty="0" smtClean="0"/>
              <a:t>In </a:t>
            </a:r>
            <a:r>
              <a:rPr lang="en-US" dirty="0"/>
              <a:t>general, limiting access to the work will improve the fair use case. </a:t>
            </a:r>
            <a:endParaRPr lang="en-US" dirty="0" smtClean="0"/>
          </a:p>
          <a:p>
            <a:pPr lvl="1"/>
            <a:r>
              <a:rPr lang="en-US" dirty="0" smtClean="0"/>
              <a:t>If </a:t>
            </a:r>
            <a:r>
              <a:rPr lang="en-US" dirty="0"/>
              <a:t>possible, limit access to materials on your course website to students and necessary course personnel. </a:t>
            </a:r>
            <a:endParaRPr lang="en-US" dirty="0" smtClean="0"/>
          </a:p>
          <a:p>
            <a:pPr lvl="1"/>
            <a:r>
              <a:rPr lang="en-US" dirty="0" smtClean="0"/>
              <a:t>Also</a:t>
            </a:r>
            <a:r>
              <a:rPr lang="en-US" dirty="0"/>
              <a:t>, when appropriate, consider limiting the length of time a work is available on the course website in order to improve the fair use case.</a:t>
            </a:r>
          </a:p>
        </p:txBody>
      </p:sp>
      <p:sp>
        <p:nvSpPr>
          <p:cNvPr id="4" name="Footer Placeholder 3"/>
          <p:cNvSpPr>
            <a:spLocks noGrp="1"/>
          </p:cNvSpPr>
          <p:nvPr>
            <p:ph type="ftr" sz="quarter" idx="11"/>
          </p:nvPr>
        </p:nvSpPr>
        <p:spPr/>
        <p:txBody>
          <a:bodyPr/>
          <a:lstStyle/>
          <a:p>
            <a:r>
              <a:rPr lang="en-US" dirty="0" smtClean="0"/>
              <a:t>This presentation was prepared by Ana Enriquez in November 2016.  </a:t>
            </a:r>
          </a:p>
          <a:p>
            <a:r>
              <a:rPr lang="en-US" dirty="0" smtClean="0"/>
              <a:t>It is licensed under the Creative Commons CC-BY 4.0 International License.</a:t>
            </a:r>
            <a:endParaRPr lang="en-US" dirty="0"/>
          </a:p>
        </p:txBody>
      </p:sp>
    </p:spTree>
    <p:extLst>
      <p:ext uri="{BB962C8B-B14F-4D97-AF65-F5344CB8AC3E}">
        <p14:creationId xmlns:p14="http://schemas.microsoft.com/office/powerpoint/2010/main" val="2811193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Use FAQ</a:t>
            </a:r>
            <a:endParaRPr lang="en-US" dirty="0"/>
          </a:p>
        </p:txBody>
      </p:sp>
      <p:sp>
        <p:nvSpPr>
          <p:cNvPr id="3" name="Content Placeholder 2"/>
          <p:cNvSpPr>
            <a:spLocks noGrp="1"/>
          </p:cNvSpPr>
          <p:nvPr>
            <p:ph idx="1"/>
          </p:nvPr>
        </p:nvSpPr>
        <p:spPr/>
        <p:txBody>
          <a:bodyPr>
            <a:normAutofit/>
          </a:bodyPr>
          <a:lstStyle/>
          <a:p>
            <a:r>
              <a:rPr lang="en-US" dirty="0"/>
              <a:t>Does fair use permit me to post library materials on my course website</a:t>
            </a:r>
            <a:r>
              <a:rPr lang="en-US" dirty="0" smtClean="0"/>
              <a:t>?</a:t>
            </a:r>
          </a:p>
          <a:p>
            <a:pPr lvl="1"/>
            <a:r>
              <a:rPr lang="en-US" dirty="0" smtClean="0"/>
              <a:t>Sometimes</a:t>
            </a:r>
            <a:r>
              <a:rPr lang="en-US" dirty="0"/>
              <a:t>. Whether fair use permits you to copy any particular work or a portion of a work for use on your course website has to be determined case by case based on the fair use factors. </a:t>
            </a:r>
            <a:endParaRPr lang="en-US" dirty="0" smtClean="0"/>
          </a:p>
          <a:p>
            <a:pPr lvl="1"/>
            <a:r>
              <a:rPr lang="en-US" dirty="0" smtClean="0"/>
              <a:t>If </a:t>
            </a:r>
            <a:r>
              <a:rPr lang="en-US" dirty="0"/>
              <a:t>the library resource you want to use is a licensed electronic resource, such as </a:t>
            </a:r>
            <a:r>
              <a:rPr lang="en-US" dirty="0" smtClean="0"/>
              <a:t>an </a:t>
            </a:r>
            <a:r>
              <a:rPr lang="en-US" dirty="0"/>
              <a:t>ebook or an article database, your use of the item will depend on contractual terms in addition to fair </a:t>
            </a:r>
            <a:r>
              <a:rPr lang="en-US" dirty="0" smtClean="0"/>
              <a:t>use.</a:t>
            </a:r>
            <a:endParaRPr lang="en-US" dirty="0"/>
          </a:p>
        </p:txBody>
      </p:sp>
      <p:sp>
        <p:nvSpPr>
          <p:cNvPr id="4" name="Footer Placeholder 3"/>
          <p:cNvSpPr>
            <a:spLocks noGrp="1"/>
          </p:cNvSpPr>
          <p:nvPr>
            <p:ph type="ftr" sz="quarter" idx="11"/>
          </p:nvPr>
        </p:nvSpPr>
        <p:spPr/>
        <p:txBody>
          <a:bodyPr/>
          <a:lstStyle/>
          <a:p>
            <a:r>
              <a:rPr lang="en-US" dirty="0" smtClean="0"/>
              <a:t>This presentation was prepared by Ana Enriquez in November 2016.  </a:t>
            </a:r>
          </a:p>
          <a:p>
            <a:r>
              <a:rPr lang="en-US" dirty="0" smtClean="0"/>
              <a:t>It is licensed under the Creative Commons CC-BY 4.0 International License.</a:t>
            </a:r>
            <a:endParaRPr lang="en-US" dirty="0"/>
          </a:p>
        </p:txBody>
      </p:sp>
    </p:spTree>
    <p:extLst>
      <p:ext uri="{BB962C8B-B14F-4D97-AF65-F5344CB8AC3E}">
        <p14:creationId xmlns:p14="http://schemas.microsoft.com/office/powerpoint/2010/main" val="11997657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Use FAQ</a:t>
            </a:r>
            <a:endParaRPr lang="en-US" dirty="0"/>
          </a:p>
        </p:txBody>
      </p:sp>
      <p:sp>
        <p:nvSpPr>
          <p:cNvPr id="3" name="Content Placeholder 2"/>
          <p:cNvSpPr>
            <a:spLocks noGrp="1"/>
          </p:cNvSpPr>
          <p:nvPr>
            <p:ph idx="1"/>
          </p:nvPr>
        </p:nvSpPr>
        <p:spPr/>
        <p:txBody>
          <a:bodyPr>
            <a:normAutofit fontScale="92500"/>
          </a:bodyPr>
          <a:lstStyle/>
          <a:p>
            <a:r>
              <a:rPr lang="en-US" dirty="0"/>
              <a:t>What if a work is out of print and not available for licensing? Does that improve the fair use case</a:t>
            </a:r>
            <a:r>
              <a:rPr lang="en-US" dirty="0" smtClean="0"/>
              <a:t>?</a:t>
            </a:r>
          </a:p>
          <a:p>
            <a:pPr lvl="1"/>
            <a:r>
              <a:rPr lang="en-US" dirty="0" smtClean="0"/>
              <a:t>First</a:t>
            </a:r>
            <a:r>
              <a:rPr lang="en-US" dirty="0"/>
              <a:t>, note that being out of print is not the same as being in the public domain. If you believe the work is in the public domain, you may wish to </a:t>
            </a:r>
            <a:r>
              <a:rPr lang="en-US" dirty="0" smtClean="0"/>
              <a:t>check on that before </a:t>
            </a:r>
            <a:r>
              <a:rPr lang="en-US" dirty="0"/>
              <a:t>making a fair use analysis</a:t>
            </a:r>
            <a:r>
              <a:rPr lang="en-US" dirty="0" smtClean="0"/>
              <a:t>.</a:t>
            </a:r>
          </a:p>
          <a:p>
            <a:pPr lvl="1"/>
            <a:r>
              <a:rPr lang="en-US" dirty="0" smtClean="0"/>
              <a:t>For </a:t>
            </a:r>
            <a:r>
              <a:rPr lang="en-US" dirty="0"/>
              <a:t>in-copyright works, being out of print and unavailable for licensing will weigh in favor of fair use. Specifically, it will improve the fair use case under the fourth factor. </a:t>
            </a:r>
            <a:r>
              <a:rPr lang="en-US" dirty="0" smtClean="0"/>
              <a:t>However, </a:t>
            </a:r>
            <a:r>
              <a:rPr lang="en-US" dirty="0"/>
              <a:t>some uses of out-of-print and unlicensable works would not be fair. Be sure to consider all of the fair use factors when making your analysis.</a:t>
            </a:r>
          </a:p>
        </p:txBody>
      </p:sp>
      <p:sp>
        <p:nvSpPr>
          <p:cNvPr id="4" name="Footer Placeholder 3"/>
          <p:cNvSpPr>
            <a:spLocks noGrp="1"/>
          </p:cNvSpPr>
          <p:nvPr>
            <p:ph type="ftr" sz="quarter" idx="11"/>
          </p:nvPr>
        </p:nvSpPr>
        <p:spPr/>
        <p:txBody>
          <a:bodyPr/>
          <a:lstStyle/>
          <a:p>
            <a:r>
              <a:rPr lang="en-US" dirty="0" smtClean="0"/>
              <a:t>This presentation was prepared by Ana Enriquez in November 2016.  </a:t>
            </a:r>
          </a:p>
          <a:p>
            <a:r>
              <a:rPr lang="en-US" dirty="0" smtClean="0"/>
              <a:t>It is licensed under the Creative Commons CC-BY 4.0 International License.</a:t>
            </a:r>
            <a:endParaRPr lang="en-US" dirty="0"/>
          </a:p>
        </p:txBody>
      </p:sp>
    </p:spTree>
    <p:extLst>
      <p:ext uri="{BB962C8B-B14F-4D97-AF65-F5344CB8AC3E}">
        <p14:creationId xmlns:p14="http://schemas.microsoft.com/office/powerpoint/2010/main" val="3836649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Use FAQ</a:t>
            </a:r>
            <a:endParaRPr lang="en-US" dirty="0"/>
          </a:p>
        </p:txBody>
      </p:sp>
      <p:sp>
        <p:nvSpPr>
          <p:cNvPr id="3" name="Content Placeholder 2"/>
          <p:cNvSpPr>
            <a:spLocks noGrp="1"/>
          </p:cNvSpPr>
          <p:nvPr>
            <p:ph idx="1"/>
          </p:nvPr>
        </p:nvSpPr>
        <p:spPr/>
        <p:txBody>
          <a:bodyPr>
            <a:normAutofit/>
          </a:bodyPr>
          <a:lstStyle/>
          <a:p>
            <a:r>
              <a:rPr lang="en-US" dirty="0"/>
              <a:t>What if I only post a small percentage of a work on my course website, such as one chapter from a twenty-chapter book? Does that improve the fair use case</a:t>
            </a:r>
            <a:r>
              <a:rPr lang="en-US" dirty="0" smtClean="0"/>
              <a:t>?</a:t>
            </a:r>
          </a:p>
          <a:p>
            <a:pPr lvl="1"/>
            <a:r>
              <a:rPr lang="en-US" dirty="0" smtClean="0"/>
              <a:t>Using </a:t>
            </a:r>
            <a:r>
              <a:rPr lang="en-US" dirty="0"/>
              <a:t>less of a work will generally improve your fair use case. However, there is no fixed percentage below which all uses are fair. Some uses of small amounts of works are not fair. Conversely, it can be fair use to use the entire work in some cases. Be sure to consider all of the fair use factors when making your analysis.</a:t>
            </a:r>
          </a:p>
        </p:txBody>
      </p:sp>
      <p:sp>
        <p:nvSpPr>
          <p:cNvPr id="4" name="Footer Placeholder 3"/>
          <p:cNvSpPr>
            <a:spLocks noGrp="1"/>
          </p:cNvSpPr>
          <p:nvPr>
            <p:ph type="ftr" sz="quarter" idx="11"/>
          </p:nvPr>
        </p:nvSpPr>
        <p:spPr/>
        <p:txBody>
          <a:bodyPr/>
          <a:lstStyle/>
          <a:p>
            <a:r>
              <a:rPr lang="en-US" dirty="0" smtClean="0"/>
              <a:t>This presentation was prepared by Ana Enriquez in November 2016.  </a:t>
            </a:r>
          </a:p>
          <a:p>
            <a:r>
              <a:rPr lang="en-US" dirty="0" smtClean="0"/>
              <a:t>It is licensed under the Creative Commons CC-BY 4.0 International License.</a:t>
            </a:r>
            <a:endParaRPr lang="en-US" dirty="0"/>
          </a:p>
        </p:txBody>
      </p:sp>
    </p:spTree>
    <p:extLst>
      <p:ext uri="{BB962C8B-B14F-4D97-AF65-F5344CB8AC3E}">
        <p14:creationId xmlns:p14="http://schemas.microsoft.com/office/powerpoint/2010/main" val="10163040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Use FAQ</a:t>
            </a:r>
            <a:endParaRPr lang="en-US" dirty="0"/>
          </a:p>
        </p:txBody>
      </p:sp>
      <p:sp>
        <p:nvSpPr>
          <p:cNvPr id="3" name="Content Placeholder 2"/>
          <p:cNvSpPr>
            <a:spLocks noGrp="1"/>
          </p:cNvSpPr>
          <p:nvPr>
            <p:ph idx="1"/>
          </p:nvPr>
        </p:nvSpPr>
        <p:spPr/>
        <p:txBody>
          <a:bodyPr>
            <a:normAutofit fontScale="92500" lnSpcReduction="10000"/>
          </a:bodyPr>
          <a:lstStyle/>
          <a:p>
            <a:r>
              <a:rPr lang="en-US" dirty="0"/>
              <a:t>Should I document my fair use decisions? How?</a:t>
            </a:r>
          </a:p>
          <a:p>
            <a:pPr lvl="1"/>
            <a:r>
              <a:rPr lang="en-US" dirty="0"/>
              <a:t>It is not necessary to document your fair use analysis in order to rely on it later in court. However, keeping notes on your fair use decisions can make it easier to review them. That may be helpful if you want to review fair use decisions made by others (e.g., department staff and graduate student instructors) or if you will be using a work again and need to review your own fair use decision.</a:t>
            </a:r>
          </a:p>
          <a:p>
            <a:pPr lvl="1"/>
            <a:r>
              <a:rPr lang="en-US" dirty="0"/>
              <a:t>If you want to record your fair use analysis, we recommend the </a:t>
            </a:r>
            <a:r>
              <a:rPr lang="en-US" dirty="0">
                <a:hlinkClick r:id="rId2"/>
              </a:rPr>
              <a:t>Fair Use Checklist</a:t>
            </a:r>
            <a:r>
              <a:rPr lang="en-US" dirty="0"/>
              <a:t> from the Columbia Copyright Advisory Office. The Fair Use Checklist is also helpful as a guide for those who are learning to apply fair use.</a:t>
            </a:r>
          </a:p>
          <a:p>
            <a:endParaRPr lang="en-US" dirty="0"/>
          </a:p>
        </p:txBody>
      </p:sp>
      <p:sp>
        <p:nvSpPr>
          <p:cNvPr id="4" name="Footer Placeholder 3"/>
          <p:cNvSpPr>
            <a:spLocks noGrp="1"/>
          </p:cNvSpPr>
          <p:nvPr>
            <p:ph type="ftr" sz="quarter" idx="11"/>
          </p:nvPr>
        </p:nvSpPr>
        <p:spPr/>
        <p:txBody>
          <a:bodyPr/>
          <a:lstStyle/>
          <a:p>
            <a:r>
              <a:rPr lang="en-US" dirty="0" smtClean="0"/>
              <a:t>This presentation was prepared by Ana Enriquez in November 2016.  </a:t>
            </a:r>
          </a:p>
          <a:p>
            <a:r>
              <a:rPr lang="en-US" dirty="0" smtClean="0"/>
              <a:t>It is licensed under the Creative Commons CC-BY 4.0 International License.</a:t>
            </a:r>
            <a:endParaRPr lang="en-US" dirty="0"/>
          </a:p>
        </p:txBody>
      </p:sp>
    </p:spTree>
    <p:extLst>
      <p:ext uri="{BB962C8B-B14F-4D97-AF65-F5344CB8AC3E}">
        <p14:creationId xmlns:p14="http://schemas.microsoft.com/office/powerpoint/2010/main" val="602702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a:t>We have just revised our resources on this </a:t>
            </a:r>
            <a:r>
              <a:rPr lang="en-US" dirty="0" smtClean="0"/>
              <a:t>topic.</a:t>
            </a:r>
            <a:endParaRPr lang="en-US" dirty="0"/>
          </a:p>
          <a:p>
            <a:pPr lvl="1"/>
            <a:r>
              <a:rPr lang="en-US" dirty="0">
                <a:hlinkClick r:id="rId2"/>
              </a:rPr>
              <a:t>Copyright and Course Websites LibGuide</a:t>
            </a:r>
            <a:r>
              <a:rPr lang="en-US" dirty="0"/>
              <a:t> </a:t>
            </a:r>
          </a:p>
          <a:p>
            <a:pPr lvl="1"/>
            <a:r>
              <a:rPr lang="en-US" dirty="0">
                <a:hlinkClick r:id="rId3"/>
              </a:rPr>
              <a:t>©Guide: Copyright and Course Websites</a:t>
            </a:r>
            <a:r>
              <a:rPr lang="en-US" dirty="0"/>
              <a:t> </a:t>
            </a:r>
          </a:p>
          <a:p>
            <a:pPr lvl="2"/>
            <a:r>
              <a:rPr lang="en-US" dirty="0"/>
              <a:t>This is a printable version of the LibGuide, containing the same information.</a:t>
            </a:r>
          </a:p>
          <a:p>
            <a:r>
              <a:rPr lang="en-US" dirty="0" smtClean="0"/>
              <a:t>Today’s slides are available </a:t>
            </a:r>
          </a:p>
          <a:p>
            <a:pPr lvl="1"/>
            <a:r>
              <a:rPr lang="en-US" dirty="0"/>
              <a:t>a</a:t>
            </a:r>
            <a:r>
              <a:rPr lang="en-US" dirty="0" smtClean="0"/>
              <a:t>t </a:t>
            </a:r>
            <a:r>
              <a:rPr lang="en-US" dirty="0" smtClean="0">
                <a:hlinkClick r:id="rId4"/>
              </a:rPr>
              <a:t>lib.umich.edu/copyright/presentations</a:t>
            </a:r>
            <a:r>
              <a:rPr lang="en-US" dirty="0" smtClean="0"/>
              <a:t>, or</a:t>
            </a:r>
          </a:p>
          <a:p>
            <a:pPr lvl="1"/>
            <a:r>
              <a:rPr lang="en-US" dirty="0" smtClean="0"/>
              <a:t>by emailing Ana at </a:t>
            </a:r>
            <a:r>
              <a:rPr lang="en-US" dirty="0" smtClean="0">
                <a:hlinkClick r:id="rId5"/>
              </a:rPr>
              <a:t>anaenriq@umich.edu</a:t>
            </a:r>
            <a:r>
              <a:rPr lang="en-US" dirty="0" smtClean="0"/>
              <a:t>.</a:t>
            </a:r>
          </a:p>
        </p:txBody>
      </p:sp>
      <p:sp>
        <p:nvSpPr>
          <p:cNvPr id="4" name="Footer Placeholder 3"/>
          <p:cNvSpPr>
            <a:spLocks noGrp="1"/>
          </p:cNvSpPr>
          <p:nvPr>
            <p:ph type="ftr" sz="quarter" idx="11"/>
          </p:nvPr>
        </p:nvSpPr>
        <p:spPr/>
        <p:txBody>
          <a:bodyPr/>
          <a:lstStyle/>
          <a:p>
            <a:r>
              <a:rPr lang="en-US" dirty="0" smtClean="0"/>
              <a:t>This presentation was prepared by Ana Enriquez in November 2016.  </a:t>
            </a:r>
          </a:p>
          <a:p>
            <a:r>
              <a:rPr lang="en-US" dirty="0" smtClean="0"/>
              <a:t>It is licensed under the Creative Commons CC-BY 4.0 International License.</a:t>
            </a:r>
            <a:endParaRPr lang="en-US" dirty="0"/>
          </a:p>
        </p:txBody>
      </p:sp>
    </p:spTree>
    <p:extLst>
      <p:ext uri="{BB962C8B-B14F-4D97-AF65-F5344CB8AC3E}">
        <p14:creationId xmlns:p14="http://schemas.microsoft.com/office/powerpoint/2010/main" val="9416668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
        <p:nvSpPr>
          <p:cNvPr id="11" name="Text Placeholder 10"/>
          <p:cNvSpPr>
            <a:spLocks noGrp="1"/>
          </p:cNvSpPr>
          <p:nvPr>
            <p:ph type="body" idx="1"/>
          </p:nvPr>
        </p:nvSpPr>
        <p:spPr/>
        <p:txBody>
          <a:bodyPr/>
          <a:lstStyle/>
          <a:p>
            <a:endParaRPr lang="en-US" dirty="0"/>
          </a:p>
        </p:txBody>
      </p:sp>
      <p:sp>
        <p:nvSpPr>
          <p:cNvPr id="7" name="Footer Placeholder 6"/>
          <p:cNvSpPr>
            <a:spLocks noGrp="1"/>
          </p:cNvSpPr>
          <p:nvPr>
            <p:ph type="ftr" sz="quarter" idx="11"/>
          </p:nvPr>
        </p:nvSpPr>
        <p:spPr/>
        <p:txBody>
          <a:bodyPr/>
          <a:lstStyle/>
          <a:p>
            <a:r>
              <a:rPr lang="en-US" dirty="0" smtClean="0"/>
              <a:t>This presentation was prepared by Ana Enriquez in November 2016.   </a:t>
            </a:r>
          </a:p>
          <a:p>
            <a:r>
              <a:rPr lang="en-US" dirty="0" smtClean="0"/>
              <a:t>It is licensed under the Creative Commons CC-BY 4.0 International License.</a:t>
            </a:r>
            <a:endParaRPr lang="en-US" dirty="0"/>
          </a:p>
        </p:txBody>
      </p:sp>
    </p:spTree>
    <p:extLst>
      <p:ext uri="{BB962C8B-B14F-4D97-AF65-F5344CB8AC3E}">
        <p14:creationId xmlns:p14="http://schemas.microsoft.com/office/powerpoint/2010/main" val="7400498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Hypotheticals</a:t>
            </a:r>
            <a:endParaRPr lang="en-US" dirty="0"/>
          </a:p>
        </p:txBody>
      </p:sp>
      <p:sp>
        <p:nvSpPr>
          <p:cNvPr id="8" name="Text Placeholder 7"/>
          <p:cNvSpPr>
            <a:spLocks noGrp="1"/>
          </p:cNvSpPr>
          <p:nvPr>
            <p:ph type="body" idx="1"/>
          </p:nvPr>
        </p:nvSpPr>
        <p:spPr/>
        <p:txBody>
          <a:bodyPr/>
          <a:lstStyle/>
          <a:p>
            <a:endParaRPr lang="en-US" dirty="0"/>
          </a:p>
        </p:txBody>
      </p:sp>
      <p:sp>
        <p:nvSpPr>
          <p:cNvPr id="7" name="Footer Placeholder 6"/>
          <p:cNvSpPr>
            <a:spLocks noGrp="1"/>
          </p:cNvSpPr>
          <p:nvPr>
            <p:ph type="ftr" sz="quarter" idx="11"/>
          </p:nvPr>
        </p:nvSpPr>
        <p:spPr/>
        <p:txBody>
          <a:bodyPr/>
          <a:lstStyle/>
          <a:p>
            <a:r>
              <a:rPr lang="en-US" dirty="0" smtClean="0"/>
              <a:t>This presentation was prepared by Ana Enriquez in November 2016.   </a:t>
            </a:r>
          </a:p>
          <a:p>
            <a:r>
              <a:rPr lang="en-US" dirty="0" smtClean="0"/>
              <a:t>It is licensed under the Creative Commons CC-BY 4.0 International License.</a:t>
            </a:r>
            <a:endParaRPr lang="en-US" dirty="0"/>
          </a:p>
        </p:txBody>
      </p:sp>
    </p:spTree>
    <p:extLst>
      <p:ext uri="{BB962C8B-B14F-4D97-AF65-F5344CB8AC3E}">
        <p14:creationId xmlns:p14="http://schemas.microsoft.com/office/powerpoint/2010/main" val="19779258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Hypotheticals</a:t>
            </a:r>
            <a:endParaRPr lang="en-US" dirty="0"/>
          </a:p>
        </p:txBody>
      </p:sp>
      <p:sp>
        <p:nvSpPr>
          <p:cNvPr id="6" name="Content Placeholder 5"/>
          <p:cNvSpPr>
            <a:spLocks noGrp="1"/>
          </p:cNvSpPr>
          <p:nvPr>
            <p:ph idx="1"/>
          </p:nvPr>
        </p:nvSpPr>
        <p:spPr/>
        <p:txBody>
          <a:bodyPr>
            <a:normAutofit fontScale="92500" lnSpcReduction="20000"/>
          </a:bodyPr>
          <a:lstStyle/>
          <a:p>
            <a:r>
              <a:rPr lang="en-US" dirty="0" smtClean="0"/>
              <a:t>Which of the following items would you post on your course website? What would be your legal rationale for posting them? Do you need any other details to make these decisions?</a:t>
            </a:r>
          </a:p>
          <a:p>
            <a:pPr lvl="1"/>
            <a:r>
              <a:rPr lang="en-US" dirty="0" smtClean="0"/>
              <a:t>For a course on astrophysics, photographs taken by an amateur astronomer with a visual-light telescope</a:t>
            </a:r>
          </a:p>
          <a:p>
            <a:pPr lvl="1"/>
            <a:r>
              <a:rPr lang="en-US" dirty="0" smtClean="0"/>
              <a:t>For a course on macroeconomics, data from studies commissioned by the National Bureau of Economic Research</a:t>
            </a:r>
          </a:p>
          <a:p>
            <a:pPr lvl="1"/>
            <a:r>
              <a:rPr lang="en-US" dirty="0" smtClean="0"/>
              <a:t>For a course on medieval Latin, the article you published two years ago about the work your students are reading</a:t>
            </a:r>
          </a:p>
          <a:p>
            <a:pPr lvl="1"/>
            <a:r>
              <a:rPr lang="en-US" dirty="0" smtClean="0"/>
              <a:t>For a course on the Civil Rights Movement, archival sources from the 1960s of which each student will select one to work with on a close reading assignment</a:t>
            </a:r>
          </a:p>
        </p:txBody>
      </p:sp>
      <p:sp>
        <p:nvSpPr>
          <p:cNvPr id="4" name="Footer Placeholder 3"/>
          <p:cNvSpPr>
            <a:spLocks noGrp="1"/>
          </p:cNvSpPr>
          <p:nvPr>
            <p:ph type="ftr" sz="quarter" idx="11"/>
          </p:nvPr>
        </p:nvSpPr>
        <p:spPr/>
        <p:txBody>
          <a:bodyPr/>
          <a:lstStyle/>
          <a:p>
            <a:r>
              <a:rPr lang="en-US" smtClean="0"/>
              <a:t>This presentation was prepared by Ana Enriquez in November 2016.  </a:t>
            </a:r>
          </a:p>
          <a:p>
            <a:r>
              <a:rPr lang="en-US" smtClean="0"/>
              <a:t>It is licensed under the Creative Commons CC-BY 4.0 International License.</a:t>
            </a:r>
            <a:endParaRPr lang="en-US" dirty="0"/>
          </a:p>
        </p:txBody>
      </p:sp>
    </p:spTree>
    <p:extLst>
      <p:ext uri="{BB962C8B-B14F-4D97-AF65-F5344CB8AC3E}">
        <p14:creationId xmlns:p14="http://schemas.microsoft.com/office/powerpoint/2010/main" val="2119198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Hypotheticals</a:t>
            </a:r>
            <a:endParaRPr lang="en-US" dirty="0"/>
          </a:p>
        </p:txBody>
      </p:sp>
      <p:sp>
        <p:nvSpPr>
          <p:cNvPr id="3" name="Content Placeholder 2"/>
          <p:cNvSpPr>
            <a:spLocks noGrp="1"/>
          </p:cNvSpPr>
          <p:nvPr>
            <p:ph idx="1"/>
          </p:nvPr>
        </p:nvSpPr>
        <p:spPr/>
        <p:txBody>
          <a:bodyPr>
            <a:normAutofit fontScale="92500" lnSpcReduction="10000"/>
          </a:bodyPr>
          <a:lstStyle/>
          <a:p>
            <a:pPr marL="57150" indent="0">
              <a:buNone/>
            </a:pPr>
            <a:r>
              <a:rPr lang="en-US" dirty="0"/>
              <a:t>Which of the following items would you post on your course website? What would be your legal rationale for posting them? Do you need any other details to make these decisions?</a:t>
            </a:r>
            <a:endParaRPr lang="en-US" dirty="0" smtClean="0"/>
          </a:p>
          <a:p>
            <a:pPr lvl="1"/>
            <a:r>
              <a:rPr lang="en-US" dirty="0" smtClean="0"/>
              <a:t>For </a:t>
            </a:r>
            <a:r>
              <a:rPr lang="en-US" dirty="0"/>
              <a:t>a course on marine biology, an article in today's New York Times about climate change and the ocean</a:t>
            </a:r>
          </a:p>
          <a:p>
            <a:pPr lvl="1"/>
            <a:r>
              <a:rPr lang="en-US" dirty="0"/>
              <a:t>For a course on French history, a 1960 journal article by a scholar living in France</a:t>
            </a:r>
          </a:p>
          <a:p>
            <a:pPr lvl="1"/>
            <a:r>
              <a:rPr lang="en-US" dirty="0"/>
              <a:t>For a course on linear algebra, 8 out of 10 chapters from a linear algebra textbook</a:t>
            </a:r>
          </a:p>
          <a:p>
            <a:pPr lvl="1"/>
            <a:r>
              <a:rPr lang="en-US" dirty="0"/>
              <a:t>For a course on constitutional law, a full-length U.S. Supreme Court decision from 2015</a:t>
            </a:r>
          </a:p>
          <a:p>
            <a:endParaRPr lang="en-US" dirty="0"/>
          </a:p>
        </p:txBody>
      </p:sp>
      <p:sp>
        <p:nvSpPr>
          <p:cNvPr id="4" name="Footer Placeholder 3"/>
          <p:cNvSpPr>
            <a:spLocks noGrp="1"/>
          </p:cNvSpPr>
          <p:nvPr>
            <p:ph type="ftr" sz="quarter" idx="11"/>
          </p:nvPr>
        </p:nvSpPr>
        <p:spPr/>
        <p:txBody>
          <a:bodyPr/>
          <a:lstStyle/>
          <a:p>
            <a:r>
              <a:rPr lang="en-US" smtClean="0"/>
              <a:t>This presentation was prepared by Ana Enriquez in November 2016.  </a:t>
            </a:r>
          </a:p>
          <a:p>
            <a:r>
              <a:rPr lang="en-US" smtClean="0"/>
              <a:t>It is licensed under the Creative Commons CC-BY 4.0 International License.</a:t>
            </a:r>
            <a:endParaRPr lang="en-US" dirty="0"/>
          </a:p>
        </p:txBody>
      </p:sp>
    </p:spTree>
    <p:extLst>
      <p:ext uri="{BB962C8B-B14F-4D97-AF65-F5344CB8AC3E}">
        <p14:creationId xmlns:p14="http://schemas.microsoft.com/office/powerpoint/2010/main" val="1685167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Today</a:t>
            </a:r>
            <a:endParaRPr lang="en-US" dirty="0"/>
          </a:p>
        </p:txBody>
      </p:sp>
      <p:sp>
        <p:nvSpPr>
          <p:cNvPr id="3" name="Content Placeholder 2"/>
          <p:cNvSpPr>
            <a:spLocks noGrp="1"/>
          </p:cNvSpPr>
          <p:nvPr>
            <p:ph idx="1"/>
          </p:nvPr>
        </p:nvSpPr>
        <p:spPr/>
        <p:txBody>
          <a:bodyPr>
            <a:normAutofit/>
          </a:bodyPr>
          <a:lstStyle/>
          <a:p>
            <a:r>
              <a:rPr lang="en-US" dirty="0" smtClean="0"/>
              <a:t>When to Use a Work on a Course Website</a:t>
            </a:r>
          </a:p>
          <a:p>
            <a:r>
              <a:rPr lang="en-US" dirty="0" smtClean="0"/>
              <a:t>Additional Considerations</a:t>
            </a:r>
          </a:p>
          <a:p>
            <a:r>
              <a:rPr lang="en-US" dirty="0" smtClean="0"/>
              <a:t>Fair Use FAQ</a:t>
            </a:r>
          </a:p>
          <a:p>
            <a:r>
              <a:rPr lang="en-US" dirty="0" smtClean="0"/>
              <a:t>Questions</a:t>
            </a:r>
          </a:p>
          <a:p>
            <a:r>
              <a:rPr lang="en-US" dirty="0" smtClean="0"/>
              <a:t>Small-group discussion of hypotheticals </a:t>
            </a:r>
          </a:p>
          <a:p>
            <a:r>
              <a:rPr lang="en-US" dirty="0" smtClean="0"/>
              <a:t>Full-group discussion of hypotheticals</a:t>
            </a:r>
          </a:p>
          <a:p>
            <a:pPr marL="0" indent="0">
              <a:buNone/>
            </a:pPr>
            <a:endParaRPr lang="en-US" i="1" dirty="0" smtClean="0"/>
          </a:p>
          <a:p>
            <a:pPr marL="0" indent="0">
              <a:buNone/>
            </a:pPr>
            <a:r>
              <a:rPr lang="en-US" i="1" dirty="0" smtClean="0"/>
              <a:t>Please interrupt any time with questions!</a:t>
            </a:r>
            <a:endParaRPr lang="en-US" i="1" dirty="0"/>
          </a:p>
        </p:txBody>
      </p:sp>
      <p:sp>
        <p:nvSpPr>
          <p:cNvPr id="8" name="Footer Placeholder 7"/>
          <p:cNvSpPr>
            <a:spLocks noGrp="1"/>
          </p:cNvSpPr>
          <p:nvPr>
            <p:ph type="ftr" sz="quarter" idx="11"/>
          </p:nvPr>
        </p:nvSpPr>
        <p:spPr/>
        <p:txBody>
          <a:bodyPr/>
          <a:lstStyle/>
          <a:p>
            <a:r>
              <a:rPr lang="en-US" dirty="0" smtClean="0"/>
              <a:t>This presentation was prepared by Ana Enriquez in November 2016.  </a:t>
            </a:r>
          </a:p>
          <a:p>
            <a:r>
              <a:rPr lang="en-US" dirty="0" smtClean="0"/>
              <a:t>It is licensed under the Creative Commons CC-BY 4.0 International License.</a:t>
            </a:r>
            <a:endParaRPr lang="en-US" dirty="0"/>
          </a:p>
        </p:txBody>
      </p:sp>
    </p:spTree>
    <p:extLst>
      <p:ext uri="{BB962C8B-B14F-4D97-AF65-F5344CB8AC3E}">
        <p14:creationId xmlns:p14="http://schemas.microsoft.com/office/powerpoint/2010/main" val="425354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 a Work on a Course Website</a:t>
            </a:r>
            <a:endParaRPr lang="en-US" dirty="0"/>
          </a:p>
        </p:txBody>
      </p:sp>
      <p:sp>
        <p:nvSpPr>
          <p:cNvPr id="3" name="Content Placeholder 2"/>
          <p:cNvSpPr>
            <a:spLocks noGrp="1"/>
          </p:cNvSpPr>
          <p:nvPr>
            <p:ph idx="1"/>
          </p:nvPr>
        </p:nvSpPr>
        <p:spPr/>
        <p:txBody>
          <a:bodyPr/>
          <a:lstStyle/>
          <a:p>
            <a:r>
              <a:rPr lang="en-US" dirty="0"/>
              <a:t>Only post a work on a course website if</a:t>
            </a:r>
            <a:r>
              <a:rPr lang="en-US" dirty="0" smtClean="0"/>
              <a:t>:</a:t>
            </a:r>
          </a:p>
          <a:p>
            <a:pPr lvl="1"/>
            <a:r>
              <a:rPr lang="en-US" dirty="0" smtClean="0"/>
              <a:t>The </a:t>
            </a:r>
            <a:r>
              <a:rPr lang="en-US" dirty="0"/>
              <a:t>work is not copyrightable</a:t>
            </a:r>
            <a:r>
              <a:rPr lang="en-US" dirty="0" smtClean="0"/>
              <a:t>,</a:t>
            </a:r>
          </a:p>
          <a:p>
            <a:pPr lvl="1"/>
            <a:r>
              <a:rPr lang="en-US" dirty="0" smtClean="0"/>
              <a:t>The </a:t>
            </a:r>
            <a:r>
              <a:rPr lang="en-US" dirty="0"/>
              <a:t>work has entered the public domain</a:t>
            </a:r>
            <a:r>
              <a:rPr lang="en-US" dirty="0" smtClean="0"/>
              <a:t>,</a:t>
            </a:r>
          </a:p>
          <a:p>
            <a:pPr lvl="1"/>
            <a:r>
              <a:rPr lang="en-US" dirty="0" smtClean="0"/>
              <a:t>The </a:t>
            </a:r>
            <a:r>
              <a:rPr lang="en-US" dirty="0"/>
              <a:t>use you are making does not implicate any of the rights of the copyright holder</a:t>
            </a:r>
            <a:r>
              <a:rPr lang="en-US" dirty="0" smtClean="0"/>
              <a:t>,</a:t>
            </a:r>
          </a:p>
          <a:p>
            <a:pPr lvl="1"/>
            <a:r>
              <a:rPr lang="en-US" dirty="0" smtClean="0"/>
              <a:t>The </a:t>
            </a:r>
            <a:r>
              <a:rPr lang="en-US" dirty="0"/>
              <a:t>use you are making is permitted by fair use or another user’s right</a:t>
            </a:r>
            <a:r>
              <a:rPr lang="en-US" dirty="0" smtClean="0"/>
              <a:t>,</a:t>
            </a:r>
          </a:p>
          <a:p>
            <a:pPr lvl="1"/>
            <a:r>
              <a:rPr lang="en-US" dirty="0" smtClean="0"/>
              <a:t>You </a:t>
            </a:r>
            <a:r>
              <a:rPr lang="en-US" dirty="0"/>
              <a:t>hold the copyright in the work, </a:t>
            </a:r>
            <a:r>
              <a:rPr lang="en-US" dirty="0" smtClean="0"/>
              <a:t>OR</a:t>
            </a:r>
          </a:p>
          <a:p>
            <a:pPr lvl="1"/>
            <a:r>
              <a:rPr lang="en-US" dirty="0" smtClean="0"/>
              <a:t>The </a:t>
            </a:r>
            <a:r>
              <a:rPr lang="en-US" dirty="0"/>
              <a:t>use you are making is permitted by a license from the copyright holder.</a:t>
            </a:r>
          </a:p>
        </p:txBody>
      </p:sp>
      <p:sp>
        <p:nvSpPr>
          <p:cNvPr id="4" name="Footer Placeholder 3"/>
          <p:cNvSpPr>
            <a:spLocks noGrp="1"/>
          </p:cNvSpPr>
          <p:nvPr>
            <p:ph type="ftr" sz="quarter" idx="11"/>
          </p:nvPr>
        </p:nvSpPr>
        <p:spPr/>
        <p:txBody>
          <a:bodyPr/>
          <a:lstStyle/>
          <a:p>
            <a:r>
              <a:rPr lang="en-US" dirty="0" smtClean="0"/>
              <a:t>This presentation was prepared by Ana Enriquez in November 2016.  </a:t>
            </a:r>
          </a:p>
          <a:p>
            <a:r>
              <a:rPr lang="en-US" dirty="0" smtClean="0"/>
              <a:t>It is licensed under the Creative Commons CC-BY 4.0 International License.</a:t>
            </a:r>
            <a:endParaRPr lang="en-US" dirty="0"/>
          </a:p>
        </p:txBody>
      </p:sp>
    </p:spTree>
    <p:extLst>
      <p:ext uri="{BB962C8B-B14F-4D97-AF65-F5344CB8AC3E}">
        <p14:creationId xmlns:p14="http://schemas.microsoft.com/office/powerpoint/2010/main" val="557691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a:r>
              <a:rPr lang="en-US" sz="3200" dirty="0" smtClean="0"/>
              <a:t>Using Uncopyrightable Works</a:t>
            </a:r>
            <a:endParaRPr lang="en-US" sz="3200" dirty="0"/>
          </a:p>
        </p:txBody>
      </p:sp>
      <p:sp>
        <p:nvSpPr>
          <p:cNvPr id="10" name="Content Placeholder 9"/>
          <p:cNvSpPr>
            <a:spLocks noGrp="1"/>
          </p:cNvSpPr>
          <p:nvPr>
            <p:ph idx="1"/>
          </p:nvPr>
        </p:nvSpPr>
        <p:spPr/>
        <p:txBody>
          <a:bodyPr/>
          <a:lstStyle/>
          <a:p>
            <a:r>
              <a:rPr lang="en-US" dirty="0"/>
              <a:t>Some materials do not meet the standards for copyright protection — they are uncopyrightable</a:t>
            </a:r>
            <a:r>
              <a:rPr lang="en-US" dirty="0" smtClean="0"/>
              <a:t>.</a:t>
            </a:r>
          </a:p>
          <a:p>
            <a:pPr lvl="1"/>
            <a:r>
              <a:rPr lang="en-US" dirty="0" smtClean="0"/>
              <a:t>Facts</a:t>
            </a:r>
          </a:p>
          <a:p>
            <a:pPr lvl="1"/>
            <a:r>
              <a:rPr lang="en-US" dirty="0" smtClean="0"/>
              <a:t>Ideas</a:t>
            </a:r>
          </a:p>
          <a:p>
            <a:pPr lvl="1"/>
            <a:r>
              <a:rPr lang="en-US" dirty="0" smtClean="0"/>
              <a:t>Titles</a:t>
            </a:r>
          </a:p>
          <a:p>
            <a:pPr lvl="1"/>
            <a:r>
              <a:rPr lang="en-US" dirty="0" smtClean="0"/>
              <a:t>Short phrases</a:t>
            </a:r>
          </a:p>
          <a:p>
            <a:pPr lvl="1"/>
            <a:r>
              <a:rPr lang="en-US" dirty="0"/>
              <a:t>W</a:t>
            </a:r>
            <a:r>
              <a:rPr lang="en-US" dirty="0" smtClean="0"/>
              <a:t>orks </a:t>
            </a:r>
            <a:r>
              <a:rPr lang="en-US" dirty="0"/>
              <a:t>prepared by an officer or employee of the US Government as part of that person's official duties</a:t>
            </a:r>
          </a:p>
        </p:txBody>
      </p:sp>
      <p:sp>
        <p:nvSpPr>
          <p:cNvPr id="4" name="Footer Placeholder 3"/>
          <p:cNvSpPr>
            <a:spLocks noGrp="1"/>
          </p:cNvSpPr>
          <p:nvPr>
            <p:ph type="ftr" sz="quarter" idx="11"/>
          </p:nvPr>
        </p:nvSpPr>
        <p:spPr/>
        <p:txBody>
          <a:bodyPr/>
          <a:lstStyle/>
          <a:p>
            <a:r>
              <a:rPr lang="en-US" dirty="0" smtClean="0"/>
              <a:t>This presentation was prepared by Ana Enriquez in November 2016.  </a:t>
            </a:r>
          </a:p>
          <a:p>
            <a:r>
              <a:rPr lang="en-US" dirty="0" smtClean="0"/>
              <a:t>It is licensed under the Creative Commons CC-BY 4.0 International License.</a:t>
            </a:r>
            <a:endParaRPr lang="en-US" dirty="0"/>
          </a:p>
        </p:txBody>
      </p:sp>
    </p:spTree>
    <p:extLst>
      <p:ext uri="{BB962C8B-B14F-4D97-AF65-F5344CB8AC3E}">
        <p14:creationId xmlns:p14="http://schemas.microsoft.com/office/powerpoint/2010/main" val="2056339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Works That Have </a:t>
            </a:r>
            <a:r>
              <a:rPr lang="en-US" dirty="0" smtClean="0"/>
              <a:t/>
            </a:r>
            <a:br>
              <a:rPr lang="en-US" dirty="0" smtClean="0"/>
            </a:br>
            <a:r>
              <a:rPr lang="en-US" dirty="0" smtClean="0"/>
              <a:t>Entered </a:t>
            </a:r>
            <a:r>
              <a:rPr lang="en-US" dirty="0"/>
              <a:t>the Public Domain</a:t>
            </a:r>
          </a:p>
        </p:txBody>
      </p:sp>
      <p:sp>
        <p:nvSpPr>
          <p:cNvPr id="3" name="Content Placeholder 2"/>
          <p:cNvSpPr>
            <a:spLocks noGrp="1"/>
          </p:cNvSpPr>
          <p:nvPr>
            <p:ph idx="1"/>
          </p:nvPr>
        </p:nvSpPr>
        <p:spPr/>
        <p:txBody>
          <a:bodyPr>
            <a:normAutofit fontScale="85000" lnSpcReduction="20000"/>
          </a:bodyPr>
          <a:lstStyle/>
          <a:p>
            <a:r>
              <a:rPr lang="en-US" dirty="0"/>
              <a:t>In the United States, a copyrightable work is in the public domain if:</a:t>
            </a:r>
          </a:p>
          <a:p>
            <a:pPr lvl="1"/>
            <a:r>
              <a:rPr lang="en-US" dirty="0"/>
              <a:t>It was published before March 1, 1989 and did not comply with one or more of the required formalities. (Note: if the work was first published outside of the United States, copyright restoration may apply</a:t>
            </a:r>
            <a:r>
              <a:rPr lang="en-US" dirty="0" smtClean="0"/>
              <a:t>.)</a:t>
            </a:r>
          </a:p>
          <a:p>
            <a:pPr lvl="1"/>
            <a:r>
              <a:rPr lang="en-US" dirty="0" smtClean="0"/>
              <a:t>The </a:t>
            </a:r>
            <a:r>
              <a:rPr lang="en-US" dirty="0"/>
              <a:t>term of its copyright protection has ended.</a:t>
            </a:r>
          </a:p>
          <a:p>
            <a:pPr lvl="1"/>
            <a:r>
              <a:rPr lang="en-US" dirty="0"/>
              <a:t>Its copyright holder placed it in the public domain using the Creative Commons Public Domain Dedication.</a:t>
            </a:r>
          </a:p>
          <a:p>
            <a:r>
              <a:rPr lang="en-US" dirty="0"/>
              <a:t>Every country has its own rules about when a copyrightable work enters the public domain</a:t>
            </a:r>
            <a:r>
              <a:rPr lang="en-US" dirty="0" smtClean="0"/>
              <a:t>.</a:t>
            </a:r>
          </a:p>
          <a:p>
            <a:r>
              <a:rPr lang="en-US" dirty="0" smtClean="0"/>
              <a:t>To determine a work’s US public domain status, consult:</a:t>
            </a:r>
          </a:p>
          <a:p>
            <a:pPr lvl="1"/>
            <a:r>
              <a:rPr lang="en-US" dirty="0"/>
              <a:t>Cornell's chart, </a:t>
            </a:r>
            <a:r>
              <a:rPr lang="en-US" dirty="0">
                <a:hlinkClick r:id="rId2"/>
              </a:rPr>
              <a:t>Copyright Term and the Public Domain in the United States</a:t>
            </a:r>
          </a:p>
          <a:p>
            <a:pPr lvl="1"/>
            <a:r>
              <a:rPr lang="en-US" dirty="0"/>
              <a:t>Berkeley's handbook, </a:t>
            </a:r>
            <a:r>
              <a:rPr lang="en-US" dirty="0">
                <a:hlinkClick r:id="rId3"/>
              </a:rPr>
              <a:t>Is it in the Public Domain?</a:t>
            </a:r>
            <a:endParaRPr lang="en-US" dirty="0"/>
          </a:p>
        </p:txBody>
      </p:sp>
      <p:sp>
        <p:nvSpPr>
          <p:cNvPr id="4" name="Footer Placeholder 3"/>
          <p:cNvSpPr>
            <a:spLocks noGrp="1"/>
          </p:cNvSpPr>
          <p:nvPr>
            <p:ph type="ftr" sz="quarter" idx="11"/>
          </p:nvPr>
        </p:nvSpPr>
        <p:spPr/>
        <p:txBody>
          <a:bodyPr/>
          <a:lstStyle/>
          <a:p>
            <a:r>
              <a:rPr lang="en-US" dirty="0" smtClean="0"/>
              <a:t>This presentation was prepared by Ana Enriquez in November 2016.  </a:t>
            </a:r>
          </a:p>
          <a:p>
            <a:r>
              <a:rPr lang="en-US" dirty="0" smtClean="0"/>
              <a:t>It is licensed under the Creative Commons CC-BY 4.0 International License.</a:t>
            </a:r>
            <a:endParaRPr lang="en-US" dirty="0"/>
          </a:p>
        </p:txBody>
      </p:sp>
    </p:spTree>
    <p:extLst>
      <p:ext uri="{BB962C8B-B14F-4D97-AF65-F5344CB8AC3E}">
        <p14:creationId xmlns:p14="http://schemas.microsoft.com/office/powerpoint/2010/main" val="1824432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Works Without Implicating the </a:t>
            </a:r>
            <a:r>
              <a:rPr lang="en-US" dirty="0" smtClean="0"/>
              <a:t/>
            </a:r>
            <a:br>
              <a:rPr lang="en-US" dirty="0" smtClean="0"/>
            </a:br>
            <a:r>
              <a:rPr lang="en-US" dirty="0" smtClean="0"/>
              <a:t>Rights </a:t>
            </a:r>
            <a:r>
              <a:rPr lang="en-US" dirty="0"/>
              <a:t>of the Copyright Holder</a:t>
            </a:r>
          </a:p>
        </p:txBody>
      </p:sp>
      <p:sp>
        <p:nvSpPr>
          <p:cNvPr id="3" name="Content Placeholder 2"/>
          <p:cNvSpPr>
            <a:spLocks noGrp="1"/>
          </p:cNvSpPr>
          <p:nvPr>
            <p:ph idx="1"/>
          </p:nvPr>
        </p:nvSpPr>
        <p:spPr/>
        <p:txBody>
          <a:bodyPr>
            <a:normAutofit fontScale="92500" lnSpcReduction="10000"/>
          </a:bodyPr>
          <a:lstStyle/>
          <a:p>
            <a:r>
              <a:rPr lang="en-US" dirty="0"/>
              <a:t>In most cases, posting a work that is protected by copyright to your course website will implicate the rights of the copyright holder. (You may still be permitted to post the work under a user’s right, such as fair use.) </a:t>
            </a:r>
            <a:endParaRPr lang="en-US" dirty="0" smtClean="0"/>
          </a:p>
          <a:p>
            <a:r>
              <a:rPr lang="en-US" dirty="0" smtClean="0"/>
              <a:t>The </a:t>
            </a:r>
            <a:r>
              <a:rPr lang="en-US" dirty="0"/>
              <a:t>copyright holder’s rights are not implicated if what you post is neither literally copied from nor a substantially similar to the original. </a:t>
            </a:r>
          </a:p>
          <a:p>
            <a:r>
              <a:rPr lang="en-US" dirty="0" smtClean="0"/>
              <a:t>Also, </a:t>
            </a:r>
            <a:r>
              <a:rPr lang="en-US" dirty="0"/>
              <a:t>under US law, linking to a legitimate online copy of the work hosted elsewhere will not implicate any of the rights of the copyright holder.</a:t>
            </a:r>
          </a:p>
        </p:txBody>
      </p:sp>
      <p:sp>
        <p:nvSpPr>
          <p:cNvPr id="4" name="Footer Placeholder 3"/>
          <p:cNvSpPr>
            <a:spLocks noGrp="1"/>
          </p:cNvSpPr>
          <p:nvPr>
            <p:ph type="ftr" sz="quarter" idx="11"/>
          </p:nvPr>
        </p:nvSpPr>
        <p:spPr/>
        <p:txBody>
          <a:bodyPr/>
          <a:lstStyle/>
          <a:p>
            <a:r>
              <a:rPr lang="en-US" dirty="0" smtClean="0"/>
              <a:t>This presentation was prepared by Ana Enriquez in November 2016.  </a:t>
            </a:r>
          </a:p>
          <a:p>
            <a:r>
              <a:rPr lang="en-US" dirty="0" smtClean="0"/>
              <a:t>It is licensed under the Creative Commons CC-BY 4.0 International License.</a:t>
            </a:r>
            <a:endParaRPr lang="en-US" dirty="0"/>
          </a:p>
        </p:txBody>
      </p:sp>
    </p:spTree>
    <p:extLst>
      <p:ext uri="{BB962C8B-B14F-4D97-AF65-F5344CB8AC3E}">
        <p14:creationId xmlns:p14="http://schemas.microsoft.com/office/powerpoint/2010/main" val="1464507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Works as Permitted by </a:t>
            </a:r>
            <a:r>
              <a:rPr lang="en-US" dirty="0" smtClean="0"/>
              <a:t/>
            </a:r>
            <a:br>
              <a:rPr lang="en-US" dirty="0" smtClean="0"/>
            </a:br>
            <a:r>
              <a:rPr lang="en-US" dirty="0" smtClean="0"/>
              <a:t>User’s </a:t>
            </a:r>
            <a:r>
              <a:rPr lang="en-US" dirty="0"/>
              <a:t>Rights</a:t>
            </a:r>
          </a:p>
        </p:txBody>
      </p:sp>
      <p:sp>
        <p:nvSpPr>
          <p:cNvPr id="3" name="Content Placeholder 2"/>
          <p:cNvSpPr>
            <a:spLocks noGrp="1"/>
          </p:cNvSpPr>
          <p:nvPr>
            <p:ph idx="1"/>
          </p:nvPr>
        </p:nvSpPr>
        <p:spPr/>
        <p:txBody>
          <a:bodyPr/>
          <a:lstStyle/>
          <a:p>
            <a:r>
              <a:rPr lang="en-US" dirty="0"/>
              <a:t>Copyright law gives users the right to use copyrighted material without permission under certain circumstances. These provisions are often called exceptions and limitations to copyright law. </a:t>
            </a:r>
            <a:endParaRPr lang="en-US" dirty="0" smtClean="0"/>
          </a:p>
          <a:p>
            <a:r>
              <a:rPr lang="en-US" dirty="0" smtClean="0"/>
              <a:t>In </a:t>
            </a:r>
            <a:r>
              <a:rPr lang="en-US" dirty="0"/>
              <a:t>the United States, they include </a:t>
            </a:r>
            <a:endParaRPr lang="en-US" dirty="0" smtClean="0"/>
          </a:p>
          <a:p>
            <a:pPr lvl="1"/>
            <a:r>
              <a:rPr lang="en-US" dirty="0" smtClean="0"/>
              <a:t>fair </a:t>
            </a:r>
            <a:r>
              <a:rPr lang="en-US" dirty="0"/>
              <a:t>use, </a:t>
            </a:r>
            <a:endParaRPr lang="en-US" dirty="0" smtClean="0"/>
          </a:p>
          <a:p>
            <a:pPr lvl="1"/>
            <a:r>
              <a:rPr lang="en-US" dirty="0" smtClean="0"/>
              <a:t>certain </a:t>
            </a:r>
            <a:r>
              <a:rPr lang="en-US" dirty="0"/>
              <a:t>uses during face-to-face teaching and distance education, and </a:t>
            </a:r>
            <a:endParaRPr lang="en-US" dirty="0" smtClean="0"/>
          </a:p>
          <a:p>
            <a:pPr lvl="1"/>
            <a:r>
              <a:rPr lang="en-US" dirty="0" smtClean="0"/>
              <a:t>certain </a:t>
            </a:r>
            <a:r>
              <a:rPr lang="en-US" dirty="0"/>
              <a:t>uses by libraries and archives.</a:t>
            </a:r>
          </a:p>
        </p:txBody>
      </p:sp>
      <p:sp>
        <p:nvSpPr>
          <p:cNvPr id="4" name="Footer Placeholder 3"/>
          <p:cNvSpPr>
            <a:spLocks noGrp="1"/>
          </p:cNvSpPr>
          <p:nvPr>
            <p:ph type="ftr" sz="quarter" idx="11"/>
          </p:nvPr>
        </p:nvSpPr>
        <p:spPr/>
        <p:txBody>
          <a:bodyPr/>
          <a:lstStyle/>
          <a:p>
            <a:r>
              <a:rPr lang="en-US" dirty="0" smtClean="0"/>
              <a:t>This presentation was prepared by Ana Enriquez in November 2016.  </a:t>
            </a:r>
          </a:p>
          <a:p>
            <a:r>
              <a:rPr lang="en-US" dirty="0" smtClean="0"/>
              <a:t>It is licensed under the Creative Commons CC-BY 4.0 International License.</a:t>
            </a:r>
            <a:endParaRPr lang="en-US" dirty="0"/>
          </a:p>
        </p:txBody>
      </p:sp>
    </p:spTree>
    <p:extLst>
      <p:ext uri="{BB962C8B-B14F-4D97-AF65-F5344CB8AC3E}">
        <p14:creationId xmlns:p14="http://schemas.microsoft.com/office/powerpoint/2010/main" val="1662667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Works as Permitted by User’s Rights</a:t>
            </a:r>
          </a:p>
        </p:txBody>
      </p:sp>
      <p:sp>
        <p:nvSpPr>
          <p:cNvPr id="3" name="Content Placeholder 2"/>
          <p:cNvSpPr>
            <a:spLocks noGrp="1"/>
          </p:cNvSpPr>
          <p:nvPr>
            <p:ph idx="1"/>
          </p:nvPr>
        </p:nvSpPr>
        <p:spPr/>
        <p:txBody>
          <a:bodyPr>
            <a:normAutofit fontScale="70000" lnSpcReduction="20000"/>
          </a:bodyPr>
          <a:lstStyle/>
          <a:p>
            <a:r>
              <a:rPr lang="en-US" dirty="0"/>
              <a:t>Fair use is the broadest of the user’s rights in US copyright law and the most likely to apply to uses of works on course websites.  There are four factors to consider when determining whether your use is a fair one. You must consider all the factors, but not all the factors have to favor fair use for the use to be fair.</a:t>
            </a:r>
          </a:p>
          <a:p>
            <a:r>
              <a:rPr lang="en-US" dirty="0"/>
              <a:t>The four fair use factors are</a:t>
            </a:r>
          </a:p>
          <a:p>
            <a:pPr marL="914400" lvl="1" indent="-457200">
              <a:buFont typeface="+mj-lt"/>
              <a:buAutoNum type="arabicPeriod"/>
            </a:pPr>
            <a:r>
              <a:rPr lang="en-US" dirty="0"/>
              <a:t>the purpose and character of the use, including whether such use is of a commercial nature or is for nonprofit educational purposes;</a:t>
            </a:r>
          </a:p>
          <a:p>
            <a:pPr marL="914400" lvl="1" indent="-457200">
              <a:buFont typeface="+mj-lt"/>
              <a:buAutoNum type="arabicPeriod"/>
            </a:pPr>
            <a:r>
              <a:rPr lang="en-US" dirty="0"/>
              <a:t>the nature of the copyrighted work;</a:t>
            </a:r>
          </a:p>
          <a:p>
            <a:pPr marL="914400" lvl="1" indent="-457200">
              <a:buFont typeface="+mj-lt"/>
              <a:buAutoNum type="arabicPeriod"/>
            </a:pPr>
            <a:r>
              <a:rPr lang="en-US" dirty="0"/>
              <a:t>the amount and substantiality of the portion used in relation to the copyrighted work as a whole; and</a:t>
            </a:r>
          </a:p>
          <a:p>
            <a:pPr marL="914400" lvl="1" indent="-457200">
              <a:buFont typeface="+mj-lt"/>
              <a:buAutoNum type="arabicPeriod"/>
            </a:pPr>
            <a:r>
              <a:rPr lang="en-US" dirty="0"/>
              <a:t>the effect of the use upon the potential market for or value of the copyrighted work.</a:t>
            </a:r>
          </a:p>
          <a:p>
            <a:r>
              <a:rPr lang="en-US" dirty="0"/>
              <a:t>Fair use favors “purposes such as criticism, comment, news reporting, teaching (including multiple copies for classroom use), scholarship, [and] research</a:t>
            </a:r>
            <a:r>
              <a:rPr lang="en-US" dirty="0" smtClean="0"/>
              <a:t>.”</a:t>
            </a:r>
          </a:p>
          <a:p>
            <a:r>
              <a:rPr lang="en-US" dirty="0" smtClean="0"/>
              <a:t>More on this in a moment!</a:t>
            </a:r>
            <a:endParaRPr lang="en-US" dirty="0"/>
          </a:p>
        </p:txBody>
      </p:sp>
      <p:sp>
        <p:nvSpPr>
          <p:cNvPr id="4" name="Footer Placeholder 3"/>
          <p:cNvSpPr>
            <a:spLocks noGrp="1"/>
          </p:cNvSpPr>
          <p:nvPr>
            <p:ph type="ftr" sz="quarter" idx="11"/>
          </p:nvPr>
        </p:nvSpPr>
        <p:spPr/>
        <p:txBody>
          <a:bodyPr/>
          <a:lstStyle/>
          <a:p>
            <a:r>
              <a:rPr lang="en-US" dirty="0" smtClean="0"/>
              <a:t>This presentation was prepared by Ana Enriquez in November 2016.  </a:t>
            </a:r>
          </a:p>
          <a:p>
            <a:r>
              <a:rPr lang="en-US" dirty="0" smtClean="0"/>
              <a:t>It is licensed under the Creative Commons CC-BY 4.0 International License.</a:t>
            </a:r>
            <a:endParaRPr lang="en-US" dirty="0"/>
          </a:p>
        </p:txBody>
      </p:sp>
    </p:spTree>
    <p:extLst>
      <p:ext uri="{BB962C8B-B14F-4D97-AF65-F5344CB8AC3E}">
        <p14:creationId xmlns:p14="http://schemas.microsoft.com/office/powerpoint/2010/main" val="411066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opyright for Online Exhibits and Collections slides AE 11142016 FNL" id="{FB90896B-4D1F-F94D-80C3-FB94EE82913B}" vid="{475766EE-78DF-394D-9614-4EC0295356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Copyright for Online Exhibits and Collections slides AE 11142016 FNL</Template>
  <TotalTime>106</TotalTime>
  <Words>2196</Words>
  <Application>Microsoft Macintosh PowerPoint</Application>
  <PresentationFormat>On-screen Show (4:3)</PresentationFormat>
  <Paragraphs>167</Paragraphs>
  <Slides>23</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23</vt:i4>
      </vt:variant>
    </vt:vector>
  </HeadingPairs>
  <TitlesOfParts>
    <vt:vector size="25" baseType="lpstr">
      <vt:lpstr>Arial</vt:lpstr>
      <vt:lpstr>1_Office Theme</vt:lpstr>
      <vt:lpstr>Copyright and Canvas</vt:lpstr>
      <vt:lpstr>Resources</vt:lpstr>
      <vt:lpstr>Plan for Today</vt:lpstr>
      <vt:lpstr>When to Use a Work on a Course Website</vt:lpstr>
      <vt:lpstr>Using Uncopyrightable Works</vt:lpstr>
      <vt:lpstr>Using Works That Have  Entered the Public Domain</vt:lpstr>
      <vt:lpstr>Using Works Without Implicating the  Rights of the Copyright Holder</vt:lpstr>
      <vt:lpstr>Using Works as Permitted by  User’s Rights</vt:lpstr>
      <vt:lpstr>Using Works as Permitted by User’s Rights</vt:lpstr>
      <vt:lpstr>Using Works Whose Copyrights You Hold</vt:lpstr>
      <vt:lpstr>Using Works Under a License</vt:lpstr>
      <vt:lpstr>Additional Considerations</vt:lpstr>
      <vt:lpstr>Fair Use FAQ</vt:lpstr>
      <vt:lpstr>Fair Use FAQ</vt:lpstr>
      <vt:lpstr>Fair Use FAQ</vt:lpstr>
      <vt:lpstr>Fair Use FAQ</vt:lpstr>
      <vt:lpstr>Fair Use FAQ</vt:lpstr>
      <vt:lpstr>Fair Use FAQ</vt:lpstr>
      <vt:lpstr>Fair Use FAQ</vt:lpstr>
      <vt:lpstr>Questions?</vt:lpstr>
      <vt:lpstr>Hypotheticals</vt:lpstr>
      <vt:lpstr>Hypotheticals</vt:lpstr>
      <vt:lpstr>Hypotheticals</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and Canvas</dc:title>
  <dc:creator>Ana Enriquez</dc:creator>
  <cp:lastModifiedBy>Ana Enriquez</cp:lastModifiedBy>
  <cp:revision>10</cp:revision>
  <dcterms:created xsi:type="dcterms:W3CDTF">2016-11-15T23:55:52Z</dcterms:created>
  <dcterms:modified xsi:type="dcterms:W3CDTF">2016-11-17T15:52:45Z</dcterms:modified>
</cp:coreProperties>
</file>