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0"/>
  </p:notesMasterIdLst>
  <p:sldIdLst>
    <p:sldId id="256" r:id="rId2"/>
    <p:sldId id="269" r:id="rId3"/>
    <p:sldId id="263" r:id="rId4"/>
    <p:sldId id="274" r:id="rId5"/>
    <p:sldId id="275" r:id="rId6"/>
    <p:sldId id="276" r:id="rId7"/>
    <p:sldId id="277" r:id="rId8"/>
    <p:sldId id="278" r:id="rId9"/>
    <p:sldId id="279" r:id="rId10"/>
    <p:sldId id="280" r:id="rId11"/>
    <p:sldId id="281" r:id="rId12"/>
    <p:sldId id="261" r:id="rId13"/>
    <p:sldId id="257" r:id="rId14"/>
    <p:sldId id="286" r:id="rId15"/>
    <p:sldId id="284" r:id="rId16"/>
    <p:sldId id="285" r:id="rId17"/>
    <p:sldId id="287" r:id="rId18"/>
    <p:sldId id="258" r:id="rId19"/>
    <p:sldId id="290" r:id="rId20"/>
    <p:sldId id="292" r:id="rId21"/>
    <p:sldId id="293" r:id="rId22"/>
    <p:sldId id="294" r:id="rId23"/>
    <p:sldId id="295" r:id="rId24"/>
    <p:sldId id="296" r:id="rId25"/>
    <p:sldId id="297" r:id="rId26"/>
    <p:sldId id="298" r:id="rId27"/>
    <p:sldId id="282" r:id="rId28"/>
    <p:sldId id="288" r:id="rId29"/>
    <p:sldId id="260" r:id="rId30"/>
    <p:sldId id="265" r:id="rId31"/>
    <p:sldId id="299" r:id="rId32"/>
    <p:sldId id="300" r:id="rId33"/>
    <p:sldId id="262" r:id="rId34"/>
    <p:sldId id="259" r:id="rId35"/>
    <p:sldId id="266" r:id="rId36"/>
    <p:sldId id="271" r:id="rId37"/>
    <p:sldId id="272" r:id="rId38"/>
    <p:sldId id="27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8"/>
    <p:restoredTop sz="94775"/>
  </p:normalViewPr>
  <p:slideViewPr>
    <p:cSldViewPr snapToGrid="0" snapToObjects="1">
      <p:cViewPr varScale="1">
        <p:scale>
          <a:sx n="85" d="100"/>
          <a:sy n="85" d="100"/>
        </p:scale>
        <p:origin x="123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AC1733-6076-724D-ADD6-7667C0732AE3}" type="datetimeFigureOut">
              <a:rPr lang="en-US" smtClean="0"/>
              <a:t>7/16/18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B42C2A-A530-324F-9C78-D777958055BA}" type="slidenum">
              <a:rPr lang="en-US" smtClean="0"/>
              <a:t>‹#›</a:t>
            </a:fld>
            <a:endParaRPr lang="en-US"/>
          </a:p>
        </p:txBody>
      </p:sp>
    </p:spTree>
    <p:extLst>
      <p:ext uri="{BB962C8B-B14F-4D97-AF65-F5344CB8AC3E}">
        <p14:creationId xmlns:p14="http://schemas.microsoft.com/office/powerpoint/2010/main" val="1161384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2"/>
            <a:ext cx="9144000" cy="1201003"/>
          </a:xfrm>
          <a:prstGeom prst="rect">
            <a:avLst/>
          </a:prstGeom>
          <a:solidFill>
            <a:srgbClr val="001C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3600" b="1" dirty="0">
                <a:solidFill>
                  <a:schemeClr val="bg1"/>
                </a:solidFill>
                <a:latin typeface="Arial" charset="0"/>
                <a:ea typeface="Arial" charset="0"/>
                <a:cs typeface="Arial" charset="0"/>
              </a:rPr>
              <a:t>COPYRIGHT OFFICE WORKSHOPS</a:t>
            </a:r>
          </a:p>
        </p:txBody>
      </p:sp>
      <p:sp>
        <p:nvSpPr>
          <p:cNvPr id="2" name="Title 1"/>
          <p:cNvSpPr>
            <a:spLocks noGrp="1"/>
          </p:cNvSpPr>
          <p:nvPr>
            <p:ph type="ctrTitle"/>
          </p:nvPr>
        </p:nvSpPr>
        <p:spPr>
          <a:xfrm>
            <a:off x="685800" y="2130427"/>
            <a:ext cx="7772400" cy="1470025"/>
          </a:xfrm>
        </p:spPr>
        <p:txBody>
          <a:bodyPr/>
          <a:lstStyle>
            <a:lvl1pPr>
              <a:defRPr>
                <a:latin typeface="Arial" charset="0"/>
                <a:ea typeface="Arial" charset="0"/>
                <a:cs typeface="Arial"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latin typeface="Arial" charset="0"/>
                <a:ea typeface="Arial" charset="0"/>
                <a:cs typeface="Arial"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899477" y="6422573"/>
            <a:ext cx="1244524" cy="435429"/>
          </a:xfrm>
          <a:prstGeom prst="rect">
            <a:avLst/>
          </a:prstGeom>
        </p:spPr>
      </p:pic>
      <p:pic>
        <p:nvPicPr>
          <p:cNvPr id="9" name="Picture 8"/>
          <p:cNvPicPr/>
          <p:nvPr userDrawn="1"/>
        </p:nvPicPr>
        <p:blipFill>
          <a:blip r:embed="rId3" cstate="print">
            <a:extLst>
              <a:ext uri="{28A0092B-C50C-407E-A947-70E740481C1C}">
                <a14:useLocalDpi xmlns:a14="http://schemas.microsoft.com/office/drawing/2010/main"/>
              </a:ext>
            </a:extLst>
          </a:blip>
          <a:srcRect/>
          <a:stretch>
            <a:fillRect/>
          </a:stretch>
        </p:blipFill>
        <p:spPr bwMode="auto">
          <a:xfrm>
            <a:off x="8231792" y="142182"/>
            <a:ext cx="685800" cy="730250"/>
          </a:xfrm>
          <a:prstGeom prst="rect">
            <a:avLst/>
          </a:prstGeom>
          <a:noFill/>
          <a:ln>
            <a:noFill/>
          </a:ln>
        </p:spPr>
      </p:pic>
      <p:sp>
        <p:nvSpPr>
          <p:cNvPr id="11" name="Footer Placeholder 4"/>
          <p:cNvSpPr>
            <a:spLocks noGrp="1"/>
          </p:cNvSpPr>
          <p:nvPr>
            <p:ph type="ftr" sz="quarter" idx="3"/>
          </p:nvPr>
        </p:nvSpPr>
        <p:spPr>
          <a:xfrm>
            <a:off x="457200" y="6308727"/>
            <a:ext cx="8229600" cy="365125"/>
          </a:xfrm>
          <a:prstGeom prst="rect">
            <a:avLst/>
          </a:prstGeom>
        </p:spPr>
        <p:txBody>
          <a:bodyPr/>
          <a:lstStyle>
            <a:lvl1pPr algn="ctr">
              <a:defRPr sz="1000">
                <a:latin typeface="Arial" charset="0"/>
                <a:ea typeface="Arial" charset="0"/>
                <a:cs typeface="Arial" charset="0"/>
              </a:defRPr>
            </a:lvl1pPr>
          </a:lstStyle>
          <a:p>
            <a:r>
              <a:rPr lang="en-US" dirty="0"/>
              <a:t>This presentation was last revised by Ana Enriquez in July 2018.</a:t>
            </a:r>
          </a:p>
          <a:p>
            <a:r>
              <a:rPr lang="en-US" dirty="0"/>
              <a:t>It is licensed under the Creative Commons CC-BY 4.0 International License.</a:t>
            </a:r>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charset="0"/>
                <a:ea typeface="Arial" charset="0"/>
                <a:cs typeface="Arial"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charset="0"/>
                <a:ea typeface="Arial" charset="0"/>
                <a:cs typeface="Arial" charset="0"/>
              </a:defRPr>
            </a:lvl1pPr>
            <a:lvl2pPr>
              <a:defRPr>
                <a:latin typeface="Arial" charset="0"/>
                <a:ea typeface="Arial" charset="0"/>
                <a:cs typeface="Arial" charset="0"/>
              </a:defRPr>
            </a:lvl2pPr>
            <a:lvl3pPr>
              <a:defRPr>
                <a:latin typeface="Arial" charset="0"/>
                <a:ea typeface="Arial" charset="0"/>
                <a:cs typeface="Arial" charset="0"/>
              </a:defRPr>
            </a:lvl3pPr>
            <a:lvl4pPr>
              <a:defRPr>
                <a:latin typeface="Arial" charset="0"/>
                <a:ea typeface="Arial" charset="0"/>
                <a:cs typeface="Arial" charset="0"/>
              </a:defRPr>
            </a:lvl4pPr>
            <a:lvl5pPr>
              <a:defRPr>
                <a:latin typeface="Arial" charset="0"/>
                <a:ea typeface="Arial" charset="0"/>
                <a:cs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2"/>
            <a:ext cx="2057400" cy="365125"/>
          </a:xfrm>
          <a:prstGeom prst="rect">
            <a:avLst/>
          </a:prstGeom>
        </p:spPr>
        <p:txBody>
          <a:bodyPr/>
          <a:lstStyle>
            <a:lvl1pPr>
              <a:defRPr>
                <a:latin typeface="Arial" charset="0"/>
                <a:ea typeface="Arial" charset="0"/>
                <a:cs typeface="Arial" charset="0"/>
              </a:defRPr>
            </a:lvl1pPr>
          </a:lstStyle>
          <a:p>
            <a:endParaRPr lang="en-US" dirty="0"/>
          </a:p>
        </p:txBody>
      </p:sp>
      <p:sp>
        <p:nvSpPr>
          <p:cNvPr id="6" name="Slide Number Placeholder 5"/>
          <p:cNvSpPr>
            <a:spLocks noGrp="1"/>
          </p:cNvSpPr>
          <p:nvPr>
            <p:ph type="sldNum" sz="quarter" idx="12"/>
          </p:nvPr>
        </p:nvSpPr>
        <p:spPr>
          <a:xfrm>
            <a:off x="6457950" y="6356352"/>
            <a:ext cx="2057400" cy="365125"/>
          </a:xfrm>
          <a:prstGeom prst="rect">
            <a:avLst/>
          </a:prstGeom>
        </p:spPr>
        <p:txBody>
          <a:bodyPr/>
          <a:lstStyle>
            <a:lvl1pPr>
              <a:defRPr>
                <a:latin typeface="Arial" charset="0"/>
                <a:ea typeface="Arial" charset="0"/>
                <a:cs typeface="Arial" charset="0"/>
              </a:defRPr>
            </a:lvl1pPr>
          </a:lstStyle>
          <a:p>
            <a:fld id="{4C8A7F74-B15B-5D44-8460-CABC8D1A46E1}" type="slidenum">
              <a:rPr lang="en-US" smtClean="0"/>
              <a:pPr/>
              <a:t>‹#›</a:t>
            </a:fld>
            <a:endParaRPr lang="en-US" dirty="0"/>
          </a:p>
        </p:txBody>
      </p:sp>
      <p:sp>
        <p:nvSpPr>
          <p:cNvPr id="7" name="Footer Placeholder 4"/>
          <p:cNvSpPr>
            <a:spLocks noGrp="1"/>
          </p:cNvSpPr>
          <p:nvPr>
            <p:ph type="ftr" sz="quarter" idx="3"/>
          </p:nvPr>
        </p:nvSpPr>
        <p:spPr>
          <a:xfrm>
            <a:off x="457200" y="6308727"/>
            <a:ext cx="8229600" cy="365125"/>
          </a:xfrm>
          <a:prstGeom prst="rect">
            <a:avLst/>
          </a:prstGeom>
        </p:spPr>
        <p:txBody>
          <a:bodyPr/>
          <a:lstStyle>
            <a:lvl1pPr algn="ctr">
              <a:defRPr sz="1000">
                <a:latin typeface="Arial" charset="0"/>
                <a:ea typeface="Arial" charset="0"/>
                <a:cs typeface="Arial" charset="0"/>
              </a:defRPr>
            </a:lvl1pPr>
          </a:lstStyle>
          <a:p>
            <a:r>
              <a:rPr lang="en-US" dirty="0"/>
              <a:t>This presentation was last revised by Ana Enriquez in July 2018.</a:t>
            </a:r>
          </a:p>
          <a:p>
            <a:r>
              <a:rPr lang="en-US" dirty="0"/>
              <a:t>It is licensed under the Creative Commons CC-BY 4.0 International License.</a:t>
            </a:r>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p:cNvSpPr/>
          <p:nvPr userDrawn="1"/>
        </p:nvSpPr>
        <p:spPr>
          <a:xfrm>
            <a:off x="0" y="2"/>
            <a:ext cx="9144000" cy="1201003"/>
          </a:xfrm>
          <a:prstGeom prst="rect">
            <a:avLst/>
          </a:prstGeom>
          <a:solidFill>
            <a:srgbClr val="041E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r>
              <a:rPr lang="en-US" sz="3600" b="1" dirty="0">
                <a:solidFill>
                  <a:schemeClr val="bg1"/>
                </a:solidFill>
                <a:latin typeface="Arial" charset="0"/>
                <a:ea typeface="Arial" charset="0"/>
                <a:cs typeface="Arial" charset="0"/>
              </a:rPr>
              <a:t>COPYRIGHT OFFICE WORKSHOPS</a:t>
            </a:r>
            <a:endParaRPr lang="en-US" sz="3600" dirty="0">
              <a:solidFill>
                <a:schemeClr val="bg1"/>
              </a:solidFill>
              <a:latin typeface="Arial" charset="0"/>
              <a:ea typeface="Arial" charset="0"/>
              <a:cs typeface="Arial" charset="0"/>
            </a:endParaRPr>
          </a:p>
        </p:txBody>
      </p:sp>
      <p:sp>
        <p:nvSpPr>
          <p:cNvPr id="2" name="Title 1"/>
          <p:cNvSpPr>
            <a:spLocks noGrp="1"/>
          </p:cNvSpPr>
          <p:nvPr>
            <p:ph type="title"/>
          </p:nvPr>
        </p:nvSpPr>
        <p:spPr>
          <a:xfrm>
            <a:off x="623888" y="1709740"/>
            <a:ext cx="7886700" cy="2852737"/>
          </a:xfrm>
        </p:spPr>
        <p:txBody>
          <a:bodyPr anchor="b">
            <a:normAutofit/>
          </a:bodyPr>
          <a:lstStyle>
            <a:lvl1pPr>
              <a:defRPr sz="6600">
                <a:latin typeface="Arial" charset="0"/>
                <a:ea typeface="Arial" charset="0"/>
                <a:cs typeface="Arial" charset="0"/>
              </a:defRPr>
            </a:lvl1pPr>
          </a:lstStyle>
          <a:p>
            <a:r>
              <a:rPr lang="en-US" dirty="0"/>
              <a:t>Click to edit Master title style</a:t>
            </a:r>
          </a:p>
        </p:txBody>
      </p:sp>
      <p:sp>
        <p:nvSpPr>
          <p:cNvPr id="3" name="Text Placeholder 2"/>
          <p:cNvSpPr>
            <a:spLocks noGrp="1"/>
          </p:cNvSpPr>
          <p:nvPr>
            <p:ph type="body" idx="1"/>
          </p:nvPr>
        </p:nvSpPr>
        <p:spPr>
          <a:xfrm>
            <a:off x="623888" y="4589465"/>
            <a:ext cx="7886700" cy="1500187"/>
          </a:xfrm>
        </p:spPr>
        <p:txBody>
          <a:bodyPr/>
          <a:lstStyle>
            <a:lvl1pPr marL="0" indent="0">
              <a:buNone/>
              <a:defRPr sz="1800">
                <a:solidFill>
                  <a:schemeClr val="tx1">
                    <a:tint val="75000"/>
                  </a:schemeClr>
                </a:solidFill>
                <a:latin typeface="Arial" charset="0"/>
                <a:ea typeface="Arial" charset="0"/>
                <a:cs typeface="Arial"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2"/>
            <a:ext cx="2057400" cy="365125"/>
          </a:xfrm>
          <a:prstGeom prst="rect">
            <a:avLst/>
          </a:prstGeom>
        </p:spPr>
        <p:txBody>
          <a:bodyPr/>
          <a:lstStyle>
            <a:lvl1pPr>
              <a:defRPr>
                <a:latin typeface="Arial" charset="0"/>
                <a:ea typeface="Arial" charset="0"/>
                <a:cs typeface="Arial" charset="0"/>
              </a:defRPr>
            </a:lvl1pPr>
          </a:lstStyle>
          <a:p>
            <a:endParaRPr lang="en-US" dirty="0"/>
          </a:p>
        </p:txBody>
      </p:sp>
      <p:sp>
        <p:nvSpPr>
          <p:cNvPr id="6" name="Slide Number Placeholder 5"/>
          <p:cNvSpPr>
            <a:spLocks noGrp="1"/>
          </p:cNvSpPr>
          <p:nvPr>
            <p:ph type="sldNum" sz="quarter" idx="12"/>
          </p:nvPr>
        </p:nvSpPr>
        <p:spPr>
          <a:xfrm>
            <a:off x="6457950" y="6356352"/>
            <a:ext cx="2057400" cy="365125"/>
          </a:xfrm>
          <a:prstGeom prst="rect">
            <a:avLst/>
          </a:prstGeom>
        </p:spPr>
        <p:txBody>
          <a:bodyPr/>
          <a:lstStyle>
            <a:lvl1pPr>
              <a:defRPr>
                <a:latin typeface="Arial" charset="0"/>
                <a:ea typeface="Arial" charset="0"/>
                <a:cs typeface="Arial" charset="0"/>
              </a:defRPr>
            </a:lvl1pPr>
          </a:lstStyle>
          <a:p>
            <a:fld id="{4C8A7F74-B15B-5D44-8460-CABC8D1A46E1}" type="slidenum">
              <a:rPr lang="en-US" smtClean="0"/>
              <a:pPr/>
              <a:t>‹#›</a:t>
            </a:fld>
            <a:endParaRPr lang="en-US" dirty="0"/>
          </a:p>
        </p:txBody>
      </p:sp>
      <p:pic>
        <p:nvPicPr>
          <p:cNvPr id="11" name="Picture 10"/>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8343900" y="112381"/>
            <a:ext cx="685800" cy="730250"/>
          </a:xfrm>
          <a:prstGeom prst="rect">
            <a:avLst/>
          </a:prstGeom>
          <a:noFill/>
          <a:ln>
            <a:noFill/>
          </a:ln>
        </p:spPr>
      </p:pic>
      <p:sp>
        <p:nvSpPr>
          <p:cNvPr id="12" name="Footer Placeholder 4"/>
          <p:cNvSpPr>
            <a:spLocks noGrp="1"/>
          </p:cNvSpPr>
          <p:nvPr>
            <p:ph type="ftr" sz="quarter" idx="3"/>
          </p:nvPr>
        </p:nvSpPr>
        <p:spPr>
          <a:xfrm>
            <a:off x="457200" y="6308727"/>
            <a:ext cx="8229600" cy="365125"/>
          </a:xfrm>
          <a:prstGeom prst="rect">
            <a:avLst/>
          </a:prstGeom>
        </p:spPr>
        <p:txBody>
          <a:bodyPr/>
          <a:lstStyle>
            <a:lvl1pPr algn="ctr">
              <a:defRPr sz="1000">
                <a:latin typeface="Arial" charset="0"/>
                <a:ea typeface="Arial" charset="0"/>
                <a:cs typeface="Arial" charset="0"/>
              </a:defRPr>
            </a:lvl1pPr>
          </a:lstStyle>
          <a:p>
            <a:r>
              <a:rPr lang="en-US" dirty="0"/>
              <a:t>This presentation was last revised by Ana Enriquez in July 2018.</a:t>
            </a:r>
          </a:p>
          <a:p>
            <a:r>
              <a:rPr lang="en-US" dirty="0"/>
              <a:t>It is licensed under the Creative Commons CC-BY 4.0 International License.</a:t>
            </a:r>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7"/>
            <a:ext cx="7886700" cy="1325563"/>
          </a:xfrm>
        </p:spPr>
        <p:txBody>
          <a:bodyPr/>
          <a:lstStyle>
            <a:lvl1pPr>
              <a:defRPr>
                <a:latin typeface="Arial" charset="0"/>
                <a:ea typeface="Arial" charset="0"/>
                <a:cs typeface="Arial" charset="0"/>
              </a:defRPr>
            </a:lvl1pPr>
          </a:lstStyle>
          <a:p>
            <a:r>
              <a:rPr lang="en-US"/>
              <a:t>Click to edit Master title style</a:t>
            </a:r>
          </a:p>
        </p:txBody>
      </p:sp>
      <p:sp>
        <p:nvSpPr>
          <p:cNvPr id="3" name="Text Placeholder 2"/>
          <p:cNvSpPr>
            <a:spLocks noGrp="1"/>
          </p:cNvSpPr>
          <p:nvPr>
            <p:ph type="body" idx="1"/>
          </p:nvPr>
        </p:nvSpPr>
        <p:spPr>
          <a:xfrm>
            <a:off x="630239" y="1681163"/>
            <a:ext cx="3868737" cy="823912"/>
          </a:xfrm>
        </p:spPr>
        <p:txBody>
          <a:bodyPr anchor="b"/>
          <a:lstStyle>
            <a:lvl1pPr marL="0" indent="0">
              <a:buNone/>
              <a:defRPr sz="1800" b="1">
                <a:latin typeface="Arial" charset="0"/>
                <a:ea typeface="Arial" charset="0"/>
                <a:cs typeface="Arial"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30239" y="2505075"/>
            <a:ext cx="3868737" cy="3684588"/>
          </a:xfrm>
        </p:spPr>
        <p:txBody>
          <a:bodyPr/>
          <a:lstStyle>
            <a:lvl1pPr>
              <a:defRPr>
                <a:latin typeface="Arial" charset="0"/>
                <a:ea typeface="Arial" charset="0"/>
                <a:cs typeface="Arial" charset="0"/>
              </a:defRPr>
            </a:lvl1pPr>
            <a:lvl2pPr>
              <a:defRPr>
                <a:latin typeface="Arial" charset="0"/>
                <a:ea typeface="Arial" charset="0"/>
                <a:cs typeface="Arial" charset="0"/>
              </a:defRPr>
            </a:lvl2pPr>
            <a:lvl3pPr>
              <a:defRPr>
                <a:latin typeface="Arial" charset="0"/>
                <a:ea typeface="Arial" charset="0"/>
                <a:cs typeface="Arial" charset="0"/>
              </a:defRPr>
            </a:lvl3pPr>
            <a:lvl4pPr>
              <a:defRPr>
                <a:latin typeface="Arial" charset="0"/>
                <a:ea typeface="Arial" charset="0"/>
                <a:cs typeface="Arial" charset="0"/>
              </a:defRPr>
            </a:lvl4pPr>
            <a:lvl5pPr>
              <a:defRPr>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1800" b="1">
                <a:latin typeface="Arial" charset="0"/>
                <a:ea typeface="Arial" charset="0"/>
                <a:cs typeface="Arial"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lvl1pPr>
              <a:defRPr>
                <a:latin typeface="Arial" charset="0"/>
                <a:ea typeface="Arial" charset="0"/>
                <a:cs typeface="Arial" charset="0"/>
              </a:defRPr>
            </a:lvl1pPr>
            <a:lvl2pPr>
              <a:defRPr>
                <a:latin typeface="Arial" charset="0"/>
                <a:ea typeface="Arial" charset="0"/>
                <a:cs typeface="Arial" charset="0"/>
              </a:defRPr>
            </a:lvl2pPr>
            <a:lvl3pPr>
              <a:defRPr>
                <a:latin typeface="Arial" charset="0"/>
                <a:ea typeface="Arial" charset="0"/>
                <a:cs typeface="Arial" charset="0"/>
              </a:defRPr>
            </a:lvl3pPr>
            <a:lvl4pPr>
              <a:defRPr>
                <a:latin typeface="Arial" charset="0"/>
                <a:ea typeface="Arial" charset="0"/>
                <a:cs typeface="Arial" charset="0"/>
              </a:defRPr>
            </a:lvl4pPr>
            <a:lvl5pPr>
              <a:defRPr>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28650" y="6356352"/>
            <a:ext cx="2057400" cy="365125"/>
          </a:xfrm>
          <a:prstGeom prst="rect">
            <a:avLst/>
          </a:prstGeom>
        </p:spPr>
        <p:txBody>
          <a:bodyPr/>
          <a:lstStyle>
            <a:lvl1pPr>
              <a:defRPr>
                <a:latin typeface="Arial" charset="0"/>
                <a:ea typeface="Arial" charset="0"/>
                <a:cs typeface="Arial" charset="0"/>
              </a:defRPr>
            </a:lvl1pPr>
          </a:lstStyle>
          <a:p>
            <a:endParaRPr lang="en-US" dirty="0"/>
          </a:p>
        </p:txBody>
      </p:sp>
      <p:sp>
        <p:nvSpPr>
          <p:cNvPr id="9" name="Slide Number Placeholder 8"/>
          <p:cNvSpPr>
            <a:spLocks noGrp="1"/>
          </p:cNvSpPr>
          <p:nvPr>
            <p:ph type="sldNum" sz="quarter" idx="12"/>
          </p:nvPr>
        </p:nvSpPr>
        <p:spPr>
          <a:xfrm>
            <a:off x="6457950" y="6356352"/>
            <a:ext cx="2057400" cy="365125"/>
          </a:xfrm>
          <a:prstGeom prst="rect">
            <a:avLst/>
          </a:prstGeom>
        </p:spPr>
        <p:txBody>
          <a:bodyPr/>
          <a:lstStyle>
            <a:lvl1pPr>
              <a:defRPr>
                <a:latin typeface="Arial" charset="0"/>
                <a:ea typeface="Arial" charset="0"/>
                <a:cs typeface="Arial" charset="0"/>
              </a:defRPr>
            </a:lvl1pPr>
          </a:lstStyle>
          <a:p>
            <a:fld id="{4C8A7F74-B15B-5D44-8460-CABC8D1A46E1}" type="slidenum">
              <a:rPr lang="en-US" smtClean="0"/>
              <a:pPr/>
              <a:t>‹#›</a:t>
            </a:fld>
            <a:endParaRPr lang="en-US" dirty="0"/>
          </a:p>
        </p:txBody>
      </p:sp>
      <p:sp>
        <p:nvSpPr>
          <p:cNvPr id="11" name="Footer Placeholder 4"/>
          <p:cNvSpPr>
            <a:spLocks noGrp="1"/>
          </p:cNvSpPr>
          <p:nvPr>
            <p:ph type="ftr" sz="quarter" idx="13"/>
          </p:nvPr>
        </p:nvSpPr>
        <p:spPr>
          <a:xfrm>
            <a:off x="457200" y="6308727"/>
            <a:ext cx="8229600" cy="365125"/>
          </a:xfrm>
          <a:prstGeom prst="rect">
            <a:avLst/>
          </a:prstGeom>
        </p:spPr>
        <p:txBody>
          <a:bodyPr/>
          <a:lstStyle>
            <a:lvl1pPr algn="ctr">
              <a:defRPr sz="1000">
                <a:latin typeface="Arial" charset="0"/>
                <a:ea typeface="Arial" charset="0"/>
                <a:cs typeface="Arial" charset="0"/>
              </a:defRPr>
            </a:lvl1pPr>
          </a:lstStyle>
          <a:p>
            <a:r>
              <a:rPr lang="en-US" dirty="0"/>
              <a:t>This presentation was last revised by Ana Enriquez in July 2018.</a:t>
            </a:r>
          </a:p>
          <a:p>
            <a:r>
              <a:rPr lang="en-US" dirty="0"/>
              <a:t>It is licensed under the Creative Commons CC-BY 4.0 International License.</a:t>
            </a:r>
          </a:p>
        </p:txBody>
      </p:sp>
    </p:spTree>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7899477" y="6422573"/>
            <a:ext cx="1244524" cy="435429"/>
          </a:xfrm>
          <a:prstGeom prst="rect">
            <a:avLst/>
          </a:prstGeom>
        </p:spPr>
      </p:pic>
      <p:pic>
        <p:nvPicPr>
          <p:cNvPr id="8" name="Picture 7"/>
          <p:cNvPicPr/>
          <p:nvPr userDrawn="1"/>
        </p:nvPicPr>
        <p:blipFill>
          <a:blip r:embed="rId7" cstate="print">
            <a:extLst>
              <a:ext uri="{28A0092B-C50C-407E-A947-70E740481C1C}">
                <a14:useLocalDpi xmlns:a14="http://schemas.microsoft.com/office/drawing/2010/main"/>
              </a:ext>
            </a:extLst>
          </a:blip>
          <a:srcRect/>
          <a:stretch>
            <a:fillRect/>
          </a:stretch>
        </p:blipFill>
        <p:spPr bwMode="auto">
          <a:xfrm>
            <a:off x="8343900" y="112381"/>
            <a:ext cx="685800" cy="730250"/>
          </a:xfrm>
          <a:prstGeom prst="rect">
            <a:avLst/>
          </a:prstGeom>
          <a:noFill/>
          <a:ln>
            <a:noFill/>
          </a:ln>
        </p:spPr>
      </p:pic>
      <p:sp>
        <p:nvSpPr>
          <p:cNvPr id="10" name="Footer Placeholder 4"/>
          <p:cNvSpPr>
            <a:spLocks noGrp="1"/>
          </p:cNvSpPr>
          <p:nvPr>
            <p:ph type="ftr" sz="quarter" idx="3"/>
          </p:nvPr>
        </p:nvSpPr>
        <p:spPr>
          <a:xfrm>
            <a:off x="457200" y="6308727"/>
            <a:ext cx="8229600" cy="365125"/>
          </a:xfrm>
          <a:prstGeom prst="rect">
            <a:avLst/>
          </a:prstGeom>
        </p:spPr>
        <p:txBody>
          <a:bodyPr/>
          <a:lstStyle>
            <a:lvl1pPr algn="ctr">
              <a:defRPr sz="1000">
                <a:latin typeface="Arial" charset="0"/>
                <a:ea typeface="Arial" charset="0"/>
                <a:cs typeface="Arial" charset="0"/>
              </a:defRPr>
            </a:lvl1pPr>
          </a:lstStyle>
          <a:p>
            <a:r>
              <a:rPr lang="en-US" dirty="0"/>
              <a:t>This presentation was last revised by Ana Enriquez in July 2018.</a:t>
            </a:r>
          </a:p>
          <a:p>
            <a:r>
              <a:rPr lang="en-US" dirty="0"/>
              <a:t>It is licensed under the Creative Commons CC-BY 4.0 International License.</a:t>
            </a:r>
          </a:p>
        </p:txBody>
      </p:sp>
    </p:spTree>
    <p:extLst>
      <p:ext uri="{BB962C8B-B14F-4D97-AF65-F5344CB8AC3E}">
        <p14:creationId xmlns:p14="http://schemas.microsoft.com/office/powerpoint/2010/main" val="17625994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dt="0"/>
  <p:txStyles>
    <p:titleStyle>
      <a:lvl1pPr algn="ctr" defTabSz="342900" rtl="0" eaLnBrk="1" latinLnBrk="0" hangingPunct="1">
        <a:spcBef>
          <a:spcPct val="0"/>
        </a:spcBef>
        <a:buNone/>
        <a:defRPr sz="4400" kern="1200">
          <a:solidFill>
            <a:schemeClr val="tx1"/>
          </a:solidFill>
          <a:latin typeface="Arial" charset="0"/>
          <a:ea typeface="Arial" charset="0"/>
          <a:cs typeface="Arial" charset="0"/>
        </a:defRPr>
      </a:lvl1pPr>
    </p:titleStyle>
    <p:bodyStyle>
      <a:lvl1pPr marL="257175" indent="-257175" algn="l" defTabSz="342900" rtl="0" eaLnBrk="1" latinLnBrk="0" hangingPunct="1">
        <a:spcBef>
          <a:spcPct val="20000"/>
        </a:spcBef>
        <a:buFont typeface="Arial"/>
        <a:buChar char="•"/>
        <a:defRPr sz="3600" kern="1200">
          <a:solidFill>
            <a:schemeClr val="tx1"/>
          </a:solidFill>
          <a:latin typeface="Arial" charset="0"/>
          <a:ea typeface="Arial" charset="0"/>
          <a:cs typeface="Arial" charset="0"/>
        </a:defRPr>
      </a:lvl1pPr>
      <a:lvl2pPr marL="557213" indent="-214313" algn="l" defTabSz="342900" rtl="0" eaLnBrk="1" latinLnBrk="0" hangingPunct="1">
        <a:spcBef>
          <a:spcPct val="20000"/>
        </a:spcBef>
        <a:buFont typeface="Arial"/>
        <a:buChar char="–"/>
        <a:defRPr sz="3200" kern="1200">
          <a:solidFill>
            <a:schemeClr val="tx1"/>
          </a:solidFill>
          <a:latin typeface="Arial" charset="0"/>
          <a:ea typeface="Arial" charset="0"/>
          <a:cs typeface="Arial" charset="0"/>
        </a:defRPr>
      </a:lvl2pPr>
      <a:lvl3pPr marL="857250" indent="-171450" algn="l" defTabSz="342900" rtl="0" eaLnBrk="1" latinLnBrk="0" hangingPunct="1">
        <a:spcBef>
          <a:spcPct val="20000"/>
        </a:spcBef>
        <a:buFont typeface="Arial"/>
        <a:buChar char="•"/>
        <a:defRPr sz="2800" kern="1200">
          <a:solidFill>
            <a:schemeClr val="tx1"/>
          </a:solidFill>
          <a:latin typeface="Arial" charset="0"/>
          <a:ea typeface="Arial" charset="0"/>
          <a:cs typeface="Arial" charset="0"/>
        </a:defRPr>
      </a:lvl3pPr>
      <a:lvl4pPr marL="1200150" indent="-171450" algn="l" defTabSz="342900" rtl="0" eaLnBrk="1" latinLnBrk="0" hangingPunct="1">
        <a:spcBef>
          <a:spcPct val="20000"/>
        </a:spcBef>
        <a:buFont typeface="Arial"/>
        <a:buChar char="–"/>
        <a:defRPr sz="2000" kern="1200">
          <a:solidFill>
            <a:schemeClr val="tx1"/>
          </a:solidFill>
          <a:latin typeface="Arial" charset="0"/>
          <a:ea typeface="Arial" charset="0"/>
          <a:cs typeface="Arial" charset="0"/>
        </a:defRPr>
      </a:lvl4pPr>
      <a:lvl5pPr marL="1543050" indent="-171450" algn="l" defTabSz="342900" rtl="0" eaLnBrk="1" latinLnBrk="0" hangingPunct="1">
        <a:spcBef>
          <a:spcPct val="20000"/>
        </a:spcBef>
        <a:buFont typeface="Arial"/>
        <a:buChar char="»"/>
        <a:defRPr sz="2000" kern="1200">
          <a:solidFill>
            <a:schemeClr val="tx1"/>
          </a:solidFill>
          <a:latin typeface="Arial" charset="0"/>
          <a:ea typeface="Arial" charset="0"/>
          <a:cs typeface="Arial" charset="0"/>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anaenriq@umich.edu" TargetMode="External"/><Relationship Id="rId2" Type="http://schemas.openxmlformats.org/officeDocument/2006/relationships/hyperlink" Target="http://www.lib.umich.edu/copyright/presentation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tischlibrary.tufts.edu/sites/default/files/LibrariesTakeAIM-WhitePaper_0.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goo.gl/BGmFe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lib.umich.edu/interlibrary-loan" TargetMode="External"/><Relationship Id="rId2" Type="http://schemas.openxmlformats.org/officeDocument/2006/relationships/hyperlink" Target="http://www.hathitrust.org/" TargetMode="External"/><Relationship Id="rId1" Type="http://schemas.openxmlformats.org/officeDocument/2006/relationships/slideLayout" Target="../slideLayouts/slideLayout2.xml"/><Relationship Id="rId4" Type="http://schemas.openxmlformats.org/officeDocument/2006/relationships/hyperlink" Target="https://www.lib.umich.edu/accessibility"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guides.lib.umich.edu/copyrightbasic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law.berkeley.edu/files/FINAL_PublicDomain_Handbook_FINAL(1).pdf" TargetMode="External"/><Relationship Id="rId2" Type="http://schemas.openxmlformats.org/officeDocument/2006/relationships/hyperlink" Target="http://copyright.cornell.edu/resources/publicdomain.cf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Copyright and Accessibility</a:t>
            </a:r>
            <a:endParaRPr lang="en-US" dirty="0"/>
          </a:p>
        </p:txBody>
      </p:sp>
      <p:sp>
        <p:nvSpPr>
          <p:cNvPr id="3" name="Subtitle 2"/>
          <p:cNvSpPr>
            <a:spLocks noGrp="1"/>
          </p:cNvSpPr>
          <p:nvPr>
            <p:ph type="subTitle" idx="1"/>
          </p:nvPr>
        </p:nvSpPr>
        <p:spPr/>
        <p:txBody>
          <a:bodyPr/>
          <a:lstStyle/>
          <a:p>
            <a:r>
              <a:rPr lang="en-US" dirty="0"/>
              <a:t>Ana Enriquez</a:t>
            </a:r>
          </a:p>
        </p:txBody>
      </p:sp>
      <p:sp>
        <p:nvSpPr>
          <p:cNvPr id="6" name="Footer Placeholder 3"/>
          <p:cNvSpPr>
            <a:spLocks noGrp="1"/>
          </p:cNvSpPr>
          <p:nvPr>
            <p:ph type="ftr" sz="quarter" idx="3"/>
          </p:nvPr>
        </p:nvSpPr>
        <p:spPr>
          <a:xfrm>
            <a:off x="457200" y="6308727"/>
            <a:ext cx="8229600" cy="365125"/>
          </a:xfrm>
          <a:prstGeom prst="rect">
            <a:avLst/>
          </a:prstGeom>
        </p:spPr>
        <p:txBody>
          <a:bodyPr/>
          <a:lstStyle>
            <a:lvl1pPr algn="ctr">
              <a:defRPr sz="1000">
                <a:latin typeface="Arial" charset="0"/>
                <a:ea typeface="Arial" charset="0"/>
                <a:cs typeface="Arial" charset="0"/>
              </a:defRPr>
            </a:lvl1pPr>
          </a:lstStyle>
          <a:p>
            <a:r>
              <a:rPr lang="en-US" dirty="0"/>
              <a:t>This presentation was last revised by Ana Enriquez in July 2018.</a:t>
            </a:r>
          </a:p>
          <a:p>
            <a:r>
              <a:rPr lang="en-US" dirty="0"/>
              <a:t>It is licensed under the Creative Commons CC-BY 4.0 International License.</a:t>
            </a:r>
          </a:p>
        </p:txBody>
      </p:sp>
    </p:spTree>
    <p:extLst>
      <p:ext uri="{BB962C8B-B14F-4D97-AF65-F5344CB8AC3E}">
        <p14:creationId xmlns:p14="http://schemas.microsoft.com/office/powerpoint/2010/main" val="748951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dirty="0"/>
              <a:t>3. Who holds the copyright? Have they already made any licenses that would permit your use?</a:t>
            </a:r>
          </a:p>
        </p:txBody>
      </p:sp>
      <p:sp>
        <p:nvSpPr>
          <p:cNvPr id="3" name="Content Placeholder 2"/>
          <p:cNvSpPr>
            <a:spLocks noGrp="1"/>
          </p:cNvSpPr>
          <p:nvPr>
            <p:ph idx="1"/>
          </p:nvPr>
        </p:nvSpPr>
        <p:spPr/>
        <p:txBody>
          <a:bodyPr>
            <a:normAutofit/>
          </a:bodyPr>
          <a:lstStyle/>
          <a:p>
            <a:r>
              <a:rPr lang="en-US" dirty="0"/>
              <a:t>The first holder of the copyright is the author.</a:t>
            </a:r>
          </a:p>
          <a:p>
            <a:pPr lvl="1"/>
            <a:r>
              <a:rPr lang="en-US" dirty="0"/>
              <a:t>The creator(s) of the work OR</a:t>
            </a:r>
          </a:p>
          <a:p>
            <a:pPr lvl="1"/>
            <a:r>
              <a:rPr lang="en-US" dirty="0"/>
              <a:t>In some cases, the creator’s employer (if the work was “made for hire”).</a:t>
            </a:r>
          </a:p>
          <a:p>
            <a:r>
              <a:rPr lang="en-US" dirty="0"/>
              <a:t>Authors can transfer or license any of their exclusive rights.</a:t>
            </a:r>
          </a:p>
        </p:txBody>
      </p:sp>
      <p:sp>
        <p:nvSpPr>
          <p:cNvPr id="5" name="Footer Placeholder 10"/>
          <p:cNvSpPr>
            <a:spLocks noGrp="1"/>
          </p:cNvSpPr>
          <p:nvPr>
            <p:ph type="ftr" sz="quarter" idx="3"/>
          </p:nvPr>
        </p:nvSpPr>
        <p:spPr>
          <a:xfrm>
            <a:off x="457200" y="6308725"/>
            <a:ext cx="8229600" cy="365125"/>
          </a:xfrm>
        </p:spPr>
        <p:txBody>
          <a:bodyPr/>
          <a:lstStyle>
            <a:lvl1pPr>
              <a:defRPr sz="1000">
                <a:latin typeface="Arial" charset="0"/>
                <a:ea typeface="Arial" charset="0"/>
                <a:cs typeface="Arial" charset="0"/>
              </a:defRPr>
            </a:lvl1pPr>
          </a:lstStyle>
          <a:p>
            <a:r>
              <a:rPr lang="en-US" dirty="0"/>
              <a:t>This presentation was last revised by Ana Enriquez in July 2018.  </a:t>
            </a:r>
          </a:p>
          <a:p>
            <a:r>
              <a:rPr lang="en-US" dirty="0"/>
              <a:t>It is licensed under the Creative Commons CC-BY 4.0 International License.</a:t>
            </a:r>
          </a:p>
        </p:txBody>
      </p:sp>
    </p:spTree>
    <p:extLst>
      <p:ext uri="{BB962C8B-B14F-4D97-AF65-F5344CB8AC3E}">
        <p14:creationId xmlns:p14="http://schemas.microsoft.com/office/powerpoint/2010/main" val="1178889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dirty="0"/>
              <a:t>4. Do any user’s rights, such as fair use, apply?</a:t>
            </a:r>
          </a:p>
        </p:txBody>
      </p:sp>
      <p:sp>
        <p:nvSpPr>
          <p:cNvPr id="3" name="Content Placeholder 2"/>
          <p:cNvSpPr>
            <a:spLocks noGrp="1"/>
          </p:cNvSpPr>
          <p:nvPr>
            <p:ph idx="1"/>
          </p:nvPr>
        </p:nvSpPr>
        <p:spPr/>
        <p:txBody>
          <a:bodyPr>
            <a:normAutofit fontScale="62500" lnSpcReduction="20000"/>
          </a:bodyPr>
          <a:lstStyle/>
          <a:p>
            <a:r>
              <a:rPr lang="en-US" dirty="0"/>
              <a:t>Fair use (107)</a:t>
            </a:r>
          </a:p>
          <a:p>
            <a:r>
              <a:rPr lang="en-US" dirty="0"/>
              <a:t>Reproduction by libraries and archives (108)</a:t>
            </a:r>
          </a:p>
          <a:p>
            <a:r>
              <a:rPr lang="en-US" dirty="0"/>
              <a:t>First sale (109)</a:t>
            </a:r>
          </a:p>
          <a:p>
            <a:r>
              <a:rPr lang="en-US" dirty="0"/>
              <a:t>Exemption of certain performances and displays (110)</a:t>
            </a:r>
          </a:p>
          <a:p>
            <a:pPr lvl="1"/>
            <a:r>
              <a:rPr lang="en-US" dirty="0"/>
              <a:t>Classroom use</a:t>
            </a:r>
          </a:p>
          <a:p>
            <a:pPr lvl="1"/>
            <a:r>
              <a:rPr lang="en-US" dirty="0"/>
              <a:t>Religious use (for nondramatic literary or musical works or of </a:t>
            </a:r>
            <a:r>
              <a:rPr lang="en-US" dirty="0" err="1"/>
              <a:t>dramatico</a:t>
            </a:r>
            <a:r>
              <a:rPr lang="en-US" dirty="0"/>
              <a:t>-musical works of a religious nature)</a:t>
            </a:r>
          </a:p>
          <a:p>
            <a:pPr lvl="1"/>
            <a:r>
              <a:rPr lang="en-US" dirty="0"/>
              <a:t>Non-profit use (for nondramatic literary or musical works)</a:t>
            </a:r>
          </a:p>
          <a:p>
            <a:pPr lvl="1"/>
            <a:r>
              <a:rPr lang="en-US" dirty="0"/>
              <a:t>Homestyle</a:t>
            </a:r>
          </a:p>
          <a:p>
            <a:pPr lvl="1"/>
            <a:r>
              <a:rPr lang="en-US" dirty="0"/>
              <a:t>FMLA (for nondramatic musical works)</a:t>
            </a:r>
          </a:p>
          <a:p>
            <a:r>
              <a:rPr lang="en-US" dirty="0"/>
              <a:t>Reproduction for blind or other people with disabilities (121)</a:t>
            </a:r>
          </a:p>
          <a:p>
            <a:r>
              <a:rPr lang="en-US" dirty="0"/>
              <a:t>Etc.</a:t>
            </a:r>
          </a:p>
        </p:txBody>
      </p:sp>
      <p:sp>
        <p:nvSpPr>
          <p:cNvPr id="5" name="Footer Placeholder 10"/>
          <p:cNvSpPr>
            <a:spLocks noGrp="1"/>
          </p:cNvSpPr>
          <p:nvPr>
            <p:ph type="ftr" sz="quarter" idx="4294967295"/>
          </p:nvPr>
        </p:nvSpPr>
        <p:spPr>
          <a:xfrm>
            <a:off x="457200" y="6336124"/>
            <a:ext cx="8229600" cy="365125"/>
          </a:xfrm>
          <a:prstGeom prst="rect">
            <a:avLst/>
          </a:prstGeom>
        </p:spPr>
        <p:txBody>
          <a:bodyPr/>
          <a:lstStyle>
            <a:lvl1pPr>
              <a:defRPr sz="1000">
                <a:latin typeface="Arial" charset="0"/>
                <a:ea typeface="Arial" charset="0"/>
                <a:cs typeface="Arial" charset="0"/>
              </a:defRPr>
            </a:lvl1pPr>
          </a:lstStyle>
          <a:p>
            <a:pPr algn="ctr"/>
            <a:r>
              <a:rPr lang="en-US" dirty="0"/>
              <a:t>This presentation was last revised by Ana Enriquez in July 2018.  </a:t>
            </a:r>
          </a:p>
          <a:p>
            <a:pPr algn="ctr"/>
            <a:r>
              <a:rPr lang="en-US" dirty="0"/>
              <a:t>It is licensed under the Creative Commons CC-BY 4.0 International License.</a:t>
            </a:r>
          </a:p>
        </p:txBody>
      </p:sp>
    </p:spTree>
    <p:extLst>
      <p:ext uri="{BB962C8B-B14F-4D97-AF65-F5344CB8AC3E}">
        <p14:creationId xmlns:p14="http://schemas.microsoft.com/office/powerpoint/2010/main" val="910388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User’s Rights &amp; Accessibility</a:t>
            </a:r>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3"/>
          </p:nvPr>
        </p:nvSpPr>
        <p:spPr>
          <a:xfrm>
            <a:off x="457200" y="6308727"/>
            <a:ext cx="8229600" cy="365125"/>
          </a:xfrm>
        </p:spPr>
        <p:txBody>
          <a:bodyPr/>
          <a:lstStyle/>
          <a:p>
            <a:r>
              <a:rPr lang="en-US" dirty="0"/>
              <a:t>This presentation was last revised by Ana Enriquez in July 2018.</a:t>
            </a:r>
          </a:p>
          <a:p>
            <a:r>
              <a:rPr lang="en-US" dirty="0"/>
              <a:t>It is licensed under the Creative Commons CC-BY 4.0 International License.</a:t>
            </a:r>
          </a:p>
        </p:txBody>
      </p:sp>
    </p:spTree>
    <p:extLst>
      <p:ext uri="{BB962C8B-B14F-4D97-AF65-F5344CB8AC3E}">
        <p14:creationId xmlns:p14="http://schemas.microsoft.com/office/powerpoint/2010/main" val="136670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Section 121 </a:t>
            </a:r>
            <a:br>
              <a:rPr lang="en-US" dirty="0"/>
            </a:br>
            <a:r>
              <a:rPr lang="en-US" dirty="0"/>
              <a:t>Chafee Amendment</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“Notwithstanding the provisions of section 106, it is not an infringement of copyright for an authorized entity to reproduce or to distribute copies or </a:t>
            </a:r>
            <a:r>
              <a:rPr lang="en-US" dirty="0" err="1"/>
              <a:t>phonorecords</a:t>
            </a:r>
            <a:r>
              <a:rPr lang="en-US" dirty="0"/>
              <a:t> of a previously published, nondramatic literary work if such copies or </a:t>
            </a:r>
            <a:r>
              <a:rPr lang="en-US" dirty="0" err="1"/>
              <a:t>phonorecords</a:t>
            </a:r>
            <a:r>
              <a:rPr lang="en-US" dirty="0"/>
              <a:t> are reproduced or distributed in specialized formats exclusively for use by blind or other persons with disabilities.”</a:t>
            </a:r>
          </a:p>
        </p:txBody>
      </p:sp>
      <p:sp>
        <p:nvSpPr>
          <p:cNvPr id="4" name="Footer Placeholder 3"/>
          <p:cNvSpPr>
            <a:spLocks noGrp="1"/>
          </p:cNvSpPr>
          <p:nvPr>
            <p:ph type="ftr" sz="quarter" idx="3"/>
          </p:nvPr>
        </p:nvSpPr>
        <p:spPr>
          <a:xfrm>
            <a:off x="457200" y="6308727"/>
            <a:ext cx="8229600" cy="365125"/>
          </a:xfrm>
        </p:spPr>
        <p:txBody>
          <a:bodyPr/>
          <a:lstStyle/>
          <a:p>
            <a:r>
              <a:rPr lang="en-US" dirty="0"/>
              <a:t>This presentation was last revised by Ana Enriquez in July 2018.</a:t>
            </a:r>
          </a:p>
          <a:p>
            <a:r>
              <a:rPr lang="en-US" dirty="0"/>
              <a:t>It is licensed under the Creative Commons CC-BY 4.0 International License.</a:t>
            </a:r>
          </a:p>
        </p:txBody>
      </p:sp>
    </p:spTree>
    <p:extLst>
      <p:ext uri="{BB962C8B-B14F-4D97-AF65-F5344CB8AC3E}">
        <p14:creationId xmlns:p14="http://schemas.microsoft.com/office/powerpoint/2010/main" val="1225533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a:t>
            </a:r>
          </a:p>
        </p:txBody>
      </p:sp>
      <p:sp>
        <p:nvSpPr>
          <p:cNvPr id="3" name="Content Placeholder 2"/>
          <p:cNvSpPr>
            <a:spLocks noGrp="1"/>
          </p:cNvSpPr>
          <p:nvPr>
            <p:ph idx="1"/>
          </p:nvPr>
        </p:nvSpPr>
        <p:spPr/>
        <p:txBody>
          <a:bodyPr>
            <a:normAutofit fontScale="85000" lnSpcReduction="10000"/>
          </a:bodyPr>
          <a:lstStyle/>
          <a:p>
            <a:r>
              <a:rPr lang="en-US" dirty="0"/>
              <a:t>“(1) Copies or </a:t>
            </a:r>
            <a:r>
              <a:rPr lang="en-US" dirty="0" err="1"/>
              <a:t>phonorecords</a:t>
            </a:r>
            <a:r>
              <a:rPr lang="en-US" dirty="0"/>
              <a:t> to which this section applies shall—</a:t>
            </a:r>
          </a:p>
          <a:p>
            <a:pPr lvl="1"/>
            <a:r>
              <a:rPr lang="en-US" dirty="0"/>
              <a:t>“(A) not be reproduced or distributed in a format other than a specialized format exclusively for use by blind or other persons with disabilities;</a:t>
            </a:r>
          </a:p>
          <a:p>
            <a:pPr lvl="1"/>
            <a:r>
              <a:rPr lang="en-US" dirty="0"/>
              <a:t>“(B) bear a notice that any further reproduction or distribution in a format other than a specialized format is an infringement; and</a:t>
            </a:r>
          </a:p>
          <a:p>
            <a:pPr lvl="1"/>
            <a:r>
              <a:rPr lang="en-US" dirty="0"/>
              <a:t>“(C) include a copyright notice identifying the copyright owner and the date of the original publication.”</a:t>
            </a:r>
          </a:p>
          <a:p>
            <a:endParaRPr lang="en-US" dirty="0"/>
          </a:p>
        </p:txBody>
      </p:sp>
      <p:sp>
        <p:nvSpPr>
          <p:cNvPr id="4" name="Footer Placeholder 3"/>
          <p:cNvSpPr>
            <a:spLocks noGrp="1"/>
          </p:cNvSpPr>
          <p:nvPr>
            <p:ph type="ftr" sz="quarter" idx="3"/>
          </p:nvPr>
        </p:nvSpPr>
        <p:spPr/>
        <p:txBody>
          <a:bodyPr/>
          <a:lstStyle/>
          <a:p>
            <a:r>
              <a:rPr lang="en-US" dirty="0"/>
              <a:t>This presentation was last revised by Ana Enriquez in July 2018.</a:t>
            </a:r>
          </a:p>
          <a:p>
            <a:r>
              <a:rPr lang="en-US" dirty="0"/>
              <a:t>It is licensed under the Creative Commons CC-BY 4.0 International License.</a:t>
            </a:r>
          </a:p>
        </p:txBody>
      </p:sp>
    </p:spTree>
    <p:extLst>
      <p:ext uri="{BB962C8B-B14F-4D97-AF65-F5344CB8AC3E}">
        <p14:creationId xmlns:p14="http://schemas.microsoft.com/office/powerpoint/2010/main" val="964303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 authorized entity?</a:t>
            </a:r>
          </a:p>
        </p:txBody>
      </p:sp>
      <p:sp>
        <p:nvSpPr>
          <p:cNvPr id="3" name="Content Placeholder 2"/>
          <p:cNvSpPr>
            <a:spLocks noGrp="1"/>
          </p:cNvSpPr>
          <p:nvPr>
            <p:ph idx="1"/>
          </p:nvPr>
        </p:nvSpPr>
        <p:spPr/>
        <p:txBody>
          <a:bodyPr>
            <a:normAutofit lnSpcReduction="10000"/>
          </a:bodyPr>
          <a:lstStyle/>
          <a:p>
            <a:r>
              <a:rPr lang="en-US" dirty="0"/>
              <a:t>“a nonprofit organization or a governmental agency”</a:t>
            </a:r>
          </a:p>
          <a:p>
            <a:r>
              <a:rPr lang="en-US" dirty="0"/>
              <a:t>“that has a primary mission to provide specialized services relating to training, education, or adaptive reading or information access needs of blind or other persons with disabilities”</a:t>
            </a:r>
          </a:p>
        </p:txBody>
      </p:sp>
      <p:sp>
        <p:nvSpPr>
          <p:cNvPr id="4" name="Footer Placeholder 3"/>
          <p:cNvSpPr>
            <a:spLocks noGrp="1"/>
          </p:cNvSpPr>
          <p:nvPr>
            <p:ph type="ftr" sz="quarter" idx="3"/>
          </p:nvPr>
        </p:nvSpPr>
        <p:spPr/>
        <p:txBody>
          <a:bodyPr/>
          <a:lstStyle/>
          <a:p>
            <a:r>
              <a:rPr lang="en-US" dirty="0"/>
              <a:t>This presentation was last revised by Ana Enriquez in July 2018.</a:t>
            </a:r>
          </a:p>
          <a:p>
            <a:r>
              <a:rPr lang="en-US" dirty="0"/>
              <a:t>It is licensed under the Creative Commons CC-BY 4.0 International License.</a:t>
            </a:r>
          </a:p>
        </p:txBody>
      </p:sp>
    </p:spTree>
    <p:extLst>
      <p:ext uri="{BB962C8B-B14F-4D97-AF65-F5344CB8AC3E}">
        <p14:creationId xmlns:p14="http://schemas.microsoft.com/office/powerpoint/2010/main" val="600195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works are included?</a:t>
            </a:r>
          </a:p>
        </p:txBody>
      </p:sp>
      <p:sp>
        <p:nvSpPr>
          <p:cNvPr id="3" name="Content Placeholder 2"/>
          <p:cNvSpPr>
            <a:spLocks noGrp="1"/>
          </p:cNvSpPr>
          <p:nvPr>
            <p:ph idx="1"/>
          </p:nvPr>
        </p:nvSpPr>
        <p:spPr/>
        <p:txBody>
          <a:bodyPr>
            <a:normAutofit fontScale="70000" lnSpcReduction="20000"/>
          </a:bodyPr>
          <a:lstStyle/>
          <a:p>
            <a:r>
              <a:rPr lang="en-US" dirty="0"/>
              <a:t>Previously published nondramatic literary works</a:t>
            </a:r>
          </a:p>
          <a:p>
            <a:pPr lvl="1"/>
            <a:r>
              <a:rPr lang="en-US" dirty="0"/>
              <a:t>“‘Literary works’ are works, other than audiovisual works, expressed in words, numbers, or other verbal or numerical symbols or indicia, regardless of the nature of the material objects, such as books, periodicals, manuscripts, </a:t>
            </a:r>
            <a:r>
              <a:rPr lang="en-US" dirty="0" err="1"/>
              <a:t>phonorecords</a:t>
            </a:r>
            <a:r>
              <a:rPr lang="en-US" dirty="0"/>
              <a:t>, film, tapes, disks, or cards, in which they are embodied.”</a:t>
            </a:r>
          </a:p>
          <a:p>
            <a:r>
              <a:rPr lang="en-US" dirty="0"/>
              <a:t>Except</a:t>
            </a:r>
          </a:p>
          <a:p>
            <a:pPr lvl="1"/>
            <a:r>
              <a:rPr lang="en-US" dirty="0"/>
              <a:t>“standardized, secure, or norm-referenced tests and related testing material”</a:t>
            </a:r>
          </a:p>
          <a:p>
            <a:pPr lvl="1"/>
            <a:r>
              <a:rPr lang="en-US" dirty="0"/>
              <a:t>“computer programs, except the portions thereof that are in conventional human language . . . and displayed to users in the ordinary course of using the computer programs”</a:t>
            </a:r>
          </a:p>
        </p:txBody>
      </p:sp>
      <p:sp>
        <p:nvSpPr>
          <p:cNvPr id="4" name="Footer Placeholder 3"/>
          <p:cNvSpPr>
            <a:spLocks noGrp="1"/>
          </p:cNvSpPr>
          <p:nvPr>
            <p:ph type="ftr" sz="quarter" idx="3"/>
          </p:nvPr>
        </p:nvSpPr>
        <p:spPr/>
        <p:txBody>
          <a:bodyPr/>
          <a:lstStyle/>
          <a:p>
            <a:r>
              <a:rPr lang="en-US" dirty="0"/>
              <a:t>This presentation was last revised by Ana Enriquez in July 2018.</a:t>
            </a:r>
          </a:p>
          <a:p>
            <a:r>
              <a:rPr lang="en-US" dirty="0"/>
              <a:t>It is licensed under the Creative Commons CC-BY 4.0 International License.</a:t>
            </a:r>
          </a:p>
        </p:txBody>
      </p:sp>
    </p:spTree>
    <p:extLst>
      <p:ext uri="{BB962C8B-B14F-4D97-AF65-F5344CB8AC3E}">
        <p14:creationId xmlns:p14="http://schemas.microsoft.com/office/powerpoint/2010/main" val="753448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Who’s included in “blind or other persons with disabilities”?</a:t>
            </a:r>
            <a:endParaRPr lang="en-US" dirty="0"/>
          </a:p>
        </p:txBody>
      </p:sp>
      <p:sp>
        <p:nvSpPr>
          <p:cNvPr id="3" name="Content Placeholder 2"/>
          <p:cNvSpPr>
            <a:spLocks noGrp="1"/>
          </p:cNvSpPr>
          <p:nvPr>
            <p:ph idx="1"/>
          </p:nvPr>
        </p:nvSpPr>
        <p:spPr/>
        <p:txBody>
          <a:bodyPr>
            <a:normAutofit fontScale="62500" lnSpcReduction="20000"/>
          </a:bodyPr>
          <a:lstStyle/>
          <a:p>
            <a:r>
              <a:rPr lang="en-US" dirty="0"/>
              <a:t>Eligibility is same as for National Library Service:</a:t>
            </a:r>
          </a:p>
          <a:p>
            <a:pPr lvl="1"/>
            <a:r>
              <a:rPr lang="en-US" dirty="0"/>
              <a:t>“Blind persons whose visual acuity, as determined by competent authority, is 20/200 or less in the better eye with correcting glasses, or whose widest diameter if visual field subtends an angular distance no greater than 20 degrees. </a:t>
            </a:r>
          </a:p>
          <a:p>
            <a:pPr lvl="1"/>
            <a:r>
              <a:rPr lang="en-US" dirty="0"/>
              <a:t>“Persons whose visual disability, with correction and regardless of optical measurement, is certified by competent authority as preventing the reading of standard printed material. </a:t>
            </a:r>
          </a:p>
          <a:p>
            <a:pPr lvl="1"/>
            <a:r>
              <a:rPr lang="en-US" dirty="0"/>
              <a:t>“Persons certified by competent authority as unable to read or unable to use standard printed material as a result of physical limitations. </a:t>
            </a:r>
          </a:p>
          <a:p>
            <a:pPr lvl="1"/>
            <a:r>
              <a:rPr lang="en-US" dirty="0"/>
              <a:t>“Persons certified by competent authority as having a reading disability resulting from organic dysfunction and of sufficient severity to prevent their reading printed material in a normal manner.”</a:t>
            </a:r>
          </a:p>
          <a:p>
            <a:r>
              <a:rPr lang="en-US" dirty="0"/>
              <a:t>36 CFR 701.10</a:t>
            </a:r>
          </a:p>
        </p:txBody>
      </p:sp>
      <p:sp>
        <p:nvSpPr>
          <p:cNvPr id="4" name="Footer Placeholder 3"/>
          <p:cNvSpPr>
            <a:spLocks noGrp="1"/>
          </p:cNvSpPr>
          <p:nvPr>
            <p:ph type="ftr" sz="quarter" idx="3"/>
          </p:nvPr>
        </p:nvSpPr>
        <p:spPr/>
        <p:txBody>
          <a:bodyPr/>
          <a:lstStyle/>
          <a:p>
            <a:r>
              <a:rPr lang="en-US" dirty="0"/>
              <a:t>This presentation was last revised by Ana Enriquez in July 2018.</a:t>
            </a:r>
          </a:p>
          <a:p>
            <a:r>
              <a:rPr lang="en-US" dirty="0"/>
              <a:t>It is licensed under the Creative Commons CC-BY 4.0 International License.</a:t>
            </a:r>
          </a:p>
        </p:txBody>
      </p:sp>
    </p:spTree>
    <p:extLst>
      <p:ext uri="{BB962C8B-B14F-4D97-AF65-F5344CB8AC3E}">
        <p14:creationId xmlns:p14="http://schemas.microsoft.com/office/powerpoint/2010/main" val="1478773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Section 107</a:t>
            </a:r>
            <a:br>
              <a:rPr lang="en-US" dirty="0"/>
            </a:br>
            <a:r>
              <a:rPr lang="en-US" dirty="0"/>
              <a:t>Fair Use</a:t>
            </a:r>
          </a:p>
        </p:txBody>
      </p:sp>
      <p:sp>
        <p:nvSpPr>
          <p:cNvPr id="3" name="Content Placeholder 2"/>
          <p:cNvSpPr>
            <a:spLocks noGrp="1"/>
          </p:cNvSpPr>
          <p:nvPr>
            <p:ph idx="1"/>
          </p:nvPr>
        </p:nvSpPr>
        <p:spPr/>
        <p:txBody>
          <a:bodyPr>
            <a:normAutofit fontScale="47500" lnSpcReduction="20000"/>
          </a:bodyPr>
          <a:lstStyle/>
          <a:p>
            <a:pPr marL="0" indent="0">
              <a:buNone/>
            </a:pPr>
            <a:r>
              <a:rPr lang="en-US" dirty="0"/>
              <a:t>The Statute:</a:t>
            </a:r>
          </a:p>
          <a:p>
            <a:pPr marL="0" indent="0">
              <a:buNone/>
            </a:pPr>
            <a:endParaRPr lang="en-US" dirty="0"/>
          </a:p>
          <a:p>
            <a:pPr marL="0" indent="0">
              <a:buNone/>
            </a:pPr>
            <a:r>
              <a:rPr lang="en-US" dirty="0"/>
              <a:t>“Notwithstanding the provisions of sections 106 and 106A, the fair use of a copyrighted work, including such use by reproduction in copies or </a:t>
            </a:r>
            <a:r>
              <a:rPr lang="en-US" dirty="0" err="1"/>
              <a:t>phonorecords</a:t>
            </a:r>
            <a:r>
              <a:rPr lang="en-US" dirty="0"/>
              <a:t> or by any other means specified by that section, for purposes such as criticism, comment, news reporting, teaching (including multiple copies for classroom use), scholarship, or research, is not an infringement of copyright. In determining whether the use made of a work in any particular case is a fair use the factors to be considered shall include— </a:t>
            </a:r>
          </a:p>
          <a:p>
            <a:pPr marL="514350" indent="-514350">
              <a:buFont typeface="+mj-lt"/>
              <a:buAutoNum type="arabicPeriod"/>
            </a:pPr>
            <a:r>
              <a:rPr lang="en-US" dirty="0"/>
              <a:t>“the purpose and character of the use, including whether such use is of a commercial nature or is for nonprofit educational purposes;</a:t>
            </a:r>
          </a:p>
          <a:p>
            <a:pPr marL="514350" indent="-514350">
              <a:buFont typeface="+mj-lt"/>
              <a:buAutoNum type="arabicPeriod"/>
            </a:pPr>
            <a:r>
              <a:rPr lang="en-US" dirty="0"/>
              <a:t>“the nature of the copyrighted work;</a:t>
            </a:r>
          </a:p>
          <a:p>
            <a:pPr marL="514350" indent="-514350">
              <a:buFont typeface="+mj-lt"/>
              <a:buAutoNum type="arabicPeriod"/>
            </a:pPr>
            <a:r>
              <a:rPr lang="en-US" dirty="0"/>
              <a:t>“the amount and substantiality of the portion used in relation to the copyrighted work as a whole; and</a:t>
            </a:r>
          </a:p>
          <a:p>
            <a:pPr marL="514350" indent="-514350">
              <a:buFont typeface="+mj-lt"/>
              <a:buAutoNum type="arabicPeriod"/>
            </a:pPr>
            <a:r>
              <a:rPr lang="en-US" dirty="0"/>
              <a:t>“the effect of the use upon the potential market for or value of the copyrighted work.</a:t>
            </a:r>
          </a:p>
          <a:p>
            <a:pPr marL="0" indent="0">
              <a:buNone/>
            </a:pPr>
            <a:r>
              <a:rPr lang="en-US" dirty="0"/>
              <a:t>“The fact that a work is unpublished shall not itself bar a finding of fair use if such finding is made upon consideration of all the above factors.”</a:t>
            </a:r>
          </a:p>
        </p:txBody>
      </p:sp>
      <p:sp>
        <p:nvSpPr>
          <p:cNvPr id="4" name="Footer Placeholder 3"/>
          <p:cNvSpPr>
            <a:spLocks noGrp="1"/>
          </p:cNvSpPr>
          <p:nvPr>
            <p:ph type="ftr" sz="quarter" idx="3"/>
          </p:nvPr>
        </p:nvSpPr>
        <p:spPr>
          <a:xfrm>
            <a:off x="457200" y="6308727"/>
            <a:ext cx="8229600" cy="365125"/>
          </a:xfrm>
        </p:spPr>
        <p:txBody>
          <a:bodyPr/>
          <a:lstStyle/>
          <a:p>
            <a:r>
              <a:rPr lang="en-US" dirty="0"/>
              <a:t>This presentation was last revised by Ana Enriquez in July 2018.</a:t>
            </a:r>
          </a:p>
          <a:p>
            <a:r>
              <a:rPr lang="en-US" dirty="0"/>
              <a:t>It is licensed under the Creative Commons CC-BY 4.0 International License.</a:t>
            </a:r>
          </a:p>
        </p:txBody>
      </p:sp>
    </p:spTree>
    <p:extLst>
      <p:ext uri="{BB962C8B-B14F-4D97-AF65-F5344CB8AC3E}">
        <p14:creationId xmlns:p14="http://schemas.microsoft.com/office/powerpoint/2010/main" val="2004160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Illustrative Purposes</a:t>
            </a:r>
          </a:p>
        </p:txBody>
      </p:sp>
      <p:sp>
        <p:nvSpPr>
          <p:cNvPr id="3" name="Content Placeholder 2"/>
          <p:cNvSpPr>
            <a:spLocks noGrp="1"/>
          </p:cNvSpPr>
          <p:nvPr>
            <p:ph idx="1"/>
          </p:nvPr>
        </p:nvSpPr>
        <p:spPr/>
        <p:txBody>
          <a:bodyPr/>
          <a:lstStyle/>
          <a:p>
            <a:r>
              <a:rPr lang="en-US" dirty="0"/>
              <a:t>“purposes such as criticism, comment, news reporting, teaching (including multiple copies for classroom use), scholarship, or research”</a:t>
            </a:r>
          </a:p>
          <a:p>
            <a:pPr lvl="1"/>
            <a:r>
              <a:rPr lang="en-US" dirty="0"/>
              <a:t>Favorable to many academic uses, but difficult to apply.</a:t>
            </a:r>
          </a:p>
        </p:txBody>
      </p:sp>
      <p:pic>
        <p:nvPicPr>
          <p:cNvPr id="4" name="Picture 3"/>
          <p:cNvPicPr>
            <a:picLocks noChangeAspect="1"/>
          </p:cNvPicPr>
          <p:nvPr/>
        </p:nvPicPr>
        <p:blipFill>
          <a:blip r:embed="rId2"/>
          <a:stretch>
            <a:fillRect/>
          </a:stretch>
        </p:blipFill>
        <p:spPr>
          <a:xfrm>
            <a:off x="7899476" y="6422571"/>
            <a:ext cx="1244524" cy="435429"/>
          </a:xfrm>
          <a:prstGeom prst="rect">
            <a:avLst/>
          </a:prstGeom>
        </p:spPr>
      </p:pic>
      <p:sp>
        <p:nvSpPr>
          <p:cNvPr id="6" name="Footer Placeholder 4"/>
          <p:cNvSpPr>
            <a:spLocks noGrp="1"/>
          </p:cNvSpPr>
          <p:nvPr>
            <p:ph type="ftr" sz="quarter" idx="3"/>
          </p:nvPr>
        </p:nvSpPr>
        <p:spPr>
          <a:xfrm>
            <a:off x="457200" y="6308727"/>
            <a:ext cx="8229600" cy="365125"/>
          </a:xfrm>
          <a:prstGeom prst="rect">
            <a:avLst/>
          </a:prstGeom>
        </p:spPr>
        <p:txBody>
          <a:bodyPr/>
          <a:lstStyle>
            <a:lvl1pPr algn="ctr">
              <a:defRPr sz="1000">
                <a:latin typeface="Arial" charset="0"/>
                <a:ea typeface="Arial" charset="0"/>
                <a:cs typeface="Arial" charset="0"/>
              </a:defRPr>
            </a:lvl1pPr>
          </a:lstStyle>
          <a:p>
            <a:r>
              <a:rPr lang="en-US" dirty="0"/>
              <a:t>This presentation was last revised by Ana Enriquez in May 2017.</a:t>
            </a:r>
          </a:p>
          <a:p>
            <a:r>
              <a:rPr lang="en-US" dirty="0"/>
              <a:t>It is licensed under the Creative Commons CC-BY 4.0 International License.</a:t>
            </a:r>
          </a:p>
        </p:txBody>
      </p:sp>
    </p:spTree>
    <p:extLst>
      <p:ext uri="{BB962C8B-B14F-4D97-AF65-F5344CB8AC3E}">
        <p14:creationId xmlns:p14="http://schemas.microsoft.com/office/powerpoint/2010/main" val="1300451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Today’s slides are available </a:t>
            </a:r>
          </a:p>
          <a:p>
            <a:r>
              <a:rPr lang="en-US" dirty="0"/>
              <a:t>At </a:t>
            </a:r>
            <a:r>
              <a:rPr lang="en-US" dirty="0">
                <a:hlinkClick r:id="rId2"/>
              </a:rPr>
              <a:t>lib.umich.edu/copyright/presentations</a:t>
            </a:r>
            <a:endParaRPr lang="en-US" dirty="0"/>
          </a:p>
          <a:p>
            <a:r>
              <a:rPr lang="en-US" dirty="0"/>
              <a:t>Or by emailing Ana at </a:t>
            </a:r>
            <a:r>
              <a:rPr lang="en-US" dirty="0">
                <a:hlinkClick r:id="rId3"/>
              </a:rPr>
              <a:t>anaenriq@umich.edu</a:t>
            </a:r>
            <a:endParaRPr lang="en-US" dirty="0"/>
          </a:p>
          <a:p>
            <a:endParaRPr lang="en-US" dirty="0"/>
          </a:p>
        </p:txBody>
      </p:sp>
      <p:sp>
        <p:nvSpPr>
          <p:cNvPr id="5" name="Footer Placeholder 4"/>
          <p:cNvSpPr>
            <a:spLocks noGrp="1"/>
          </p:cNvSpPr>
          <p:nvPr>
            <p:ph type="ftr" sz="quarter" idx="3"/>
          </p:nvPr>
        </p:nvSpPr>
        <p:spPr>
          <a:xfrm>
            <a:off x="457200" y="6308729"/>
            <a:ext cx="8229600" cy="365125"/>
          </a:xfrm>
          <a:prstGeom prst="rect">
            <a:avLst/>
          </a:prstGeom>
        </p:spPr>
        <p:txBody>
          <a:bodyPr/>
          <a:lstStyle>
            <a:lvl1pPr algn="ctr">
              <a:defRPr sz="1000">
                <a:latin typeface="Arial" charset="0"/>
                <a:ea typeface="Arial" charset="0"/>
                <a:cs typeface="Arial" charset="0"/>
              </a:defRPr>
            </a:lvl1pPr>
          </a:lstStyle>
          <a:p>
            <a:r>
              <a:rPr lang="en-US" dirty="0"/>
              <a:t>This presentation was last revised by Ana Enriquez in July 2018.</a:t>
            </a:r>
          </a:p>
          <a:p>
            <a:r>
              <a:rPr lang="en-US" dirty="0"/>
              <a:t>It is licensed under the Creative Commons CC-BY 4.0 International License.</a:t>
            </a:r>
          </a:p>
        </p:txBody>
      </p:sp>
    </p:spTree>
    <p:extLst>
      <p:ext uri="{BB962C8B-B14F-4D97-AF65-F5344CB8AC3E}">
        <p14:creationId xmlns:p14="http://schemas.microsoft.com/office/powerpoint/2010/main" val="19862345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First factor</a:t>
            </a:r>
            <a:endParaRPr lang="en-US" dirty="0"/>
          </a:p>
        </p:txBody>
      </p:sp>
      <p:sp>
        <p:nvSpPr>
          <p:cNvPr id="3" name="Content Placeholder 2"/>
          <p:cNvSpPr>
            <a:spLocks noGrp="1"/>
          </p:cNvSpPr>
          <p:nvPr>
            <p:ph idx="1"/>
          </p:nvPr>
        </p:nvSpPr>
        <p:spPr/>
        <p:txBody>
          <a:bodyPr>
            <a:normAutofit/>
          </a:bodyPr>
          <a:lstStyle/>
          <a:p>
            <a:r>
              <a:rPr lang="en-US" sz="2800" dirty="0"/>
              <a:t>the purpose and character of the use, including whether such use is of a commercial nature or is for nonprofit educational purposes</a:t>
            </a:r>
          </a:p>
        </p:txBody>
      </p:sp>
      <p:sp>
        <p:nvSpPr>
          <p:cNvPr id="9" name="Footer Placeholder 3"/>
          <p:cNvSpPr>
            <a:spLocks noGrp="1"/>
          </p:cNvSpPr>
          <p:nvPr>
            <p:ph type="ftr" sz="quarter" idx="3"/>
          </p:nvPr>
        </p:nvSpPr>
        <p:spPr/>
        <p:txBody>
          <a:bodyPr/>
          <a:lstStyle/>
          <a:p>
            <a:r>
              <a:rPr lang="en-US" dirty="0"/>
              <a:t>This presentation was last revised by Ana Enriquez in July 2018.  </a:t>
            </a:r>
          </a:p>
          <a:p>
            <a:r>
              <a:rPr lang="en-US" dirty="0"/>
              <a:t>It is licensed under the Creative Commons CC-BY 4.0 International License.</a:t>
            </a:r>
          </a:p>
        </p:txBody>
      </p:sp>
      <p:pic>
        <p:nvPicPr>
          <p:cNvPr id="4" name="Picture 3"/>
          <p:cNvPicPr>
            <a:picLocks noChangeAspect="1"/>
          </p:cNvPicPr>
          <p:nvPr/>
        </p:nvPicPr>
        <p:blipFill>
          <a:blip r:embed="rId2"/>
          <a:stretch>
            <a:fillRect/>
          </a:stretch>
        </p:blipFill>
        <p:spPr>
          <a:xfrm>
            <a:off x="7899476" y="6422571"/>
            <a:ext cx="1244524" cy="435429"/>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811660476"/>
              </p:ext>
            </p:extLst>
          </p:nvPr>
        </p:nvGraphicFramePr>
        <p:xfrm>
          <a:off x="457200" y="3668388"/>
          <a:ext cx="8229600" cy="2456191"/>
        </p:xfrm>
        <a:graphic>
          <a:graphicData uri="http://schemas.openxmlformats.org/drawingml/2006/table">
            <a:tbl>
              <a:tblPr bandRow="1">
                <a:tableStyleId>{7E9639D4-E3E2-4D34-9284-5A2195B3D0D7}</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657871">
                <a:tc>
                  <a:txBody>
                    <a:bodyPr/>
                    <a:lstStyle/>
                    <a:p>
                      <a:r>
                        <a:rPr lang="en-US" sz="2800" b="0" i="0" dirty="0">
                          <a:latin typeface="Arial" charset="0"/>
                        </a:rPr>
                        <a:t>Less likely to be fair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800" b="0" i="0" dirty="0">
                          <a:latin typeface="Arial" charset="0"/>
                        </a:rPr>
                        <a:t>More likely to be fair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747659">
                <a:tc>
                  <a:txBody>
                    <a:bodyPr/>
                    <a:lstStyle/>
                    <a:p>
                      <a:pPr marL="457200" indent="-457200">
                        <a:buFont typeface="Arial" charset="0"/>
                        <a:buChar char="•"/>
                      </a:pPr>
                      <a:r>
                        <a:rPr lang="en-US" sz="2800" b="0" i="0" dirty="0">
                          <a:latin typeface="Arial" charset="0"/>
                        </a:rPr>
                        <a:t>Commercial purpose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457200" indent="-457200">
                        <a:buFont typeface="Arial" charset="0"/>
                        <a:buChar char="•"/>
                      </a:pPr>
                      <a:r>
                        <a:rPr lang="en-US" sz="2800" b="0" i="0" dirty="0">
                          <a:latin typeface="Arial" charset="0"/>
                        </a:rPr>
                        <a:t>Transformative purpose</a:t>
                      </a:r>
                    </a:p>
                    <a:p>
                      <a:pPr marL="457200" indent="-457200">
                        <a:buFont typeface="Arial" charset="0"/>
                        <a:buChar char="•"/>
                      </a:pPr>
                      <a:r>
                        <a:rPr lang="en-US" sz="2800" b="0" i="0" dirty="0">
                          <a:latin typeface="Arial" charset="0"/>
                        </a:rPr>
                        <a:t>Illustrative</a:t>
                      </a:r>
                      <a:r>
                        <a:rPr lang="en-US" sz="2800" b="0" i="0" baseline="0" dirty="0">
                          <a:latin typeface="Arial" charset="0"/>
                        </a:rPr>
                        <a:t> use</a:t>
                      </a:r>
                    </a:p>
                    <a:p>
                      <a:pPr marL="457200" marR="0" indent="-457200" algn="l" defTabSz="342900" rtl="0" eaLnBrk="1" fontAlgn="auto" latinLnBrk="0" hangingPunct="1">
                        <a:lnSpc>
                          <a:spcPct val="100000"/>
                        </a:lnSpc>
                        <a:spcBef>
                          <a:spcPts val="0"/>
                        </a:spcBef>
                        <a:spcAft>
                          <a:spcPts val="0"/>
                        </a:spcAft>
                        <a:buClrTx/>
                        <a:buSzTx/>
                        <a:buFont typeface="Arial" charset="0"/>
                        <a:buChar char="•"/>
                        <a:tabLst/>
                        <a:defRPr/>
                      </a:pPr>
                      <a:r>
                        <a:rPr lang="en-US" sz="2800" b="0" i="0" dirty="0">
                          <a:latin typeface="Arial" charset="0"/>
                        </a:rPr>
                        <a:t>Favored purpose</a:t>
                      </a:r>
                    </a:p>
                  </a:txBody>
                  <a:tcPr>
                    <a:lnL w="12700" cap="flat" cmpd="sng" algn="ctr">
                      <a:solidFill>
                        <a:scrgbClr r="0" g="0" b="0"/>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34402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Second factor</a:t>
            </a:r>
            <a:endParaRPr lang="en-US" dirty="0"/>
          </a:p>
        </p:txBody>
      </p:sp>
      <p:sp>
        <p:nvSpPr>
          <p:cNvPr id="3" name="Content Placeholder 2"/>
          <p:cNvSpPr>
            <a:spLocks noGrp="1"/>
          </p:cNvSpPr>
          <p:nvPr>
            <p:ph idx="1"/>
          </p:nvPr>
        </p:nvSpPr>
        <p:spPr/>
        <p:txBody>
          <a:bodyPr>
            <a:normAutofit/>
          </a:bodyPr>
          <a:lstStyle/>
          <a:p>
            <a:r>
              <a:rPr lang="en-US" sz="2800" dirty="0"/>
              <a:t>the nature of the copyrighted work</a:t>
            </a:r>
          </a:p>
        </p:txBody>
      </p:sp>
      <p:pic>
        <p:nvPicPr>
          <p:cNvPr id="4" name="Picture 3"/>
          <p:cNvPicPr>
            <a:picLocks noChangeAspect="1"/>
          </p:cNvPicPr>
          <p:nvPr/>
        </p:nvPicPr>
        <p:blipFill>
          <a:blip r:embed="rId2"/>
          <a:stretch>
            <a:fillRect/>
          </a:stretch>
        </p:blipFill>
        <p:spPr>
          <a:xfrm>
            <a:off x="7899476" y="6422571"/>
            <a:ext cx="1244524" cy="435429"/>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583866932"/>
              </p:ext>
            </p:extLst>
          </p:nvPr>
        </p:nvGraphicFramePr>
        <p:xfrm>
          <a:off x="457200" y="3719045"/>
          <a:ext cx="8229600" cy="2405530"/>
        </p:xfrm>
        <a:graphic>
          <a:graphicData uri="http://schemas.openxmlformats.org/drawingml/2006/table">
            <a:tbl>
              <a:tblPr bandRow="1">
                <a:tableStyleId>{7E9639D4-E3E2-4D34-9284-5A2195B3D0D7}</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657871">
                <a:tc>
                  <a:txBody>
                    <a:bodyPr/>
                    <a:lstStyle/>
                    <a:p>
                      <a:r>
                        <a:rPr lang="en-US" sz="2800" b="0" i="0" dirty="0">
                          <a:latin typeface="Arial" charset="0"/>
                        </a:rPr>
                        <a:t>Less likely to be fair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800" b="0" i="0" dirty="0">
                          <a:latin typeface="Arial" charset="0"/>
                        </a:rPr>
                        <a:t>More likely to be fair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747659">
                <a:tc>
                  <a:txBody>
                    <a:bodyPr/>
                    <a:lstStyle/>
                    <a:p>
                      <a:pPr marL="457200" indent="-457200">
                        <a:buFont typeface="Arial" charset="0"/>
                        <a:buChar char="•"/>
                      </a:pPr>
                      <a:r>
                        <a:rPr lang="en-US" sz="2800" b="0" i="0" dirty="0">
                          <a:latin typeface="Arial" charset="0"/>
                        </a:rPr>
                        <a:t>Work is unpublished.</a:t>
                      </a:r>
                    </a:p>
                    <a:p>
                      <a:pPr marL="457200" indent="-457200">
                        <a:buFont typeface="Arial" charset="0"/>
                        <a:buChar char="•"/>
                      </a:pPr>
                      <a:r>
                        <a:rPr lang="en-US" sz="2800" b="0" i="0" dirty="0">
                          <a:latin typeface="Arial" charset="0"/>
                        </a:rPr>
                        <a:t>Work</a:t>
                      </a:r>
                      <a:r>
                        <a:rPr lang="en-US" sz="2800" b="0" i="0" baseline="0" dirty="0">
                          <a:latin typeface="Arial" charset="0"/>
                        </a:rPr>
                        <a:t> is creative.</a:t>
                      </a:r>
                      <a:endParaRPr lang="en-US" sz="2800" b="0" i="0" dirty="0">
                        <a:latin typeface="Arial" charset="0"/>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457200" indent="-457200">
                        <a:buFont typeface="Arial" charset="0"/>
                        <a:buChar char="•"/>
                      </a:pPr>
                      <a:r>
                        <a:rPr lang="en-US" sz="2800" b="0" i="0" dirty="0">
                          <a:latin typeface="Arial" charset="0"/>
                        </a:rPr>
                        <a:t>Work is factual.</a:t>
                      </a:r>
                    </a:p>
                  </a:txBody>
                  <a:tcPr>
                    <a:lnL w="12700" cap="flat" cmpd="sng" algn="ctr">
                      <a:solidFill>
                        <a:scrgbClr r="0" g="0" b="0"/>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
        <p:nvSpPr>
          <p:cNvPr id="10" name="Footer Placeholder 3"/>
          <p:cNvSpPr>
            <a:spLocks noGrp="1"/>
          </p:cNvSpPr>
          <p:nvPr>
            <p:ph type="ftr" sz="quarter" idx="3"/>
          </p:nvPr>
        </p:nvSpPr>
        <p:spPr>
          <a:xfrm>
            <a:off x="457200" y="6308725"/>
            <a:ext cx="8229600" cy="365125"/>
          </a:xfrm>
        </p:spPr>
        <p:txBody>
          <a:bodyPr/>
          <a:lstStyle/>
          <a:p>
            <a:r>
              <a:rPr lang="en-US" dirty="0"/>
              <a:t>This presentation was last revised by Ana Enriquez in July 2018.  </a:t>
            </a:r>
          </a:p>
          <a:p>
            <a:r>
              <a:rPr lang="en-US" dirty="0"/>
              <a:t>It is licensed under the Creative Commons CC-BY 4.0 International License.</a:t>
            </a:r>
          </a:p>
        </p:txBody>
      </p:sp>
    </p:spTree>
    <p:extLst>
      <p:ext uri="{BB962C8B-B14F-4D97-AF65-F5344CB8AC3E}">
        <p14:creationId xmlns:p14="http://schemas.microsoft.com/office/powerpoint/2010/main" val="993246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Third factor</a:t>
            </a:r>
            <a:endParaRPr lang="en-US" dirty="0"/>
          </a:p>
        </p:txBody>
      </p:sp>
      <p:sp>
        <p:nvSpPr>
          <p:cNvPr id="3" name="Content Placeholder 2"/>
          <p:cNvSpPr>
            <a:spLocks noGrp="1"/>
          </p:cNvSpPr>
          <p:nvPr>
            <p:ph idx="1"/>
          </p:nvPr>
        </p:nvSpPr>
        <p:spPr/>
        <p:txBody>
          <a:bodyPr>
            <a:normAutofit/>
          </a:bodyPr>
          <a:lstStyle/>
          <a:p>
            <a:r>
              <a:rPr lang="en-US" sz="2800" dirty="0"/>
              <a:t>the amount and substantiality of the portion used in relation to the copyrighted work as a whole</a:t>
            </a:r>
          </a:p>
        </p:txBody>
      </p:sp>
      <p:pic>
        <p:nvPicPr>
          <p:cNvPr id="4" name="Picture 3"/>
          <p:cNvPicPr>
            <a:picLocks noChangeAspect="1"/>
          </p:cNvPicPr>
          <p:nvPr/>
        </p:nvPicPr>
        <p:blipFill>
          <a:blip r:embed="rId2"/>
          <a:stretch>
            <a:fillRect/>
          </a:stretch>
        </p:blipFill>
        <p:spPr>
          <a:xfrm>
            <a:off x="7899476" y="6422571"/>
            <a:ext cx="1244524" cy="435429"/>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1032840923"/>
              </p:ext>
            </p:extLst>
          </p:nvPr>
        </p:nvGraphicFramePr>
        <p:xfrm>
          <a:off x="457200" y="3209926"/>
          <a:ext cx="8229600" cy="2914649"/>
        </p:xfrm>
        <a:graphic>
          <a:graphicData uri="http://schemas.openxmlformats.org/drawingml/2006/table">
            <a:tbl>
              <a:tblPr bandRow="1">
                <a:tableStyleId>{7E9639D4-E3E2-4D34-9284-5A2195B3D0D7}</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581453">
                <a:tc>
                  <a:txBody>
                    <a:bodyPr/>
                    <a:lstStyle/>
                    <a:p>
                      <a:r>
                        <a:rPr lang="en-US" sz="2800" b="0" i="0" dirty="0">
                          <a:latin typeface="Arial" charset="0"/>
                        </a:rPr>
                        <a:t>Less likely to be fair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800" b="0" i="0" dirty="0">
                          <a:latin typeface="Arial" charset="0"/>
                        </a:rPr>
                        <a:t>More likely to be fair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323546">
                <a:tc>
                  <a:txBody>
                    <a:bodyPr/>
                    <a:lstStyle/>
                    <a:p>
                      <a:pPr marL="457200" indent="-457200">
                        <a:buFont typeface="Arial" charset="0"/>
                        <a:buChar char="•"/>
                      </a:pPr>
                      <a:r>
                        <a:rPr lang="en-US" sz="2800" b="0" i="0" dirty="0">
                          <a:latin typeface="Arial" charset="0"/>
                        </a:rPr>
                        <a:t>Uses heart of the work.</a:t>
                      </a:r>
                    </a:p>
                    <a:p>
                      <a:pPr marL="457200" indent="-457200">
                        <a:buFont typeface="Arial" charset="0"/>
                        <a:buChar char="•"/>
                      </a:pPr>
                      <a:r>
                        <a:rPr lang="en-US" sz="2800" b="0" i="0" dirty="0">
                          <a:latin typeface="Arial" charset="0"/>
                        </a:rPr>
                        <a:t>Uses entire 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b="0" i="0" dirty="0">
                        <a:latin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961596">
                <a:tc gridSpan="2">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US" sz="2800" b="0" i="0" dirty="0">
                          <a:latin typeface="Arial" charset="0"/>
                        </a:rPr>
                        <a:t>If</a:t>
                      </a:r>
                      <a:r>
                        <a:rPr lang="en-US" sz="2800" b="0" i="0" baseline="0" dirty="0">
                          <a:latin typeface="Arial" charset="0"/>
                        </a:rPr>
                        <a:t> a</a:t>
                      </a:r>
                      <a:r>
                        <a:rPr lang="en-US" sz="2800" b="0" i="0" dirty="0">
                          <a:latin typeface="Arial" charset="0"/>
                        </a:rPr>
                        <a:t>mount used is necessary to the transformative purpose of the use, this factor is neutralized.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endParaRPr lang="en-US" sz="2800" b="0" dirty="0"/>
                    </a:p>
                  </a:txBody>
                  <a:tcP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2"/>
                  </a:ext>
                </a:extLst>
              </a:tr>
            </a:tbl>
          </a:graphicData>
        </a:graphic>
      </p:graphicFrame>
      <p:sp>
        <p:nvSpPr>
          <p:cNvPr id="10" name="Footer Placeholder 3"/>
          <p:cNvSpPr>
            <a:spLocks noGrp="1"/>
          </p:cNvSpPr>
          <p:nvPr>
            <p:ph type="ftr" sz="quarter" idx="3"/>
          </p:nvPr>
        </p:nvSpPr>
        <p:spPr>
          <a:xfrm>
            <a:off x="457200" y="6308725"/>
            <a:ext cx="8229600" cy="365125"/>
          </a:xfrm>
        </p:spPr>
        <p:txBody>
          <a:bodyPr/>
          <a:lstStyle/>
          <a:p>
            <a:r>
              <a:rPr lang="en-US" dirty="0"/>
              <a:t>This presentation was last revised by Ana Enriquez in July 2018.  </a:t>
            </a:r>
          </a:p>
          <a:p>
            <a:r>
              <a:rPr lang="en-US" dirty="0"/>
              <a:t>It is licensed under the Creative Commons CC-BY 4.0 International License.</a:t>
            </a:r>
          </a:p>
        </p:txBody>
      </p:sp>
    </p:spTree>
    <p:extLst>
      <p:ext uri="{BB962C8B-B14F-4D97-AF65-F5344CB8AC3E}">
        <p14:creationId xmlns:p14="http://schemas.microsoft.com/office/powerpoint/2010/main" val="1107453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Fourth factor</a:t>
            </a:r>
            <a:endParaRPr lang="en-US" dirty="0"/>
          </a:p>
        </p:txBody>
      </p:sp>
      <p:sp>
        <p:nvSpPr>
          <p:cNvPr id="3" name="Content Placeholder 2"/>
          <p:cNvSpPr>
            <a:spLocks noGrp="1"/>
          </p:cNvSpPr>
          <p:nvPr>
            <p:ph idx="1"/>
          </p:nvPr>
        </p:nvSpPr>
        <p:spPr/>
        <p:txBody>
          <a:bodyPr/>
          <a:lstStyle/>
          <a:p>
            <a:r>
              <a:rPr lang="en-US" sz="2800"/>
              <a:t>the effect of the use upon the potential market for or value of the copyrighted work</a:t>
            </a:r>
          </a:p>
          <a:p>
            <a:endParaRPr lang="en-US" dirty="0"/>
          </a:p>
        </p:txBody>
      </p:sp>
      <p:sp>
        <p:nvSpPr>
          <p:cNvPr id="7" name="Footer Placeholder 3"/>
          <p:cNvSpPr>
            <a:spLocks noGrp="1"/>
          </p:cNvSpPr>
          <p:nvPr>
            <p:ph type="ftr" sz="quarter" idx="3"/>
          </p:nvPr>
        </p:nvSpPr>
        <p:spPr/>
        <p:txBody>
          <a:bodyPr/>
          <a:lstStyle/>
          <a:p>
            <a:r>
              <a:rPr lang="en-US" dirty="0"/>
              <a:t>This presentation was last revised by Ana Enriquez in July 2018.  </a:t>
            </a:r>
          </a:p>
          <a:p>
            <a:r>
              <a:rPr lang="en-US" dirty="0"/>
              <a:t>It is licensed under the Creative Commons CC-BY 4.0 International License.</a:t>
            </a:r>
          </a:p>
        </p:txBody>
      </p:sp>
      <p:pic>
        <p:nvPicPr>
          <p:cNvPr id="4" name="Picture 3"/>
          <p:cNvPicPr>
            <a:picLocks noChangeAspect="1"/>
          </p:cNvPicPr>
          <p:nvPr/>
        </p:nvPicPr>
        <p:blipFill>
          <a:blip r:embed="rId2"/>
          <a:stretch>
            <a:fillRect/>
          </a:stretch>
        </p:blipFill>
        <p:spPr>
          <a:xfrm>
            <a:off x="7899476" y="6422571"/>
            <a:ext cx="1244524" cy="435429"/>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538185640"/>
              </p:ext>
            </p:extLst>
          </p:nvPr>
        </p:nvGraphicFramePr>
        <p:xfrm>
          <a:off x="457200" y="2572376"/>
          <a:ext cx="8229600" cy="3736351"/>
        </p:xfrm>
        <a:graphic>
          <a:graphicData uri="http://schemas.openxmlformats.org/drawingml/2006/table">
            <a:tbl>
              <a:tblPr bandRow="1">
                <a:tableStyleId>{7E9639D4-E3E2-4D34-9284-5A2195B3D0D7}</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657871">
                <a:tc>
                  <a:txBody>
                    <a:bodyPr/>
                    <a:lstStyle/>
                    <a:p>
                      <a:pPr algn="just"/>
                      <a:r>
                        <a:rPr lang="en-US" sz="2800" b="0" dirty="0">
                          <a:latin typeface="Arial" charset="0"/>
                          <a:ea typeface="Arial" charset="0"/>
                          <a:cs typeface="Arial" charset="0"/>
                        </a:rPr>
                        <a:t>Less likely to be fair</a:t>
                      </a:r>
                      <a:endParaRPr lang="en-US" sz="2800" b="0" i="0" dirty="0">
                        <a:latin typeface="Arial" charset="0"/>
                        <a:ea typeface="Arial" charset="0"/>
                        <a:cs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lang="en-US" sz="2800" b="0" dirty="0">
                          <a:solidFill>
                            <a:schemeClr val="tx1"/>
                          </a:solidFill>
                          <a:latin typeface="Arial" charset="0"/>
                          <a:ea typeface="Arial" charset="0"/>
                          <a:cs typeface="Arial" charset="0"/>
                        </a:rPr>
                        <a:t>More likely to be fair</a:t>
                      </a:r>
                      <a:endParaRPr lang="en-US" sz="2800" b="0" i="0" dirty="0">
                        <a:solidFill>
                          <a:schemeClr val="tx1"/>
                        </a:solidFill>
                        <a:latin typeface="Arial" charset="0"/>
                        <a:ea typeface="Arial" charset="0"/>
                        <a:cs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747659">
                <a:tc>
                  <a:txBody>
                    <a:bodyPr/>
                    <a:lstStyle/>
                    <a:p>
                      <a:pPr marL="457200" indent="-457200" algn="l">
                        <a:buFont typeface="Arial" charset="0"/>
                        <a:buChar char="•"/>
                      </a:pPr>
                      <a:r>
                        <a:rPr lang="en-US" sz="2800" b="0" dirty="0">
                          <a:latin typeface="Arial" charset="0"/>
                          <a:ea typeface="Arial" charset="0"/>
                          <a:cs typeface="Arial" charset="0"/>
                        </a:rPr>
                        <a:t>Use decreases demand for the original work by acting as a substitute.</a:t>
                      </a:r>
                    </a:p>
                    <a:p>
                      <a:pPr marL="457200" indent="-457200" algn="l">
                        <a:buFont typeface="Arial" charset="0"/>
                        <a:buChar char="•"/>
                      </a:pPr>
                      <a:r>
                        <a:rPr lang="en-US" sz="2800" b="0" dirty="0" err="1">
                          <a:latin typeface="Arial" charset="0"/>
                          <a:ea typeface="Arial" charset="0"/>
                          <a:cs typeface="Arial" charset="0"/>
                        </a:rPr>
                        <a:t>Rightsholder</a:t>
                      </a:r>
                      <a:r>
                        <a:rPr lang="en-US" sz="2800" b="0" dirty="0">
                          <a:latin typeface="Arial" charset="0"/>
                          <a:ea typeface="Arial" charset="0"/>
                          <a:cs typeface="Arial" charset="0"/>
                        </a:rPr>
                        <a:t> currently licenses for this sort of use.</a:t>
                      </a:r>
                      <a:endParaRPr lang="en-US" sz="2800" b="0" i="0" dirty="0">
                        <a:latin typeface="Arial" charset="0"/>
                        <a:ea typeface="Arial" charset="0"/>
                        <a:cs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457200" indent="-457200" algn="l">
                        <a:buFont typeface="Arial" charset="0"/>
                        <a:buChar char="•"/>
                      </a:pPr>
                      <a:r>
                        <a:rPr lang="en-US" sz="2800" b="0" dirty="0" err="1">
                          <a:latin typeface="Arial" charset="0"/>
                          <a:ea typeface="Arial" charset="0"/>
                          <a:cs typeface="Arial" charset="0"/>
                        </a:rPr>
                        <a:t>Rightsholder</a:t>
                      </a:r>
                      <a:r>
                        <a:rPr lang="en-US" sz="2800" b="0" dirty="0">
                          <a:latin typeface="Arial" charset="0"/>
                          <a:ea typeface="Arial" charset="0"/>
                          <a:cs typeface="Arial" charset="0"/>
                        </a:rPr>
                        <a:t> is unwilling to license for this sort</a:t>
                      </a:r>
                      <a:r>
                        <a:rPr lang="en-US" sz="2800" b="0" baseline="0" dirty="0">
                          <a:latin typeface="Arial" charset="0"/>
                          <a:ea typeface="Arial" charset="0"/>
                          <a:cs typeface="Arial" charset="0"/>
                        </a:rPr>
                        <a:t> of use</a:t>
                      </a:r>
                      <a:r>
                        <a:rPr lang="en-US" sz="2800" b="0" dirty="0">
                          <a:latin typeface="Arial" charset="0"/>
                          <a:ea typeface="Arial" charset="0"/>
                          <a:cs typeface="Arial" charset="0"/>
                        </a:rPr>
                        <a:t>.</a:t>
                      </a:r>
                      <a:endParaRPr lang="en-US" sz="2800" b="0" i="0" dirty="0">
                        <a:latin typeface="Arial" charset="0"/>
                        <a:ea typeface="Arial" charset="0"/>
                        <a:cs typeface="Arial"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285252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Authors Guild, Inc. v. HathiTrust, </a:t>
            </a:r>
            <a:br>
              <a:rPr lang="en-US"/>
            </a:br>
            <a:r>
              <a:rPr lang="en-US"/>
              <a:t>755 F.3d 87 (2d Cir. 2014).</a:t>
            </a:r>
            <a:endParaRPr lang="en-US" dirty="0"/>
          </a:p>
        </p:txBody>
      </p:sp>
      <p:sp>
        <p:nvSpPr>
          <p:cNvPr id="3" name="Content Placeholder 2"/>
          <p:cNvSpPr>
            <a:spLocks noGrp="1"/>
          </p:cNvSpPr>
          <p:nvPr>
            <p:ph idx="1"/>
          </p:nvPr>
        </p:nvSpPr>
        <p:spPr/>
        <p:txBody>
          <a:bodyPr>
            <a:normAutofit lnSpcReduction="10000"/>
          </a:bodyPr>
          <a:lstStyle/>
          <a:p>
            <a:r>
              <a:rPr lang="en-US"/>
              <a:t>“First, HathiTrust allows the general public to search for particular terms across all digital copies in the repository.”</a:t>
            </a:r>
          </a:p>
          <a:p>
            <a:r>
              <a:rPr lang="en-US"/>
              <a:t>“Second, the HDL allows member libraries to provide patrons with certified print disabilities access to the full text of copyrighted works.”</a:t>
            </a:r>
            <a:endParaRPr lang="en-US" dirty="0"/>
          </a:p>
        </p:txBody>
      </p:sp>
      <p:pic>
        <p:nvPicPr>
          <p:cNvPr id="4" name="Picture 3"/>
          <p:cNvPicPr>
            <a:picLocks noChangeAspect="1"/>
          </p:cNvPicPr>
          <p:nvPr/>
        </p:nvPicPr>
        <p:blipFill>
          <a:blip r:embed="rId2"/>
          <a:stretch>
            <a:fillRect/>
          </a:stretch>
        </p:blipFill>
        <p:spPr>
          <a:xfrm>
            <a:off x="7899476" y="6422571"/>
            <a:ext cx="1244524" cy="435429"/>
          </a:xfrm>
          <a:prstGeom prst="rect">
            <a:avLst/>
          </a:prstGeom>
        </p:spPr>
      </p:pic>
      <p:sp>
        <p:nvSpPr>
          <p:cNvPr id="7" name="Footer Placeholder 3"/>
          <p:cNvSpPr>
            <a:spLocks noGrp="1"/>
          </p:cNvSpPr>
          <p:nvPr>
            <p:ph type="ftr" sz="quarter" idx="3"/>
          </p:nvPr>
        </p:nvSpPr>
        <p:spPr>
          <a:xfrm>
            <a:off x="457200" y="6308727"/>
            <a:ext cx="8229600" cy="365125"/>
          </a:xfrm>
        </p:spPr>
        <p:txBody>
          <a:bodyPr/>
          <a:lstStyle/>
          <a:p>
            <a:r>
              <a:rPr lang="en-US" dirty="0"/>
              <a:t>This presentation was last revised by Ana Enriquez in July 2018.  </a:t>
            </a:r>
          </a:p>
          <a:p>
            <a:r>
              <a:rPr lang="en-US" dirty="0"/>
              <a:t>It is licensed under the Creative Commons CC-BY 4.0 International License.</a:t>
            </a:r>
          </a:p>
        </p:txBody>
      </p:sp>
    </p:spTree>
    <p:extLst>
      <p:ext uri="{BB962C8B-B14F-4D97-AF65-F5344CB8AC3E}">
        <p14:creationId xmlns:p14="http://schemas.microsoft.com/office/powerpoint/2010/main" val="17370419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Authors Guild, Inc. v. HathiTrust, </a:t>
            </a:r>
            <a:br>
              <a:rPr lang="en-US"/>
            </a:br>
            <a:r>
              <a:rPr lang="en-US"/>
              <a:t>755 F.3d 87 (2d Cir. 2014).</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Use #1: Full text search by general public</a:t>
            </a:r>
          </a:p>
          <a:p>
            <a:r>
              <a:rPr lang="en-US" dirty="0"/>
              <a:t>Factors &amp; </a:t>
            </a:r>
            <a:r>
              <a:rPr lang="en-US" dirty="0" err="1"/>
              <a:t>subfactors</a:t>
            </a:r>
            <a:r>
              <a:rPr lang="en-US" dirty="0"/>
              <a:t> considered</a:t>
            </a:r>
          </a:p>
          <a:p>
            <a:pPr lvl="1"/>
            <a:r>
              <a:rPr lang="en-US" dirty="0"/>
              <a:t>Purpose and character of use</a:t>
            </a:r>
          </a:p>
          <a:p>
            <a:pPr lvl="2"/>
            <a:r>
              <a:rPr lang="en-US" dirty="0"/>
              <a:t>search is transformative</a:t>
            </a:r>
          </a:p>
          <a:p>
            <a:pPr lvl="1"/>
            <a:r>
              <a:rPr lang="en-US" dirty="0"/>
              <a:t>Nature of copyrighted work</a:t>
            </a:r>
          </a:p>
          <a:p>
            <a:pPr lvl="2"/>
            <a:r>
              <a:rPr lang="en-US" dirty="0"/>
              <a:t>many types of works, being used for transformative purpose</a:t>
            </a:r>
          </a:p>
          <a:p>
            <a:pPr lvl="1"/>
            <a:r>
              <a:rPr lang="en-US" dirty="0"/>
              <a:t>Amount and substantiality used</a:t>
            </a:r>
          </a:p>
          <a:p>
            <a:pPr lvl="2"/>
            <a:r>
              <a:rPr lang="en-US" dirty="0"/>
              <a:t>copied entirety of works, but that was necessary to purpose</a:t>
            </a:r>
          </a:p>
          <a:p>
            <a:pPr lvl="2"/>
            <a:r>
              <a:rPr lang="en-US" dirty="0"/>
              <a:t>number of copies not excessive</a:t>
            </a:r>
          </a:p>
          <a:p>
            <a:pPr lvl="1"/>
            <a:r>
              <a:rPr lang="en-US" dirty="0"/>
              <a:t>Effect on market</a:t>
            </a:r>
          </a:p>
          <a:p>
            <a:pPr lvl="2"/>
            <a:r>
              <a:rPr lang="en-US" dirty="0"/>
              <a:t>full-text search posed no harm to the existing or potential traditional market for works</a:t>
            </a:r>
          </a:p>
          <a:p>
            <a:r>
              <a:rPr lang="en-US" dirty="0"/>
              <a:t>Outcome: FAIR USE</a:t>
            </a:r>
          </a:p>
        </p:txBody>
      </p:sp>
      <p:pic>
        <p:nvPicPr>
          <p:cNvPr id="4" name="Picture 3"/>
          <p:cNvPicPr>
            <a:picLocks noChangeAspect="1"/>
          </p:cNvPicPr>
          <p:nvPr/>
        </p:nvPicPr>
        <p:blipFill>
          <a:blip r:embed="rId2"/>
          <a:stretch>
            <a:fillRect/>
          </a:stretch>
        </p:blipFill>
        <p:spPr>
          <a:xfrm>
            <a:off x="7899476" y="6422571"/>
            <a:ext cx="1244524" cy="435429"/>
          </a:xfrm>
          <a:prstGeom prst="rect">
            <a:avLst/>
          </a:prstGeom>
        </p:spPr>
      </p:pic>
      <p:sp>
        <p:nvSpPr>
          <p:cNvPr id="7" name="Footer Placeholder 3"/>
          <p:cNvSpPr>
            <a:spLocks noGrp="1"/>
          </p:cNvSpPr>
          <p:nvPr>
            <p:ph type="ftr" sz="quarter" idx="3"/>
          </p:nvPr>
        </p:nvSpPr>
        <p:spPr>
          <a:xfrm>
            <a:off x="457200" y="6308727"/>
            <a:ext cx="8229600" cy="365125"/>
          </a:xfrm>
        </p:spPr>
        <p:txBody>
          <a:bodyPr/>
          <a:lstStyle/>
          <a:p>
            <a:r>
              <a:rPr lang="en-US" dirty="0"/>
              <a:t>This presentation was last revised by Ana Enriquez in July 2018.  </a:t>
            </a:r>
          </a:p>
          <a:p>
            <a:r>
              <a:rPr lang="en-US" dirty="0"/>
              <a:t>It is licensed under the Creative Commons CC-BY 4.0 International License.</a:t>
            </a:r>
          </a:p>
        </p:txBody>
      </p:sp>
    </p:spTree>
    <p:extLst>
      <p:ext uri="{BB962C8B-B14F-4D97-AF65-F5344CB8AC3E}">
        <p14:creationId xmlns:p14="http://schemas.microsoft.com/office/powerpoint/2010/main" val="15716756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Authors Guild, Inc. v. HathiTrust, </a:t>
            </a:r>
            <a:br>
              <a:rPr lang="en-US"/>
            </a:br>
            <a:r>
              <a:rPr lang="en-US"/>
              <a:t>755 F.3d 87 (2d Cir. 2014).</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Use #2: Access for patrons with certified print disabilities</a:t>
            </a:r>
          </a:p>
          <a:p>
            <a:r>
              <a:rPr lang="en-US" dirty="0"/>
              <a:t>Factors &amp; </a:t>
            </a:r>
            <a:r>
              <a:rPr lang="en-US" dirty="0" err="1"/>
              <a:t>subfactors</a:t>
            </a:r>
            <a:r>
              <a:rPr lang="en-US" dirty="0"/>
              <a:t> considered</a:t>
            </a:r>
          </a:p>
          <a:p>
            <a:pPr lvl="1"/>
            <a:r>
              <a:rPr lang="en-US" dirty="0"/>
              <a:t>Purpose and character of use</a:t>
            </a:r>
          </a:p>
          <a:p>
            <a:pPr lvl="2"/>
            <a:r>
              <a:rPr lang="en-US" dirty="0"/>
              <a:t>access for print disabled is favored even though not transformative</a:t>
            </a:r>
          </a:p>
          <a:p>
            <a:pPr lvl="1"/>
            <a:r>
              <a:rPr lang="en-US" dirty="0"/>
              <a:t>Nature of copyrighted work</a:t>
            </a:r>
          </a:p>
          <a:p>
            <a:pPr lvl="2"/>
            <a:r>
              <a:rPr lang="en-US" dirty="0"/>
              <a:t>many types of works, being used for transformative purpose</a:t>
            </a:r>
          </a:p>
          <a:p>
            <a:pPr lvl="1"/>
            <a:r>
              <a:rPr lang="en-US" dirty="0"/>
              <a:t>Amount and substantiality used</a:t>
            </a:r>
          </a:p>
          <a:p>
            <a:pPr lvl="2"/>
            <a:r>
              <a:rPr lang="en-US" dirty="0"/>
              <a:t>copied entirety of works, but that was necessary to purpose</a:t>
            </a:r>
          </a:p>
          <a:p>
            <a:pPr lvl="2"/>
            <a:r>
              <a:rPr lang="en-US" dirty="0"/>
              <a:t>keeping image copies is necessary</a:t>
            </a:r>
          </a:p>
          <a:p>
            <a:pPr lvl="1"/>
            <a:r>
              <a:rPr lang="en-US" dirty="0"/>
              <a:t>Effect on market</a:t>
            </a:r>
          </a:p>
          <a:p>
            <a:pPr lvl="2"/>
            <a:r>
              <a:rPr lang="en-US" dirty="0"/>
              <a:t>present-day market for books for print disabled is insignificant</a:t>
            </a:r>
          </a:p>
          <a:p>
            <a:r>
              <a:rPr lang="en-US" dirty="0"/>
              <a:t>Outcome: FAIR USE</a:t>
            </a:r>
          </a:p>
        </p:txBody>
      </p:sp>
      <p:pic>
        <p:nvPicPr>
          <p:cNvPr id="4" name="Picture 3"/>
          <p:cNvPicPr>
            <a:picLocks noChangeAspect="1"/>
          </p:cNvPicPr>
          <p:nvPr/>
        </p:nvPicPr>
        <p:blipFill>
          <a:blip r:embed="rId2"/>
          <a:stretch>
            <a:fillRect/>
          </a:stretch>
        </p:blipFill>
        <p:spPr>
          <a:xfrm>
            <a:off x="7899476" y="6422571"/>
            <a:ext cx="1244524" cy="435429"/>
          </a:xfrm>
          <a:prstGeom prst="rect">
            <a:avLst/>
          </a:prstGeom>
        </p:spPr>
      </p:pic>
      <p:sp>
        <p:nvSpPr>
          <p:cNvPr id="7" name="Footer Placeholder 3"/>
          <p:cNvSpPr>
            <a:spLocks noGrp="1"/>
          </p:cNvSpPr>
          <p:nvPr>
            <p:ph type="ftr" sz="quarter" idx="3"/>
          </p:nvPr>
        </p:nvSpPr>
        <p:spPr>
          <a:xfrm>
            <a:off x="457200" y="6308727"/>
            <a:ext cx="8229600" cy="365125"/>
          </a:xfrm>
        </p:spPr>
        <p:txBody>
          <a:bodyPr/>
          <a:lstStyle/>
          <a:p>
            <a:r>
              <a:rPr lang="en-US" dirty="0"/>
              <a:t>This presentation was last revised by Ana Enriquez in July 2018.  </a:t>
            </a:r>
          </a:p>
          <a:p>
            <a:r>
              <a:rPr lang="en-US" dirty="0"/>
              <a:t>It is licensed under the Creative Commons CC-BY 4.0 International License.</a:t>
            </a:r>
          </a:p>
        </p:txBody>
      </p:sp>
    </p:spTree>
    <p:extLst>
      <p:ext uri="{BB962C8B-B14F-4D97-AF65-F5344CB8AC3E}">
        <p14:creationId xmlns:p14="http://schemas.microsoft.com/office/powerpoint/2010/main" val="11040435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Practices that impact </a:t>
            </a:r>
            <a:br>
              <a:rPr lang="en-US" dirty="0"/>
            </a:br>
            <a:r>
              <a:rPr lang="en-US" dirty="0"/>
              <a:t>the fair use analysis</a:t>
            </a:r>
          </a:p>
        </p:txBody>
      </p:sp>
      <p:sp>
        <p:nvSpPr>
          <p:cNvPr id="3" name="Content Placeholder 2"/>
          <p:cNvSpPr>
            <a:spLocks noGrp="1"/>
          </p:cNvSpPr>
          <p:nvPr>
            <p:ph idx="1"/>
          </p:nvPr>
        </p:nvSpPr>
        <p:spPr/>
        <p:txBody>
          <a:bodyPr>
            <a:normAutofit/>
          </a:bodyPr>
          <a:lstStyle/>
          <a:p>
            <a:r>
              <a:rPr lang="en-US" dirty="0"/>
              <a:t>Require proof of purchase before providing accessible materials.</a:t>
            </a:r>
          </a:p>
          <a:p>
            <a:r>
              <a:rPr lang="en-US" dirty="0"/>
              <a:t>Provide accessible materials only to students who have registered need for them. </a:t>
            </a:r>
          </a:p>
          <a:p>
            <a:r>
              <a:rPr lang="en-US" i="1" dirty="0"/>
              <a:t>These may help with fair use – do they help with accessibility?</a:t>
            </a:r>
          </a:p>
        </p:txBody>
      </p:sp>
      <p:sp>
        <p:nvSpPr>
          <p:cNvPr id="4" name="Footer Placeholder 3"/>
          <p:cNvSpPr>
            <a:spLocks noGrp="1"/>
          </p:cNvSpPr>
          <p:nvPr>
            <p:ph type="ftr" sz="quarter" idx="3"/>
          </p:nvPr>
        </p:nvSpPr>
        <p:spPr/>
        <p:txBody>
          <a:bodyPr/>
          <a:lstStyle/>
          <a:p>
            <a:r>
              <a:rPr lang="en-US" dirty="0"/>
              <a:t>This presentation was last revised by Ana Enriquez in July 2018.</a:t>
            </a:r>
          </a:p>
          <a:p>
            <a:r>
              <a:rPr lang="en-US" dirty="0"/>
              <a:t>It is licensed under the Creative Commons CC-BY 4.0 International License.</a:t>
            </a:r>
          </a:p>
        </p:txBody>
      </p:sp>
    </p:spTree>
    <p:extLst>
      <p:ext uri="{BB962C8B-B14F-4D97-AF65-F5344CB8AC3E}">
        <p14:creationId xmlns:p14="http://schemas.microsoft.com/office/powerpoint/2010/main" val="4858868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Copyright and Contract</a:t>
            </a:r>
          </a:p>
        </p:txBody>
      </p:sp>
      <p:sp>
        <p:nvSpPr>
          <p:cNvPr id="3" name="Content Placeholder 2"/>
          <p:cNvSpPr>
            <a:spLocks noGrp="1"/>
          </p:cNvSpPr>
          <p:nvPr>
            <p:ph idx="1"/>
          </p:nvPr>
        </p:nvSpPr>
        <p:spPr/>
        <p:txBody>
          <a:bodyPr/>
          <a:lstStyle/>
          <a:p>
            <a:r>
              <a:rPr lang="en-US" dirty="0"/>
              <a:t>Fair use and section 121 are rights of users. However, users can give up those rights via contract.</a:t>
            </a:r>
          </a:p>
          <a:p>
            <a:r>
              <a:rPr lang="en-US" dirty="0"/>
              <a:t>Example: electronic resources agreements</a:t>
            </a:r>
          </a:p>
        </p:txBody>
      </p:sp>
      <p:sp>
        <p:nvSpPr>
          <p:cNvPr id="4" name="Footer Placeholder 3"/>
          <p:cNvSpPr>
            <a:spLocks noGrp="1"/>
          </p:cNvSpPr>
          <p:nvPr>
            <p:ph type="ftr" sz="quarter" idx="3"/>
          </p:nvPr>
        </p:nvSpPr>
        <p:spPr/>
        <p:txBody>
          <a:bodyPr/>
          <a:lstStyle/>
          <a:p>
            <a:r>
              <a:rPr lang="en-US" dirty="0"/>
              <a:t>This presentation was last revised by Ana Enriquez in July 2018.</a:t>
            </a:r>
          </a:p>
          <a:p>
            <a:r>
              <a:rPr lang="en-US" dirty="0"/>
              <a:t>It is licensed under the Creative Commons CC-BY 4.0 International License.</a:t>
            </a:r>
          </a:p>
        </p:txBody>
      </p:sp>
    </p:spTree>
    <p:extLst>
      <p:ext uri="{BB962C8B-B14F-4D97-AF65-F5344CB8AC3E}">
        <p14:creationId xmlns:p14="http://schemas.microsoft.com/office/powerpoint/2010/main" val="2077208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Content Reusable</a:t>
            </a:r>
          </a:p>
        </p:txBody>
      </p:sp>
      <p:sp>
        <p:nvSpPr>
          <p:cNvPr id="3" name="Content Placeholder 2"/>
          <p:cNvSpPr>
            <a:spLocks noGrp="1"/>
          </p:cNvSpPr>
          <p:nvPr>
            <p:ph idx="1"/>
          </p:nvPr>
        </p:nvSpPr>
        <p:spPr/>
        <p:txBody>
          <a:bodyPr>
            <a:normAutofit fontScale="92500" lnSpcReduction="10000"/>
          </a:bodyPr>
          <a:lstStyle/>
          <a:p>
            <a:r>
              <a:rPr lang="en-US" dirty="0"/>
              <a:t>When you create materials (e.g. textual descriptions of images or captions of videos) that promote accessibility, how can you facilitate their wide reuse?</a:t>
            </a:r>
          </a:p>
          <a:p>
            <a:pPr lvl="1"/>
            <a:r>
              <a:rPr lang="en-US" dirty="0"/>
              <a:t>Borrow best practices from the open access movement: open licenses, professionally-maintained repositories, etc.</a:t>
            </a:r>
          </a:p>
          <a:p>
            <a:pPr lvl="1"/>
            <a:r>
              <a:rPr lang="en-US" dirty="0">
                <a:hlinkClick r:id="rId2"/>
              </a:rPr>
              <a:t>Libraries: Take AIM!</a:t>
            </a:r>
            <a:r>
              <a:rPr lang="en-US" dirty="0"/>
              <a:t> (white paper, March 2017)</a:t>
            </a:r>
          </a:p>
        </p:txBody>
      </p:sp>
      <p:sp>
        <p:nvSpPr>
          <p:cNvPr id="4" name="Footer Placeholder 3"/>
          <p:cNvSpPr>
            <a:spLocks noGrp="1"/>
          </p:cNvSpPr>
          <p:nvPr>
            <p:ph type="ftr" sz="quarter" idx="3"/>
          </p:nvPr>
        </p:nvSpPr>
        <p:spPr>
          <a:xfrm>
            <a:off x="457200" y="6308727"/>
            <a:ext cx="8229600" cy="365125"/>
          </a:xfrm>
        </p:spPr>
        <p:txBody>
          <a:bodyPr/>
          <a:lstStyle/>
          <a:p>
            <a:r>
              <a:rPr lang="en-US" dirty="0"/>
              <a:t>This presentation was last revised by Ana Enriquez in July 2018.</a:t>
            </a:r>
          </a:p>
          <a:p>
            <a:r>
              <a:rPr lang="en-US" dirty="0"/>
              <a:t>It is licensed under the Creative Commons CC-BY 4.0 International License.</a:t>
            </a:r>
          </a:p>
        </p:txBody>
      </p:sp>
    </p:spTree>
    <p:extLst>
      <p:ext uri="{BB962C8B-B14F-4D97-AF65-F5344CB8AC3E}">
        <p14:creationId xmlns:p14="http://schemas.microsoft.com/office/powerpoint/2010/main" val="1823349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Plan for Today</a:t>
            </a:r>
            <a:endParaRPr lang="en-US" dirty="0"/>
          </a:p>
        </p:txBody>
      </p:sp>
      <p:sp>
        <p:nvSpPr>
          <p:cNvPr id="5" name="Content Placeholder 4"/>
          <p:cNvSpPr>
            <a:spLocks noGrp="1"/>
          </p:cNvSpPr>
          <p:nvPr>
            <p:ph idx="1"/>
          </p:nvPr>
        </p:nvSpPr>
        <p:spPr/>
        <p:txBody>
          <a:bodyPr>
            <a:normAutofit fontScale="77500" lnSpcReduction="20000"/>
          </a:bodyPr>
          <a:lstStyle/>
          <a:p>
            <a:r>
              <a:rPr lang="en-US" dirty="0"/>
              <a:t>Context: Accessibility Law (5 minutes)</a:t>
            </a:r>
          </a:p>
          <a:p>
            <a:r>
              <a:rPr lang="en-US" dirty="0"/>
              <a:t>Context: Copyright Law (5 minutes)</a:t>
            </a:r>
          </a:p>
          <a:p>
            <a:r>
              <a:rPr lang="en-US" dirty="0"/>
              <a:t>User’s Rights and Accessibility (15 minutes)</a:t>
            </a:r>
          </a:p>
          <a:p>
            <a:r>
              <a:rPr lang="en-US" dirty="0"/>
              <a:t>Marrakesh Treaty (5 minutes)</a:t>
            </a:r>
          </a:p>
          <a:p>
            <a:r>
              <a:rPr lang="en-US" dirty="0"/>
              <a:t>Questions (10 minutes)</a:t>
            </a:r>
          </a:p>
          <a:p>
            <a:r>
              <a:rPr lang="en-US" dirty="0"/>
              <a:t>Hypotheticals (15 minutes)</a:t>
            </a:r>
          </a:p>
          <a:p>
            <a:r>
              <a:rPr lang="en-US" dirty="0"/>
              <a:t>Wrap-up (5 minutes)</a:t>
            </a:r>
          </a:p>
          <a:p>
            <a:endParaRPr lang="en-US" dirty="0"/>
          </a:p>
          <a:p>
            <a:pPr marL="0" indent="0">
              <a:buNone/>
            </a:pPr>
            <a:r>
              <a:rPr lang="en-US" dirty="0"/>
              <a:t>Please feel free to interrupt with questions. You can also ask questions at </a:t>
            </a:r>
            <a:r>
              <a:rPr lang="en-US" dirty="0" err="1">
                <a:hlinkClick r:id="rId2"/>
              </a:rPr>
              <a:t>goo.gl</a:t>
            </a:r>
            <a:r>
              <a:rPr lang="en-US" dirty="0">
                <a:hlinkClick r:id="rId2"/>
              </a:rPr>
              <a:t>/</a:t>
            </a:r>
            <a:r>
              <a:rPr lang="en-US" dirty="0" err="1">
                <a:hlinkClick r:id="rId2"/>
              </a:rPr>
              <a:t>BGmFex</a:t>
            </a:r>
            <a:r>
              <a:rPr lang="en-US" dirty="0"/>
              <a:t>.</a:t>
            </a:r>
          </a:p>
        </p:txBody>
      </p:sp>
      <p:sp>
        <p:nvSpPr>
          <p:cNvPr id="6" name="Footer Placeholder 3"/>
          <p:cNvSpPr>
            <a:spLocks noGrp="1"/>
          </p:cNvSpPr>
          <p:nvPr>
            <p:ph type="ftr" sz="quarter" idx="3"/>
          </p:nvPr>
        </p:nvSpPr>
        <p:spPr>
          <a:xfrm>
            <a:off x="457200" y="6308727"/>
            <a:ext cx="8229600" cy="365125"/>
          </a:xfrm>
        </p:spPr>
        <p:txBody>
          <a:bodyPr/>
          <a:lstStyle/>
          <a:p>
            <a:r>
              <a:rPr lang="en-US" dirty="0"/>
              <a:t>This presentation was last revised by Ana Enriquez in July 2018.</a:t>
            </a:r>
          </a:p>
          <a:p>
            <a:r>
              <a:rPr lang="en-US" dirty="0"/>
              <a:t>It is licensed under the Creative Commons CC-BY 4.0 International License.</a:t>
            </a:r>
          </a:p>
        </p:txBody>
      </p:sp>
    </p:spTree>
    <p:extLst>
      <p:ext uri="{BB962C8B-B14F-4D97-AF65-F5344CB8AC3E}">
        <p14:creationId xmlns:p14="http://schemas.microsoft.com/office/powerpoint/2010/main" val="1013731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Examples at the University of Michigan Library</a:t>
            </a:r>
          </a:p>
        </p:txBody>
      </p:sp>
      <p:sp>
        <p:nvSpPr>
          <p:cNvPr id="3" name="Content Placeholder 2"/>
          <p:cNvSpPr>
            <a:spLocks noGrp="1"/>
          </p:cNvSpPr>
          <p:nvPr>
            <p:ph idx="1"/>
          </p:nvPr>
        </p:nvSpPr>
        <p:spPr/>
        <p:txBody>
          <a:bodyPr>
            <a:normAutofit fontScale="77500" lnSpcReduction="20000"/>
          </a:bodyPr>
          <a:lstStyle/>
          <a:p>
            <a:r>
              <a:rPr lang="en-US" dirty="0" err="1"/>
              <a:t>HathiTrust</a:t>
            </a:r>
            <a:endParaRPr lang="en-US" dirty="0"/>
          </a:p>
          <a:p>
            <a:pPr lvl="1"/>
            <a:r>
              <a:rPr lang="en-US" dirty="0"/>
              <a:t>“Eligible students, staff and faculty whose disabilities do not allow them to use printed books may access digital versions of titles through the </a:t>
            </a:r>
            <a:r>
              <a:rPr lang="en-US" u="sng" dirty="0">
                <a:hlinkClick r:id="rId2"/>
              </a:rPr>
              <a:t>HathiTrust Digital Library</a:t>
            </a:r>
            <a:r>
              <a:rPr lang="en-US" dirty="0"/>
              <a:t>. Access includes all books held in </a:t>
            </a:r>
            <a:r>
              <a:rPr lang="en-US" dirty="0" err="1"/>
              <a:t>HathiTrust</a:t>
            </a:r>
            <a:r>
              <a:rPr lang="en-US" dirty="0"/>
              <a:t> collection.”</a:t>
            </a:r>
          </a:p>
          <a:p>
            <a:r>
              <a:rPr lang="en-US" dirty="0"/>
              <a:t>Document Delivery</a:t>
            </a:r>
          </a:p>
          <a:p>
            <a:pPr lvl="1"/>
            <a:r>
              <a:rPr lang="en-US" dirty="0"/>
              <a:t>“Our </a:t>
            </a:r>
            <a:r>
              <a:rPr lang="en-US" u="sng" dirty="0">
                <a:hlinkClick r:id="rId3"/>
              </a:rPr>
              <a:t>7FAST service</a:t>
            </a:r>
            <a:r>
              <a:rPr lang="en-US" dirty="0"/>
              <a:t> provides free document retrieval services to eligible users. Patrons may have articles, microfilm or book chapters provided electronically, or have books delivered to a departmental mailbox.”</a:t>
            </a:r>
          </a:p>
          <a:p>
            <a:r>
              <a:rPr lang="en-US" dirty="0"/>
              <a:t>For more details, see the </a:t>
            </a:r>
            <a:r>
              <a:rPr lang="en-US" dirty="0">
                <a:hlinkClick r:id="rId4"/>
              </a:rPr>
              <a:t>Accessibility</a:t>
            </a:r>
            <a:r>
              <a:rPr lang="en-US" dirty="0"/>
              <a:t> page on the library website.</a:t>
            </a:r>
          </a:p>
        </p:txBody>
      </p:sp>
      <p:sp>
        <p:nvSpPr>
          <p:cNvPr id="4" name="Footer Placeholder 3"/>
          <p:cNvSpPr>
            <a:spLocks noGrp="1"/>
          </p:cNvSpPr>
          <p:nvPr>
            <p:ph type="ftr" sz="quarter" idx="3"/>
          </p:nvPr>
        </p:nvSpPr>
        <p:spPr>
          <a:xfrm>
            <a:off x="457200" y="6308727"/>
            <a:ext cx="8229600" cy="365125"/>
          </a:xfrm>
        </p:spPr>
        <p:txBody>
          <a:bodyPr/>
          <a:lstStyle/>
          <a:p>
            <a:r>
              <a:rPr lang="en-US" dirty="0"/>
              <a:t>This presentation was last revised by Ana Enriquez in July 2018.</a:t>
            </a:r>
          </a:p>
          <a:p>
            <a:r>
              <a:rPr lang="en-US" dirty="0"/>
              <a:t>It is licensed under the Creative Commons CC-BY 4.0 International License.</a:t>
            </a:r>
          </a:p>
        </p:txBody>
      </p:sp>
    </p:spTree>
    <p:extLst>
      <p:ext uri="{BB962C8B-B14F-4D97-AF65-F5344CB8AC3E}">
        <p14:creationId xmlns:p14="http://schemas.microsoft.com/office/powerpoint/2010/main" val="6628385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A32F-E3FF-3F40-BAD1-722D116177FD}"/>
              </a:ext>
            </a:extLst>
          </p:cNvPr>
          <p:cNvSpPr>
            <a:spLocks noGrp="1"/>
          </p:cNvSpPr>
          <p:nvPr>
            <p:ph type="title"/>
          </p:nvPr>
        </p:nvSpPr>
        <p:spPr/>
        <p:txBody>
          <a:bodyPr/>
          <a:lstStyle/>
          <a:p>
            <a:r>
              <a:rPr lang="en-US" dirty="0"/>
              <a:t>National Library Service</a:t>
            </a:r>
          </a:p>
        </p:txBody>
      </p:sp>
      <p:sp>
        <p:nvSpPr>
          <p:cNvPr id="3" name="Content Placeholder 2">
            <a:extLst>
              <a:ext uri="{FF2B5EF4-FFF2-40B4-BE49-F238E27FC236}">
                <a16:creationId xmlns:a16="http://schemas.microsoft.com/office/drawing/2014/main" id="{DF2C4CCC-E0F2-D846-8B7D-8AC249674D5E}"/>
              </a:ext>
            </a:extLst>
          </p:cNvPr>
          <p:cNvSpPr>
            <a:spLocks noGrp="1"/>
          </p:cNvSpPr>
          <p:nvPr>
            <p:ph idx="1"/>
          </p:nvPr>
        </p:nvSpPr>
        <p:spPr/>
        <p:txBody>
          <a:bodyPr>
            <a:normAutofit fontScale="70000" lnSpcReduction="20000"/>
          </a:bodyPr>
          <a:lstStyle/>
          <a:p>
            <a:r>
              <a:rPr lang="en-US" dirty="0"/>
              <a:t>National Library Service (NLS) is a free braille and talking book library service for people with temporary or permanent low vision, blindness, or a physical disability that prevents them from reading or holding the printed page. Through a national network of cooperating libraries, NLS circulates books and magazines in braille or audio formats, delivered by postage-free mail or instantly downloadable. (from NLS website)</a:t>
            </a:r>
          </a:p>
          <a:p>
            <a:r>
              <a:rPr lang="en-US" dirty="0"/>
              <a:t>NLS operates under 121 and, in cases where 121 does not apply, with permission from publishers. Before 121, NLS operated solely with permission, which meant some books were never available.</a:t>
            </a:r>
          </a:p>
        </p:txBody>
      </p:sp>
      <p:sp>
        <p:nvSpPr>
          <p:cNvPr id="4" name="Footer Placeholder 3">
            <a:extLst>
              <a:ext uri="{FF2B5EF4-FFF2-40B4-BE49-F238E27FC236}">
                <a16:creationId xmlns:a16="http://schemas.microsoft.com/office/drawing/2014/main" id="{B8EBE7DD-4B60-D545-955F-192F37217361}"/>
              </a:ext>
            </a:extLst>
          </p:cNvPr>
          <p:cNvSpPr>
            <a:spLocks noGrp="1"/>
          </p:cNvSpPr>
          <p:nvPr>
            <p:ph type="ftr" sz="quarter" idx="3"/>
          </p:nvPr>
        </p:nvSpPr>
        <p:spPr/>
        <p:txBody>
          <a:bodyPr/>
          <a:lstStyle/>
          <a:p>
            <a:r>
              <a:rPr lang="en-US" dirty="0"/>
              <a:t>This presentation was last revised by Ana Enriquez in July 2018.</a:t>
            </a:r>
          </a:p>
          <a:p>
            <a:r>
              <a:rPr lang="en-US" dirty="0"/>
              <a:t>It is licensed under the Creative Commons CC-BY 4.0 International License.</a:t>
            </a:r>
          </a:p>
        </p:txBody>
      </p:sp>
    </p:spTree>
    <p:extLst>
      <p:ext uri="{BB962C8B-B14F-4D97-AF65-F5344CB8AC3E}">
        <p14:creationId xmlns:p14="http://schemas.microsoft.com/office/powerpoint/2010/main" val="30578380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9EDC8-3FF8-1E47-991E-27B0B79C2717}"/>
              </a:ext>
            </a:extLst>
          </p:cNvPr>
          <p:cNvSpPr>
            <a:spLocks noGrp="1"/>
          </p:cNvSpPr>
          <p:nvPr>
            <p:ph type="title"/>
          </p:nvPr>
        </p:nvSpPr>
        <p:spPr/>
        <p:txBody>
          <a:bodyPr/>
          <a:lstStyle/>
          <a:p>
            <a:r>
              <a:rPr lang="en-US" dirty="0"/>
              <a:t>Databases of Accessible Texts</a:t>
            </a:r>
          </a:p>
        </p:txBody>
      </p:sp>
      <p:sp>
        <p:nvSpPr>
          <p:cNvPr id="3" name="Content Placeholder 2">
            <a:extLst>
              <a:ext uri="{FF2B5EF4-FFF2-40B4-BE49-F238E27FC236}">
                <a16:creationId xmlns:a16="http://schemas.microsoft.com/office/drawing/2014/main" id="{0B91C224-0E39-DF45-A2C6-F4973B46EF61}"/>
              </a:ext>
            </a:extLst>
          </p:cNvPr>
          <p:cNvSpPr>
            <a:spLocks noGrp="1"/>
          </p:cNvSpPr>
          <p:nvPr>
            <p:ph idx="1"/>
          </p:nvPr>
        </p:nvSpPr>
        <p:spPr/>
        <p:txBody>
          <a:bodyPr>
            <a:normAutofit fontScale="77500" lnSpcReduction="20000"/>
          </a:bodyPr>
          <a:lstStyle/>
          <a:p>
            <a:r>
              <a:rPr lang="en-US" dirty="0" err="1"/>
              <a:t>Bookshare</a:t>
            </a:r>
            <a:endParaRPr lang="en-US" dirty="0"/>
          </a:p>
          <a:p>
            <a:pPr lvl="1"/>
            <a:r>
              <a:rPr lang="en-US" dirty="0"/>
              <a:t>425,000 people (students and others) in 70 countries have access to 632,338 titles.</a:t>
            </a:r>
          </a:p>
          <a:p>
            <a:pPr lvl="1"/>
            <a:r>
              <a:rPr lang="en-US" dirty="0"/>
              <a:t>More than 820 publishers donate digital files.</a:t>
            </a:r>
          </a:p>
          <a:p>
            <a:pPr lvl="1"/>
            <a:r>
              <a:rPr lang="en-US" dirty="0"/>
              <a:t>In the U.S., operating under 121. Abroad, operating with permission from publishers.</a:t>
            </a:r>
          </a:p>
          <a:p>
            <a:r>
              <a:rPr lang="en-US" dirty="0" err="1"/>
              <a:t>AccessText</a:t>
            </a:r>
            <a:r>
              <a:rPr lang="en-US" dirty="0"/>
              <a:t> Network</a:t>
            </a:r>
          </a:p>
          <a:p>
            <a:pPr lvl="1"/>
            <a:r>
              <a:rPr lang="en-US" dirty="0"/>
              <a:t>Allows college Disability Service Providers (DSPs) to request electronic copies directly from publishers.</a:t>
            </a:r>
          </a:p>
          <a:p>
            <a:pPr lvl="1"/>
            <a:r>
              <a:rPr lang="en-US" dirty="0"/>
              <a:t>DSP prepares an accessible copy for the student who needs it, verifying that the student has also purchased a copy of the book.</a:t>
            </a:r>
          </a:p>
          <a:p>
            <a:pPr lvl="1"/>
            <a:endParaRPr lang="en-US" dirty="0"/>
          </a:p>
        </p:txBody>
      </p:sp>
      <p:sp>
        <p:nvSpPr>
          <p:cNvPr id="4" name="Footer Placeholder 3">
            <a:extLst>
              <a:ext uri="{FF2B5EF4-FFF2-40B4-BE49-F238E27FC236}">
                <a16:creationId xmlns:a16="http://schemas.microsoft.com/office/drawing/2014/main" id="{4B474BE7-174D-5649-8B82-52D16D215369}"/>
              </a:ext>
            </a:extLst>
          </p:cNvPr>
          <p:cNvSpPr>
            <a:spLocks noGrp="1"/>
          </p:cNvSpPr>
          <p:nvPr>
            <p:ph type="ftr" sz="quarter" idx="3"/>
          </p:nvPr>
        </p:nvSpPr>
        <p:spPr/>
        <p:txBody>
          <a:bodyPr/>
          <a:lstStyle/>
          <a:p>
            <a:r>
              <a:rPr lang="en-US" dirty="0"/>
              <a:t>This presentation was last revised by Ana Enriquez in July 2018.</a:t>
            </a:r>
          </a:p>
          <a:p>
            <a:r>
              <a:rPr lang="en-US" dirty="0"/>
              <a:t>It is licensed under the Creative Commons CC-BY 4.0 International License.</a:t>
            </a:r>
          </a:p>
        </p:txBody>
      </p:sp>
    </p:spTree>
    <p:extLst>
      <p:ext uri="{BB962C8B-B14F-4D97-AF65-F5344CB8AC3E}">
        <p14:creationId xmlns:p14="http://schemas.microsoft.com/office/powerpoint/2010/main" val="34346111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Marrakesh Treaty</a:t>
            </a:r>
          </a:p>
        </p:txBody>
      </p:sp>
      <p:sp>
        <p:nvSpPr>
          <p:cNvPr id="5" name="Text Placeholder 4"/>
          <p:cNvSpPr>
            <a:spLocks noGrp="1"/>
          </p:cNvSpPr>
          <p:nvPr>
            <p:ph type="body" idx="1"/>
          </p:nvPr>
        </p:nvSpPr>
        <p:spPr/>
        <p:txBody>
          <a:bodyPr/>
          <a:lstStyle/>
          <a:p>
            <a:endParaRPr lang="en-US"/>
          </a:p>
        </p:txBody>
      </p:sp>
      <p:sp>
        <p:nvSpPr>
          <p:cNvPr id="6" name="Footer Placeholder 3"/>
          <p:cNvSpPr>
            <a:spLocks noGrp="1"/>
          </p:cNvSpPr>
          <p:nvPr>
            <p:ph type="ftr" sz="quarter" idx="3"/>
          </p:nvPr>
        </p:nvSpPr>
        <p:spPr>
          <a:xfrm>
            <a:off x="457200" y="6308727"/>
            <a:ext cx="8229600" cy="365125"/>
          </a:xfrm>
        </p:spPr>
        <p:txBody>
          <a:bodyPr/>
          <a:lstStyle/>
          <a:p>
            <a:r>
              <a:rPr lang="en-US" dirty="0"/>
              <a:t>This presentation was last revised by Ana Enriquez in July 2018.</a:t>
            </a:r>
          </a:p>
          <a:p>
            <a:r>
              <a:rPr lang="en-US" dirty="0"/>
              <a:t>It is licensed under the Creative Commons CC-BY 4.0 International License.</a:t>
            </a:r>
          </a:p>
        </p:txBody>
      </p:sp>
    </p:spTree>
    <p:extLst>
      <p:ext uri="{BB962C8B-B14F-4D97-AF65-F5344CB8AC3E}">
        <p14:creationId xmlns:p14="http://schemas.microsoft.com/office/powerpoint/2010/main" val="13562848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Marrakesh Treaty</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main goal of the Marrakesh Treaty “is to create a set of mandatory limitations and exceptions for the benefit of the blind, visually impaired, and otherwise print disabled (VIPs).”</a:t>
            </a:r>
          </a:p>
          <a:p>
            <a:r>
              <a:rPr lang="en-US" dirty="0"/>
              <a:t>Entered into force (for its 28 member states) on September 30, 2016.</a:t>
            </a:r>
          </a:p>
          <a:p>
            <a:r>
              <a:rPr lang="en-US" dirty="0"/>
              <a:t>U.S. signed, but Congress has yet to ratify.</a:t>
            </a:r>
          </a:p>
          <a:p>
            <a:r>
              <a:rPr lang="en-US" dirty="0"/>
              <a:t>Senate passed implementing legislation on June 28, 2018.</a:t>
            </a:r>
          </a:p>
        </p:txBody>
      </p:sp>
      <p:sp>
        <p:nvSpPr>
          <p:cNvPr id="6" name="Footer Placeholder 3"/>
          <p:cNvSpPr>
            <a:spLocks noGrp="1"/>
          </p:cNvSpPr>
          <p:nvPr>
            <p:ph type="ftr" sz="quarter" idx="3"/>
          </p:nvPr>
        </p:nvSpPr>
        <p:spPr>
          <a:xfrm>
            <a:off x="457200" y="6308727"/>
            <a:ext cx="8229600" cy="365125"/>
          </a:xfrm>
        </p:spPr>
        <p:txBody>
          <a:bodyPr/>
          <a:lstStyle/>
          <a:p>
            <a:r>
              <a:rPr lang="en-US" dirty="0"/>
              <a:t>This presentation was last revised by Ana Enriquez in July 2018.</a:t>
            </a:r>
          </a:p>
          <a:p>
            <a:r>
              <a:rPr lang="en-US" dirty="0"/>
              <a:t>It is licensed under the Creative Commons CC-BY 4.0 International License.</a:t>
            </a:r>
          </a:p>
        </p:txBody>
      </p:sp>
    </p:spTree>
    <p:extLst>
      <p:ext uri="{BB962C8B-B14F-4D97-AF65-F5344CB8AC3E}">
        <p14:creationId xmlns:p14="http://schemas.microsoft.com/office/powerpoint/2010/main" val="21452911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Hypotheticals</a:t>
            </a:r>
          </a:p>
        </p:txBody>
      </p:sp>
      <p:sp>
        <p:nvSpPr>
          <p:cNvPr id="5" name="Text Placeholder 4"/>
          <p:cNvSpPr>
            <a:spLocks noGrp="1"/>
          </p:cNvSpPr>
          <p:nvPr>
            <p:ph type="body" idx="1"/>
          </p:nvPr>
        </p:nvSpPr>
        <p:spPr/>
        <p:txBody>
          <a:bodyPr/>
          <a:lstStyle/>
          <a:p>
            <a:endParaRPr lang="en-US"/>
          </a:p>
        </p:txBody>
      </p:sp>
      <p:sp>
        <p:nvSpPr>
          <p:cNvPr id="6" name="Footer Placeholder 3"/>
          <p:cNvSpPr>
            <a:spLocks noGrp="1"/>
          </p:cNvSpPr>
          <p:nvPr>
            <p:ph type="ftr" sz="quarter" idx="3"/>
          </p:nvPr>
        </p:nvSpPr>
        <p:spPr>
          <a:xfrm>
            <a:off x="457200" y="6308727"/>
            <a:ext cx="8229600" cy="365125"/>
          </a:xfrm>
        </p:spPr>
        <p:txBody>
          <a:bodyPr/>
          <a:lstStyle/>
          <a:p>
            <a:r>
              <a:rPr lang="en-US" dirty="0"/>
              <a:t>This presentation was last revised by Ana Enriquez in July 2018.</a:t>
            </a:r>
          </a:p>
          <a:p>
            <a:r>
              <a:rPr lang="en-US" dirty="0"/>
              <a:t>It is licensed under the Creative Commons CC-BY 4.0 International License.</a:t>
            </a:r>
          </a:p>
        </p:txBody>
      </p:sp>
    </p:spTree>
    <p:extLst>
      <p:ext uri="{BB962C8B-B14F-4D97-AF65-F5344CB8AC3E}">
        <p14:creationId xmlns:p14="http://schemas.microsoft.com/office/powerpoint/2010/main" val="8787955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First Hypothetical</a:t>
            </a:r>
          </a:p>
        </p:txBody>
      </p:sp>
      <p:sp>
        <p:nvSpPr>
          <p:cNvPr id="6" name="Content Placeholder 5"/>
          <p:cNvSpPr>
            <a:spLocks noGrp="1"/>
          </p:cNvSpPr>
          <p:nvPr>
            <p:ph idx="1"/>
          </p:nvPr>
        </p:nvSpPr>
        <p:spPr/>
        <p:txBody>
          <a:bodyPr>
            <a:normAutofit fontScale="92500"/>
          </a:bodyPr>
          <a:lstStyle/>
          <a:p>
            <a:pPr marL="0" indent="0">
              <a:buNone/>
            </a:pPr>
            <a:r>
              <a:rPr lang="en-US" dirty="0"/>
              <a:t>You have included a number of videos on your course website. You are confident in your copyright analysis for posting them. Some were licensed through the library, and you are making fair use of the others. You need to add captions to several of the videos that will be available to everyone in the course. How should you proceed?</a:t>
            </a:r>
          </a:p>
        </p:txBody>
      </p:sp>
      <p:sp>
        <p:nvSpPr>
          <p:cNvPr id="4" name="Footer Placeholder 3"/>
          <p:cNvSpPr>
            <a:spLocks noGrp="1"/>
          </p:cNvSpPr>
          <p:nvPr>
            <p:ph type="ftr" sz="quarter" idx="3"/>
          </p:nvPr>
        </p:nvSpPr>
        <p:spPr/>
        <p:txBody>
          <a:bodyPr/>
          <a:lstStyle/>
          <a:p>
            <a:r>
              <a:rPr lang="en-US" dirty="0"/>
              <a:t>This presentation was last revised by Ana Enriquez in July 2018.</a:t>
            </a:r>
          </a:p>
          <a:p>
            <a:r>
              <a:rPr lang="en-US" dirty="0"/>
              <a:t>It is licensed under the Creative Commons CC-BY 4.0 International License.</a:t>
            </a:r>
          </a:p>
        </p:txBody>
      </p:sp>
    </p:spTree>
    <p:extLst>
      <p:ext uri="{BB962C8B-B14F-4D97-AF65-F5344CB8AC3E}">
        <p14:creationId xmlns:p14="http://schemas.microsoft.com/office/powerpoint/2010/main" val="3484322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Second Hypothetical</a:t>
            </a:r>
          </a:p>
        </p:txBody>
      </p:sp>
      <p:sp>
        <p:nvSpPr>
          <p:cNvPr id="3" name="Content Placeholder 2"/>
          <p:cNvSpPr>
            <a:spLocks noGrp="1"/>
          </p:cNvSpPr>
          <p:nvPr>
            <p:ph idx="1"/>
          </p:nvPr>
        </p:nvSpPr>
        <p:spPr/>
        <p:txBody>
          <a:bodyPr/>
          <a:lstStyle/>
          <a:p>
            <a:pPr marL="0" indent="0">
              <a:buNone/>
            </a:pPr>
            <a:r>
              <a:rPr lang="en-US" dirty="0"/>
              <a:t>You work in the Services for Students with Disabilities office. You need to convert a recent journal article to DAISY format for a student who has arranged for this service through their disability coordinator. How should you proceed?</a:t>
            </a:r>
            <a:br>
              <a:rPr lang="en-US" dirty="0"/>
            </a:br>
            <a:endParaRPr lang="en-US" dirty="0"/>
          </a:p>
        </p:txBody>
      </p:sp>
      <p:sp>
        <p:nvSpPr>
          <p:cNvPr id="4" name="Footer Placeholder 3"/>
          <p:cNvSpPr>
            <a:spLocks noGrp="1"/>
          </p:cNvSpPr>
          <p:nvPr>
            <p:ph type="ftr" sz="quarter" idx="3"/>
          </p:nvPr>
        </p:nvSpPr>
        <p:spPr/>
        <p:txBody>
          <a:bodyPr/>
          <a:lstStyle/>
          <a:p>
            <a:r>
              <a:rPr lang="en-US" dirty="0"/>
              <a:t>This presentation was last revised by Ana Enriquez in July 2018.</a:t>
            </a:r>
          </a:p>
          <a:p>
            <a:r>
              <a:rPr lang="en-US" dirty="0"/>
              <a:t>It is licensed under the Creative Commons CC-BY 4.0 International License.</a:t>
            </a:r>
          </a:p>
        </p:txBody>
      </p:sp>
    </p:spTree>
    <p:extLst>
      <p:ext uri="{BB962C8B-B14F-4D97-AF65-F5344CB8AC3E}">
        <p14:creationId xmlns:p14="http://schemas.microsoft.com/office/powerpoint/2010/main" val="20611939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Third Hypothetical</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You manage a collection of visual resources. It includes copies of famous works of art. You are coordinating an effort to create text that describes each of the images. A group of volunteer art historians and other image specialists will be trained to write the descriptive text, and it will be checked by a group of experts. You would like to maximize reuse of the descriptions, even by institutions that hold other copies of the images. How should you proceed?</a:t>
            </a:r>
          </a:p>
        </p:txBody>
      </p:sp>
      <p:sp>
        <p:nvSpPr>
          <p:cNvPr id="4" name="Footer Placeholder 3"/>
          <p:cNvSpPr>
            <a:spLocks noGrp="1"/>
          </p:cNvSpPr>
          <p:nvPr>
            <p:ph type="ftr" sz="quarter" idx="3"/>
          </p:nvPr>
        </p:nvSpPr>
        <p:spPr/>
        <p:txBody>
          <a:bodyPr/>
          <a:lstStyle/>
          <a:p>
            <a:r>
              <a:rPr lang="en-US" dirty="0"/>
              <a:t>This presentation was last revised by Ana Enriquez in July 2018.</a:t>
            </a:r>
          </a:p>
          <a:p>
            <a:r>
              <a:rPr lang="en-US" dirty="0"/>
              <a:t>It is licensed under the Creative Commons CC-BY 4.0 International License.</a:t>
            </a:r>
          </a:p>
        </p:txBody>
      </p:sp>
    </p:spTree>
    <p:extLst>
      <p:ext uri="{BB962C8B-B14F-4D97-AF65-F5344CB8AC3E}">
        <p14:creationId xmlns:p14="http://schemas.microsoft.com/office/powerpoint/2010/main" val="1428125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Context: Accessibility Law</a:t>
            </a:r>
          </a:p>
        </p:txBody>
      </p:sp>
      <p:sp>
        <p:nvSpPr>
          <p:cNvPr id="3" name="Content Placeholder 2"/>
          <p:cNvSpPr>
            <a:spLocks noGrp="1"/>
          </p:cNvSpPr>
          <p:nvPr>
            <p:ph idx="1"/>
          </p:nvPr>
        </p:nvSpPr>
        <p:spPr/>
        <p:txBody>
          <a:bodyPr>
            <a:normAutofit/>
          </a:bodyPr>
          <a:lstStyle/>
          <a:p>
            <a:r>
              <a:rPr lang="en-US" dirty="0"/>
              <a:t>Americans with Disabilities Act (ADA)</a:t>
            </a:r>
          </a:p>
          <a:p>
            <a:r>
              <a:rPr lang="en-US" dirty="0"/>
              <a:t>Section 504 of the Rehabilitation Act</a:t>
            </a:r>
          </a:p>
        </p:txBody>
      </p:sp>
      <p:sp>
        <p:nvSpPr>
          <p:cNvPr id="4" name="Footer Placeholder 3"/>
          <p:cNvSpPr>
            <a:spLocks noGrp="1"/>
          </p:cNvSpPr>
          <p:nvPr>
            <p:ph type="ftr" sz="quarter" idx="3"/>
          </p:nvPr>
        </p:nvSpPr>
        <p:spPr/>
        <p:txBody>
          <a:bodyPr/>
          <a:lstStyle/>
          <a:p>
            <a:r>
              <a:rPr lang="en-US" dirty="0"/>
              <a:t>This presentation was last revised by Ana Enriquez in July 2018.</a:t>
            </a:r>
          </a:p>
          <a:p>
            <a:r>
              <a:rPr lang="en-US" dirty="0"/>
              <a:t>It is licensed under the Creative Commons CC-BY 4.0 International License.</a:t>
            </a:r>
          </a:p>
        </p:txBody>
      </p:sp>
    </p:spTree>
    <p:extLst>
      <p:ext uri="{BB962C8B-B14F-4D97-AF65-F5344CB8AC3E}">
        <p14:creationId xmlns:p14="http://schemas.microsoft.com/office/powerpoint/2010/main" val="586975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Americans with Disabilities Act (ADA)</a:t>
            </a:r>
          </a:p>
        </p:txBody>
      </p:sp>
      <p:sp>
        <p:nvSpPr>
          <p:cNvPr id="3" name="Content Placeholder 2"/>
          <p:cNvSpPr>
            <a:spLocks noGrp="1"/>
          </p:cNvSpPr>
          <p:nvPr>
            <p:ph idx="1"/>
          </p:nvPr>
        </p:nvSpPr>
        <p:spPr/>
        <p:txBody>
          <a:bodyPr>
            <a:normAutofit fontScale="77500" lnSpcReduction="20000"/>
          </a:bodyPr>
          <a:lstStyle/>
          <a:p>
            <a:r>
              <a:rPr lang="en-US" dirty="0"/>
              <a:t>Purpose:</a:t>
            </a:r>
          </a:p>
          <a:p>
            <a:pPr lvl="1"/>
            <a:r>
              <a:rPr lang="en-US" dirty="0"/>
              <a:t>To prohibit discrimination solely on the basis of disability in employment, public services, and accommodations</a:t>
            </a:r>
          </a:p>
          <a:p>
            <a:r>
              <a:rPr lang="en-US" dirty="0"/>
              <a:t>Who is protected?</a:t>
            </a:r>
          </a:p>
          <a:p>
            <a:pPr lvl="1"/>
            <a:r>
              <a:rPr lang="en-US" dirty="0"/>
              <a:t>Any individual with a disability who: (1) has a physical or mental impairment that substantially limits one or more life activities; or (2) has a record of such impairment; or (3) is regarded as having such an impairment.  Further, the person must be qualified for the program, service, or job.</a:t>
            </a:r>
          </a:p>
          <a:p>
            <a:r>
              <a:rPr lang="en-US" dirty="0"/>
              <a:t>This summary comes from the Disability Rights Education and Defense Fund (DREDF).</a:t>
            </a:r>
          </a:p>
          <a:p>
            <a:endParaRPr lang="en-US" dirty="0"/>
          </a:p>
        </p:txBody>
      </p:sp>
      <p:sp>
        <p:nvSpPr>
          <p:cNvPr id="4" name="Footer Placeholder 3"/>
          <p:cNvSpPr>
            <a:spLocks noGrp="1"/>
          </p:cNvSpPr>
          <p:nvPr>
            <p:ph type="ftr" sz="quarter" idx="3"/>
          </p:nvPr>
        </p:nvSpPr>
        <p:spPr/>
        <p:txBody>
          <a:bodyPr/>
          <a:lstStyle/>
          <a:p>
            <a:r>
              <a:rPr lang="en-US" dirty="0"/>
              <a:t>This presentation was last revised by Ana Enriquez in July 2018.</a:t>
            </a:r>
          </a:p>
          <a:p>
            <a:r>
              <a:rPr lang="en-US" dirty="0"/>
              <a:t>It is licensed under the Creative Commons CC-BY 4.0 International License.</a:t>
            </a:r>
          </a:p>
        </p:txBody>
      </p:sp>
    </p:spTree>
    <p:extLst>
      <p:ext uri="{BB962C8B-B14F-4D97-AF65-F5344CB8AC3E}">
        <p14:creationId xmlns:p14="http://schemas.microsoft.com/office/powerpoint/2010/main" val="288704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Section 504 </a:t>
            </a:r>
            <a:br>
              <a:rPr lang="en-US" dirty="0"/>
            </a:br>
            <a:r>
              <a:rPr lang="en-US" dirty="0"/>
              <a:t>of the Rehabilitation Act</a:t>
            </a:r>
          </a:p>
        </p:txBody>
      </p:sp>
      <p:sp>
        <p:nvSpPr>
          <p:cNvPr id="3" name="Content Placeholder 2"/>
          <p:cNvSpPr>
            <a:spLocks noGrp="1"/>
          </p:cNvSpPr>
          <p:nvPr>
            <p:ph idx="1"/>
          </p:nvPr>
        </p:nvSpPr>
        <p:spPr/>
        <p:txBody>
          <a:bodyPr>
            <a:normAutofit fontScale="70000" lnSpcReduction="20000"/>
          </a:bodyPr>
          <a:lstStyle/>
          <a:p>
            <a:r>
              <a:rPr lang="en-US" dirty="0"/>
              <a:t>Purpose:</a:t>
            </a:r>
          </a:p>
          <a:p>
            <a:pPr lvl="1"/>
            <a:r>
              <a:rPr lang="en-US" dirty="0"/>
              <a:t>To prohibit discrimination on the basis of disability in programs and activities, public and private, that receive federal financial assistance</a:t>
            </a:r>
          </a:p>
          <a:p>
            <a:r>
              <a:rPr lang="en-US" dirty="0"/>
              <a:t>Who is protected?</a:t>
            </a:r>
          </a:p>
          <a:p>
            <a:pPr lvl="1"/>
            <a:r>
              <a:rPr lang="en-US" dirty="0"/>
              <a:t>Any person who (1) has a physical or mental impairment that substantially limits one or more major life activities, (2) has a record of such an impairment or (3) is regarded as having such an impairment.  Major life activities include walking, seeing, hearing, speaking, breathing, learning, working, caring for oneself, and performing manual tasks.</a:t>
            </a:r>
          </a:p>
          <a:p>
            <a:r>
              <a:rPr lang="en-US" dirty="0"/>
              <a:t>This summary comes from the Disability Rights Education and Defense Fund (DREDF).</a:t>
            </a:r>
          </a:p>
          <a:p>
            <a:endParaRPr lang="en-US" dirty="0"/>
          </a:p>
        </p:txBody>
      </p:sp>
      <p:sp>
        <p:nvSpPr>
          <p:cNvPr id="4" name="Footer Placeholder 3"/>
          <p:cNvSpPr>
            <a:spLocks noGrp="1"/>
          </p:cNvSpPr>
          <p:nvPr>
            <p:ph type="ftr" sz="quarter" idx="3"/>
          </p:nvPr>
        </p:nvSpPr>
        <p:spPr/>
        <p:txBody>
          <a:bodyPr/>
          <a:lstStyle/>
          <a:p>
            <a:r>
              <a:rPr lang="en-US" dirty="0"/>
              <a:t>This presentation was last revised by Ana Enriquez in July 2018.</a:t>
            </a:r>
          </a:p>
          <a:p>
            <a:r>
              <a:rPr lang="en-US" dirty="0"/>
              <a:t>It is licensed under the Creative Commons CC-BY 4.0 International License.</a:t>
            </a:r>
          </a:p>
        </p:txBody>
      </p:sp>
    </p:spTree>
    <p:extLst>
      <p:ext uri="{BB962C8B-B14F-4D97-AF65-F5344CB8AC3E}">
        <p14:creationId xmlns:p14="http://schemas.microsoft.com/office/powerpoint/2010/main" val="1090939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Context: Copyright Law</a:t>
            </a:r>
            <a:endParaRPr lang="en-US" dirty="0"/>
          </a:p>
        </p:txBody>
      </p:sp>
      <p:sp>
        <p:nvSpPr>
          <p:cNvPr id="3" name="Content Placeholder 2"/>
          <p:cNvSpPr>
            <a:spLocks noGrp="1"/>
          </p:cNvSpPr>
          <p:nvPr>
            <p:ph idx="1"/>
          </p:nvPr>
        </p:nvSpPr>
        <p:spPr/>
        <p:txBody>
          <a:bodyPr>
            <a:normAutofit fontScale="77500" lnSpcReduction="20000"/>
          </a:bodyPr>
          <a:lstStyle/>
          <a:p>
            <a:pPr marL="742950" indent="-742950">
              <a:buFont typeface="+mj-lt"/>
              <a:buAutoNum type="arabicPeriod"/>
            </a:pPr>
            <a:r>
              <a:rPr lang="en-US" dirty="0"/>
              <a:t>Is the work protected by copyright?</a:t>
            </a:r>
          </a:p>
          <a:p>
            <a:pPr marL="742950" indent="-742950">
              <a:buFont typeface="+mj-lt"/>
              <a:buAutoNum type="arabicPeriod"/>
            </a:pPr>
            <a:r>
              <a:rPr lang="en-US" dirty="0"/>
              <a:t>Would your use implicate one of the exclusive rights given to copyright holders?</a:t>
            </a:r>
          </a:p>
          <a:p>
            <a:pPr marL="742950" indent="-742950">
              <a:buFont typeface="+mj-lt"/>
              <a:buAutoNum type="arabicPeriod"/>
            </a:pPr>
            <a:r>
              <a:rPr lang="en-US" dirty="0"/>
              <a:t>Who holds the copyright? Have they already made any licenses that would permit your use?</a:t>
            </a:r>
          </a:p>
          <a:p>
            <a:pPr marL="742950" indent="-742950">
              <a:buFont typeface="+mj-lt"/>
              <a:buAutoNum type="arabicPeriod"/>
            </a:pPr>
            <a:r>
              <a:rPr lang="en-US" dirty="0"/>
              <a:t>Do any user’s rights, such as fair use, apply?</a:t>
            </a:r>
          </a:p>
          <a:p>
            <a:endParaRPr lang="en-US" dirty="0"/>
          </a:p>
          <a:p>
            <a:pPr marL="0" indent="0">
              <a:buNone/>
            </a:pPr>
            <a:r>
              <a:rPr lang="en-US" dirty="0"/>
              <a:t>Resource: </a:t>
            </a:r>
            <a:r>
              <a:rPr lang="en-US" dirty="0">
                <a:hlinkClick r:id="rId2"/>
              </a:rPr>
              <a:t>Copyright Basics</a:t>
            </a:r>
            <a:r>
              <a:rPr lang="en-US" dirty="0"/>
              <a:t> guide</a:t>
            </a:r>
          </a:p>
        </p:txBody>
      </p:sp>
      <p:sp>
        <p:nvSpPr>
          <p:cNvPr id="5" name="Footer Placeholder 10"/>
          <p:cNvSpPr>
            <a:spLocks noGrp="1"/>
          </p:cNvSpPr>
          <p:nvPr>
            <p:ph type="ftr" sz="quarter" idx="3"/>
          </p:nvPr>
        </p:nvSpPr>
        <p:spPr>
          <a:xfrm>
            <a:off x="457200" y="6308725"/>
            <a:ext cx="8229600" cy="365125"/>
          </a:xfrm>
        </p:spPr>
        <p:txBody>
          <a:bodyPr/>
          <a:lstStyle>
            <a:lvl1pPr>
              <a:defRPr sz="1000">
                <a:latin typeface="Arial" charset="0"/>
                <a:ea typeface="Arial" charset="0"/>
                <a:cs typeface="Arial" charset="0"/>
              </a:defRPr>
            </a:lvl1pPr>
          </a:lstStyle>
          <a:p>
            <a:r>
              <a:rPr lang="en-US" dirty="0"/>
              <a:t>This presentation was last revised by Ana Enriquez in July 2018.  </a:t>
            </a:r>
          </a:p>
          <a:p>
            <a:r>
              <a:rPr lang="en-US" dirty="0"/>
              <a:t>It is licensed under the Creative Commons CC-BY 4.0 International License.</a:t>
            </a:r>
          </a:p>
        </p:txBody>
      </p:sp>
    </p:spTree>
    <p:extLst>
      <p:ext uri="{BB962C8B-B14F-4D97-AF65-F5344CB8AC3E}">
        <p14:creationId xmlns:p14="http://schemas.microsoft.com/office/powerpoint/2010/main" val="2065667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t>1. Is the work protected by copyright?</a:t>
            </a:r>
          </a:p>
        </p:txBody>
      </p:sp>
      <p:sp>
        <p:nvSpPr>
          <p:cNvPr id="3" name="Content Placeholder 2"/>
          <p:cNvSpPr>
            <a:spLocks noGrp="1"/>
          </p:cNvSpPr>
          <p:nvPr>
            <p:ph idx="1"/>
          </p:nvPr>
        </p:nvSpPr>
        <p:spPr/>
        <p:txBody>
          <a:bodyPr>
            <a:normAutofit fontScale="92500" lnSpcReduction="10000"/>
          </a:bodyPr>
          <a:lstStyle/>
          <a:p>
            <a:r>
              <a:rPr lang="en-US"/>
              <a:t>Is it the sort of thing copyright protects?</a:t>
            </a:r>
          </a:p>
          <a:p>
            <a:pPr lvl="1"/>
            <a:r>
              <a:rPr lang="en-US"/>
              <a:t>Original AND fixed</a:t>
            </a:r>
          </a:p>
          <a:p>
            <a:pPr lvl="1"/>
            <a:r>
              <a:rPr lang="en-US"/>
              <a:t>Not an invention, idea, fact, etc.</a:t>
            </a:r>
          </a:p>
          <a:p>
            <a:r>
              <a:rPr lang="en-US"/>
              <a:t>Is it currently protected?</a:t>
            </a:r>
          </a:p>
          <a:p>
            <a:pPr lvl="1"/>
            <a:r>
              <a:rPr lang="en-US"/>
              <a:t>To assess public domain status, we recommend:</a:t>
            </a:r>
          </a:p>
          <a:p>
            <a:pPr lvl="2"/>
            <a:r>
              <a:rPr lang="en-US"/>
              <a:t>Cornell’s </a:t>
            </a:r>
            <a:r>
              <a:rPr lang="en-US">
                <a:hlinkClick r:id="rId2"/>
              </a:rPr>
              <a:t>Copyright Term and the Public Domain in the United States</a:t>
            </a:r>
            <a:endParaRPr lang="en-US"/>
          </a:p>
          <a:p>
            <a:pPr lvl="2"/>
            <a:r>
              <a:rPr lang="en-US"/>
              <a:t>Berkeley’s </a:t>
            </a:r>
            <a:r>
              <a:rPr lang="en-US">
                <a:hlinkClick r:id="rId3"/>
              </a:rPr>
              <a:t>Is it in the Public Domain?</a:t>
            </a:r>
            <a:endParaRPr lang="en-US" dirty="0"/>
          </a:p>
        </p:txBody>
      </p:sp>
      <p:sp>
        <p:nvSpPr>
          <p:cNvPr id="5" name="Footer Placeholder 10"/>
          <p:cNvSpPr>
            <a:spLocks noGrp="1"/>
          </p:cNvSpPr>
          <p:nvPr>
            <p:ph type="ftr" sz="quarter" idx="4294967295"/>
          </p:nvPr>
        </p:nvSpPr>
        <p:spPr>
          <a:xfrm>
            <a:off x="457200" y="6336124"/>
            <a:ext cx="8229600" cy="365125"/>
          </a:xfrm>
          <a:prstGeom prst="rect">
            <a:avLst/>
          </a:prstGeom>
        </p:spPr>
        <p:txBody>
          <a:bodyPr/>
          <a:lstStyle>
            <a:lvl1pPr>
              <a:defRPr sz="1000">
                <a:latin typeface="Arial" charset="0"/>
                <a:ea typeface="Arial" charset="0"/>
                <a:cs typeface="Arial" charset="0"/>
              </a:defRPr>
            </a:lvl1pPr>
          </a:lstStyle>
          <a:p>
            <a:pPr algn="ctr"/>
            <a:r>
              <a:rPr lang="en-US" dirty="0"/>
              <a:t>This presentation was last revised by Ana Enriquez in July 2018.  </a:t>
            </a:r>
          </a:p>
          <a:p>
            <a:pPr algn="ctr"/>
            <a:r>
              <a:rPr lang="en-US" dirty="0"/>
              <a:t>It is licensed under the Creative Commons CC-BY 4.0 International License.</a:t>
            </a:r>
          </a:p>
        </p:txBody>
      </p:sp>
    </p:spTree>
    <p:extLst>
      <p:ext uri="{BB962C8B-B14F-4D97-AF65-F5344CB8AC3E}">
        <p14:creationId xmlns:p14="http://schemas.microsoft.com/office/powerpoint/2010/main" val="1459522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dirty="0"/>
              <a:t>2. Would your use implicate one of the exclusive rights given to copyright holders?</a:t>
            </a:r>
          </a:p>
        </p:txBody>
      </p:sp>
      <p:sp>
        <p:nvSpPr>
          <p:cNvPr id="3" name="Content Placeholder 2"/>
          <p:cNvSpPr>
            <a:spLocks noGrp="1"/>
          </p:cNvSpPr>
          <p:nvPr>
            <p:ph idx="1"/>
          </p:nvPr>
        </p:nvSpPr>
        <p:spPr/>
        <p:txBody>
          <a:bodyPr>
            <a:normAutofit lnSpcReduction="10000"/>
          </a:bodyPr>
          <a:lstStyle/>
          <a:p>
            <a:r>
              <a:rPr lang="en-US" dirty="0"/>
              <a:t>Rights of copyright holders:</a:t>
            </a:r>
          </a:p>
          <a:p>
            <a:pPr lvl="1"/>
            <a:r>
              <a:rPr lang="en-US" dirty="0"/>
              <a:t>Reproduction</a:t>
            </a:r>
          </a:p>
          <a:p>
            <a:pPr lvl="1"/>
            <a:r>
              <a:rPr lang="en-US" dirty="0"/>
              <a:t>Preparation of derivative works</a:t>
            </a:r>
          </a:p>
          <a:p>
            <a:pPr lvl="1"/>
            <a:r>
              <a:rPr lang="en-US" dirty="0"/>
              <a:t>Distribution to the public</a:t>
            </a:r>
          </a:p>
          <a:p>
            <a:pPr lvl="1"/>
            <a:r>
              <a:rPr lang="en-US" dirty="0"/>
              <a:t>Public performance (for sound recordings, digital performance rights only)</a:t>
            </a:r>
          </a:p>
          <a:p>
            <a:pPr lvl="1"/>
            <a:r>
              <a:rPr lang="en-US" dirty="0"/>
              <a:t>Public display</a:t>
            </a:r>
          </a:p>
          <a:p>
            <a:pPr lvl="1"/>
            <a:endParaRPr lang="en-US" dirty="0"/>
          </a:p>
        </p:txBody>
      </p:sp>
      <p:sp>
        <p:nvSpPr>
          <p:cNvPr id="5" name="Footer Placeholder 10"/>
          <p:cNvSpPr>
            <a:spLocks noGrp="1"/>
          </p:cNvSpPr>
          <p:nvPr>
            <p:ph type="ftr" sz="quarter" idx="4294967295"/>
          </p:nvPr>
        </p:nvSpPr>
        <p:spPr>
          <a:xfrm>
            <a:off x="457200" y="6336124"/>
            <a:ext cx="8229600" cy="365125"/>
          </a:xfrm>
          <a:prstGeom prst="rect">
            <a:avLst/>
          </a:prstGeom>
        </p:spPr>
        <p:txBody>
          <a:bodyPr/>
          <a:lstStyle>
            <a:lvl1pPr>
              <a:defRPr sz="1000">
                <a:latin typeface="Arial" charset="0"/>
                <a:ea typeface="Arial" charset="0"/>
                <a:cs typeface="Arial" charset="0"/>
              </a:defRPr>
            </a:lvl1pPr>
          </a:lstStyle>
          <a:p>
            <a:pPr algn="ctr"/>
            <a:r>
              <a:rPr lang="en-US" dirty="0"/>
              <a:t>This presentation was last revised by Ana Enriquez in July 2018.  </a:t>
            </a:r>
          </a:p>
          <a:p>
            <a:pPr algn="ctr"/>
            <a:r>
              <a:rPr lang="en-US" dirty="0"/>
              <a:t>It is licensed under the Creative Commons CC-BY 4.0 International License.</a:t>
            </a:r>
          </a:p>
        </p:txBody>
      </p:sp>
    </p:spTree>
    <p:extLst>
      <p:ext uri="{BB962C8B-B14F-4D97-AF65-F5344CB8AC3E}">
        <p14:creationId xmlns:p14="http://schemas.microsoft.com/office/powerpoint/2010/main" val="163812216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508</TotalTime>
  <Words>3102</Words>
  <Application>Microsoft Macintosh PowerPoint</Application>
  <PresentationFormat>On-screen Show (4:3)</PresentationFormat>
  <Paragraphs>280</Paragraphs>
  <Slides>38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38</vt:i4>
      </vt:variant>
    </vt:vector>
  </HeadingPairs>
  <TitlesOfParts>
    <vt:vector size="41" baseType="lpstr">
      <vt:lpstr>Arial</vt:lpstr>
      <vt:lpstr>Calibri</vt:lpstr>
      <vt:lpstr>1_Office Theme</vt:lpstr>
      <vt:lpstr>Copyright and Accessibility</vt:lpstr>
      <vt:lpstr>PowerPoint Presentation</vt:lpstr>
      <vt:lpstr>Plan for Today</vt:lpstr>
      <vt:lpstr>Context: Accessibility Law</vt:lpstr>
      <vt:lpstr>Americans with Disabilities Act (ADA)</vt:lpstr>
      <vt:lpstr>Section 504  of the Rehabilitation Act</vt:lpstr>
      <vt:lpstr>Context: Copyright Law</vt:lpstr>
      <vt:lpstr>1. Is the work protected by copyright?</vt:lpstr>
      <vt:lpstr>2. Would your use implicate one of the exclusive rights given to copyright holders?</vt:lpstr>
      <vt:lpstr>3. Who holds the copyright? Have they already made any licenses that would permit your use?</vt:lpstr>
      <vt:lpstr>4. Do any user’s rights, such as fair use, apply?</vt:lpstr>
      <vt:lpstr>User’s Rights &amp; Accessibility</vt:lpstr>
      <vt:lpstr>Section 121  Chafee Amendment</vt:lpstr>
      <vt:lpstr>Requirements</vt:lpstr>
      <vt:lpstr>What is an authorized entity?</vt:lpstr>
      <vt:lpstr>What works are included?</vt:lpstr>
      <vt:lpstr>Who’s included in “blind or other persons with disabilities”?</vt:lpstr>
      <vt:lpstr>Section 107 Fair Use</vt:lpstr>
      <vt:lpstr>Illustrative Purposes</vt:lpstr>
      <vt:lpstr>First factor</vt:lpstr>
      <vt:lpstr>Second factor</vt:lpstr>
      <vt:lpstr>Third factor</vt:lpstr>
      <vt:lpstr>Fourth factor</vt:lpstr>
      <vt:lpstr>Authors Guild, Inc. v. HathiTrust,  755 F.3d 87 (2d Cir. 2014).</vt:lpstr>
      <vt:lpstr>Authors Guild, Inc. v. HathiTrust,  755 F.3d 87 (2d Cir. 2014).</vt:lpstr>
      <vt:lpstr>Authors Guild, Inc. v. HathiTrust,  755 F.3d 87 (2d Cir. 2014).</vt:lpstr>
      <vt:lpstr>Practices that impact  the fair use analysis</vt:lpstr>
      <vt:lpstr>Copyright and Contract</vt:lpstr>
      <vt:lpstr>Making Content Reusable</vt:lpstr>
      <vt:lpstr>Examples at the University of Michigan Library</vt:lpstr>
      <vt:lpstr>National Library Service</vt:lpstr>
      <vt:lpstr>Databases of Accessible Texts</vt:lpstr>
      <vt:lpstr>Marrakesh Treaty</vt:lpstr>
      <vt:lpstr>Marrakesh Treaty</vt:lpstr>
      <vt:lpstr>Hypotheticals</vt:lpstr>
      <vt:lpstr>First Hypothetical</vt:lpstr>
      <vt:lpstr>Second Hypothetical</vt:lpstr>
      <vt:lpstr>Third Hypothetical</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 Enriquez</dc:creator>
  <cp:lastModifiedBy>Ana Enriquez</cp:lastModifiedBy>
  <cp:revision>23</cp:revision>
  <dcterms:created xsi:type="dcterms:W3CDTF">2017-06-14T00:43:05Z</dcterms:created>
  <dcterms:modified xsi:type="dcterms:W3CDTF">2018-07-16T18:50:41Z</dcterms:modified>
</cp:coreProperties>
</file>