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324" r:id="rId2"/>
    <p:sldId id="325" r:id="rId3"/>
    <p:sldId id="326" r:id="rId4"/>
    <p:sldId id="327" r:id="rId5"/>
    <p:sldId id="342" r:id="rId6"/>
    <p:sldId id="340" r:id="rId7"/>
    <p:sldId id="341" r:id="rId8"/>
    <p:sldId id="330" r:id="rId9"/>
    <p:sldId id="331" r:id="rId10"/>
    <p:sldId id="343" r:id="rId11"/>
    <p:sldId id="307" r:id="rId12"/>
    <p:sldId id="322" r:id="rId13"/>
    <p:sldId id="364" r:id="rId14"/>
    <p:sldId id="365" r:id="rId15"/>
    <p:sldId id="311" r:id="rId16"/>
    <p:sldId id="312" r:id="rId17"/>
    <p:sldId id="333" r:id="rId18"/>
    <p:sldId id="357" r:id="rId19"/>
    <p:sldId id="359" r:id="rId20"/>
    <p:sldId id="358" r:id="rId21"/>
    <p:sldId id="356" r:id="rId22"/>
    <p:sldId id="332" r:id="rId23"/>
    <p:sldId id="360" r:id="rId24"/>
    <p:sldId id="361" r:id="rId25"/>
    <p:sldId id="345" r:id="rId26"/>
    <p:sldId id="362" r:id="rId27"/>
    <p:sldId id="346" r:id="rId28"/>
    <p:sldId id="347" r:id="rId29"/>
    <p:sldId id="295" r:id="rId30"/>
    <p:sldId id="29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C01B"/>
    <a:srgbClr val="001C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57"/>
    <p:restoredTop sz="93571" autoAdjust="0"/>
  </p:normalViewPr>
  <p:slideViewPr>
    <p:cSldViewPr snapToGrid="0" snapToObjects="1">
      <p:cViewPr>
        <p:scale>
          <a:sx n="91" d="100"/>
          <a:sy n="91" d="100"/>
        </p:scale>
        <p:origin x="1472"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charset="0"/>
              </a:defRPr>
            </a:lvl1pPr>
          </a:lstStyle>
          <a:p>
            <a:fld id="{9809638C-16F1-8A4B-B292-26239F7DA846}" type="datetimeFigureOut">
              <a:rPr lang="en-US" smtClean="0"/>
              <a:pPr/>
              <a:t>10/5/16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charset="0"/>
              </a:defRPr>
            </a:lvl1pPr>
          </a:lstStyle>
          <a:p>
            <a:fld id="{746BD869-EBC9-5B4F-A1CE-AE4A171989A2}" type="slidenum">
              <a:rPr lang="en-US" smtClean="0"/>
              <a:pPr/>
              <a:t>‹#›</a:t>
            </a:fld>
            <a:endParaRPr lang="en-US" dirty="0"/>
          </a:p>
        </p:txBody>
      </p:sp>
    </p:spTree>
    <p:extLst>
      <p:ext uri="{BB962C8B-B14F-4D97-AF65-F5344CB8AC3E}">
        <p14:creationId xmlns:p14="http://schemas.microsoft.com/office/powerpoint/2010/main" val="28180683"/>
      </p:ext>
    </p:extLst>
  </p:cSld>
  <p:clrMap bg1="lt1" tx1="dk1" bg2="lt2" tx2="dk2" accent1="accent1" accent2="accent2" accent3="accent3" accent4="accent4" accent5="accent5" accent6="accent6" hlink="hlink" folHlink="folHlink"/>
  <p:notesStyle>
    <a:lvl1pPr marL="0" algn="l" defTabSz="457200" rtl="0" eaLnBrk="1" latinLnBrk="0" hangingPunct="1">
      <a:defRPr sz="1200" b="0" i="0" kern="1200">
        <a:solidFill>
          <a:schemeClr val="tx1"/>
        </a:solidFill>
        <a:latin typeface="Arial" charset="0"/>
        <a:ea typeface="+mn-ea"/>
        <a:cs typeface="+mn-cs"/>
      </a:defRPr>
    </a:lvl1pPr>
    <a:lvl2pPr marL="457200" algn="l" defTabSz="457200" rtl="0" eaLnBrk="1" latinLnBrk="0" hangingPunct="1">
      <a:defRPr sz="1200" b="0" i="0" kern="1200">
        <a:solidFill>
          <a:schemeClr val="tx1"/>
        </a:solidFill>
        <a:latin typeface="Arial" charset="0"/>
        <a:ea typeface="+mn-ea"/>
        <a:cs typeface="+mn-cs"/>
      </a:defRPr>
    </a:lvl2pPr>
    <a:lvl3pPr marL="914400" algn="l" defTabSz="457200" rtl="0" eaLnBrk="1" latinLnBrk="0" hangingPunct="1">
      <a:defRPr sz="1200" b="0" i="0" kern="1200">
        <a:solidFill>
          <a:schemeClr val="tx1"/>
        </a:solidFill>
        <a:latin typeface="Arial" charset="0"/>
        <a:ea typeface="+mn-ea"/>
        <a:cs typeface="+mn-cs"/>
      </a:defRPr>
    </a:lvl3pPr>
    <a:lvl4pPr marL="1371600" algn="l" defTabSz="457200" rtl="0" eaLnBrk="1" latinLnBrk="0" hangingPunct="1">
      <a:defRPr sz="1200" b="0" i="0" kern="1200">
        <a:solidFill>
          <a:schemeClr val="tx1"/>
        </a:solidFill>
        <a:latin typeface="Arial" charset="0"/>
        <a:ea typeface="+mn-ea"/>
        <a:cs typeface="+mn-cs"/>
      </a:defRPr>
    </a:lvl4pPr>
    <a:lvl5pPr marL="1828800" algn="l" defTabSz="457200" rtl="0" eaLnBrk="1" latinLnBrk="0" hangingPunct="1">
      <a:defRPr sz="1200" b="0" i="0" kern="1200">
        <a:solidFill>
          <a:schemeClr val="tx1"/>
        </a:solidFill>
        <a:latin typeface="Arial"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mons" charset="0"/>
                <a:ea typeface="ＭＳ Ｐゴシック" charset="0"/>
                <a:cs typeface="ＭＳ Ｐゴシック" charset="0"/>
              </a:defRPr>
            </a:lvl1pPr>
            <a:lvl2pPr marL="37931725" indent="-37474525">
              <a:defRPr sz="2400">
                <a:solidFill>
                  <a:schemeClr val="tx1"/>
                </a:solidFill>
                <a:latin typeface="Commons" charset="0"/>
                <a:ea typeface="ＭＳ Ｐゴシック" charset="0"/>
              </a:defRPr>
            </a:lvl2pPr>
            <a:lvl3pPr>
              <a:defRPr sz="2400">
                <a:solidFill>
                  <a:schemeClr val="tx1"/>
                </a:solidFill>
                <a:latin typeface="Commons" charset="0"/>
                <a:ea typeface="ＭＳ Ｐゴシック" charset="0"/>
              </a:defRPr>
            </a:lvl3pPr>
            <a:lvl4pPr>
              <a:defRPr sz="2400">
                <a:solidFill>
                  <a:schemeClr val="tx1"/>
                </a:solidFill>
                <a:latin typeface="Commons" charset="0"/>
                <a:ea typeface="ＭＳ Ｐゴシック" charset="0"/>
              </a:defRPr>
            </a:lvl4pPr>
            <a:lvl5pPr>
              <a:defRPr sz="2400">
                <a:solidFill>
                  <a:schemeClr val="tx1"/>
                </a:solidFill>
                <a:latin typeface="Commons" charset="0"/>
                <a:ea typeface="ＭＳ Ｐゴシック" charset="0"/>
              </a:defRPr>
            </a:lvl5pPr>
            <a:lvl6pPr marL="457200" eaLnBrk="0" fontAlgn="base" hangingPunct="0">
              <a:spcBef>
                <a:spcPct val="0"/>
              </a:spcBef>
              <a:spcAft>
                <a:spcPct val="0"/>
              </a:spcAft>
              <a:defRPr sz="2400">
                <a:solidFill>
                  <a:schemeClr val="tx1"/>
                </a:solidFill>
                <a:latin typeface="Commons" charset="0"/>
                <a:ea typeface="ＭＳ Ｐゴシック" charset="0"/>
              </a:defRPr>
            </a:lvl6pPr>
            <a:lvl7pPr marL="914400" eaLnBrk="0" fontAlgn="base" hangingPunct="0">
              <a:spcBef>
                <a:spcPct val="0"/>
              </a:spcBef>
              <a:spcAft>
                <a:spcPct val="0"/>
              </a:spcAft>
              <a:defRPr sz="2400">
                <a:solidFill>
                  <a:schemeClr val="tx1"/>
                </a:solidFill>
                <a:latin typeface="Commons" charset="0"/>
                <a:ea typeface="ＭＳ Ｐゴシック" charset="0"/>
              </a:defRPr>
            </a:lvl7pPr>
            <a:lvl8pPr marL="1371600" eaLnBrk="0" fontAlgn="base" hangingPunct="0">
              <a:spcBef>
                <a:spcPct val="0"/>
              </a:spcBef>
              <a:spcAft>
                <a:spcPct val="0"/>
              </a:spcAft>
              <a:defRPr sz="2400">
                <a:solidFill>
                  <a:schemeClr val="tx1"/>
                </a:solidFill>
                <a:latin typeface="Commons" charset="0"/>
                <a:ea typeface="ＭＳ Ｐゴシック" charset="0"/>
              </a:defRPr>
            </a:lvl8pPr>
            <a:lvl9pPr marL="1828800" eaLnBrk="0" fontAlgn="base" hangingPunct="0">
              <a:spcBef>
                <a:spcPct val="0"/>
              </a:spcBef>
              <a:spcAft>
                <a:spcPct val="0"/>
              </a:spcAft>
              <a:defRPr sz="2400">
                <a:solidFill>
                  <a:schemeClr val="tx1"/>
                </a:solidFill>
                <a:latin typeface="Commons" charset="0"/>
                <a:ea typeface="ＭＳ Ｐゴシック" charset="0"/>
              </a:defRPr>
            </a:lvl9pPr>
          </a:lstStyle>
          <a:p>
            <a:fld id="{DA26EFFB-3EF6-7041-B1A1-F516A1EB0FF4}" type="slidenum">
              <a:rPr lang="en-US" sz="1200">
                <a:solidFill>
                  <a:prstClr val="black"/>
                </a:solidFill>
                <a:latin typeface="Arial" charset="0"/>
                <a:ea typeface="Arial" charset="0"/>
                <a:cs typeface="Arial" charset="0"/>
              </a:rPr>
              <a:pPr/>
              <a:t>11</a:t>
            </a:fld>
            <a:endParaRPr lang="en-US" sz="1200" dirty="0">
              <a:solidFill>
                <a:prstClr val="black"/>
              </a:solidFill>
              <a:latin typeface="Arial" charset="0"/>
              <a:ea typeface="Arial" charset="0"/>
              <a:cs typeface="Arial"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pPr eaLnBrk="1" hangingPunct="1">
              <a:lnSpc>
                <a:spcPct val="80000"/>
              </a:lnSpc>
            </a:pPr>
            <a:endParaRPr lang="en-US" sz="1000" dirty="0">
              <a:latin typeface="Arial" charset="0"/>
              <a:ea typeface="Arial" charset="0"/>
              <a:cs typeface="Arial" charset="0"/>
            </a:endParaRPr>
          </a:p>
        </p:txBody>
      </p:sp>
    </p:spTree>
    <p:extLst>
      <p:ext uri="{BB962C8B-B14F-4D97-AF65-F5344CB8AC3E}">
        <p14:creationId xmlns:p14="http://schemas.microsoft.com/office/powerpoint/2010/main" val="124320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01003"/>
          </a:xfrm>
          <a:prstGeom prst="rect">
            <a:avLst/>
          </a:prstGeom>
          <a:solidFill>
            <a:srgbClr val="001C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400" b="1" dirty="0" smtClean="0">
                <a:solidFill>
                  <a:schemeClr val="bg1"/>
                </a:solidFill>
                <a:latin typeface="Arial" charset="0"/>
                <a:ea typeface="Arial" charset="0"/>
                <a:cs typeface="Arial" charset="0"/>
              </a:rPr>
              <a:t>COPYRIGHT </a:t>
            </a:r>
            <a:r>
              <a:rPr lang="en-US" sz="3400" b="1" dirty="0">
                <a:solidFill>
                  <a:schemeClr val="bg1"/>
                </a:solidFill>
                <a:latin typeface="Arial" charset="0"/>
                <a:ea typeface="Arial" charset="0"/>
                <a:cs typeface="Arial" charset="0"/>
              </a:rPr>
              <a:t>OFFICE WORKSHOPS</a:t>
            </a:r>
            <a:endParaRPr lang="en-US" sz="3400" dirty="0" smtClean="0">
              <a:solidFill>
                <a:schemeClr val="bg1"/>
              </a:solidFill>
              <a:latin typeface="Arial" charset="0"/>
              <a:ea typeface="Arial" charset="0"/>
              <a:cs typeface="Arial" charset="0"/>
            </a:endParaRPr>
          </a:p>
          <a:p>
            <a:r>
              <a:rPr lang="en-US" sz="3400" b="1" smtClean="0">
                <a:solidFill>
                  <a:schemeClr val="bg1"/>
                </a:solidFill>
                <a:latin typeface="Arial" charset="0"/>
                <a:ea typeface="Arial" charset="0"/>
                <a:cs typeface="Arial" charset="0"/>
              </a:rPr>
              <a:t>FALL </a:t>
            </a:r>
            <a:r>
              <a:rPr lang="en-US" sz="3400" b="1" dirty="0">
                <a:solidFill>
                  <a:schemeClr val="bg1"/>
                </a:solidFill>
                <a:latin typeface="Arial" charset="0"/>
                <a:ea typeface="Arial" charset="0"/>
                <a:cs typeface="Arial" charset="0"/>
              </a:rPr>
              <a:t>2016</a:t>
            </a:r>
            <a:endParaRPr lang="en-US" sz="3400" dirty="0">
              <a:solidFill>
                <a:schemeClr val="bg1"/>
              </a:solidFill>
              <a:latin typeface="Arial" charset="0"/>
              <a:ea typeface="Arial" charset="0"/>
              <a:cs typeface="Arial" charset="0"/>
            </a:endParaRPr>
          </a:p>
        </p:txBody>
      </p:sp>
      <p:sp>
        <p:nvSpPr>
          <p:cNvPr id="2" name="Title 1"/>
          <p:cNvSpPr>
            <a:spLocks noGrp="1"/>
          </p:cNvSpPr>
          <p:nvPr>
            <p:ph type="ctrTitle"/>
          </p:nvPr>
        </p:nvSpPr>
        <p:spPr>
          <a:xfrm>
            <a:off x="685800" y="2130425"/>
            <a:ext cx="7772400" cy="1470025"/>
          </a:xfrm>
        </p:spPr>
        <p:txBody>
          <a:bodyPr/>
          <a:lstStyle>
            <a:lvl1pPr>
              <a:defRPr>
                <a:latin typeface="Arial" charset="0"/>
                <a:ea typeface="Arial" charset="0"/>
                <a:cs typeface="Arial"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99476" y="6422571"/>
            <a:ext cx="1244524" cy="435429"/>
          </a:xfrm>
          <a:prstGeom prst="rect">
            <a:avLst/>
          </a:prstGeom>
        </p:spPr>
      </p:pic>
      <p:pic>
        <p:nvPicPr>
          <p:cNvPr id="9" name="Picture 8"/>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231792" y="142182"/>
            <a:ext cx="685800" cy="730250"/>
          </a:xfrm>
          <a:prstGeom prst="rect">
            <a:avLst/>
          </a:prstGeom>
          <a:noFill/>
          <a:ln>
            <a:noFill/>
          </a:ln>
        </p:spPr>
      </p:pic>
      <p:sp>
        <p:nvSpPr>
          <p:cNvPr id="11" name="Footer Placeholder 10"/>
          <p:cNvSpPr>
            <a:spLocks noGrp="1"/>
          </p:cNvSpPr>
          <p:nvPr>
            <p:ph type="ftr" sz="quarter" idx="11"/>
          </p:nvPr>
        </p:nvSpPr>
        <p:spPr>
          <a:xfrm>
            <a:off x="457200" y="6336120"/>
            <a:ext cx="8229600" cy="365125"/>
          </a:xfrm>
          <a:prstGeom prst="rect">
            <a:avLst/>
          </a:prstGeom>
        </p:spPr>
        <p:txBody>
          <a:bodyPr/>
          <a:lstStyle>
            <a:lvl1pPr>
              <a:defRPr sz="1000">
                <a:latin typeface="Arial" charset="0"/>
                <a:ea typeface="Arial" charset="0"/>
                <a:cs typeface="Arial" charset="0"/>
              </a:defRPr>
            </a:lvl1pPr>
          </a:lstStyle>
          <a:p>
            <a:r>
              <a:rPr lang="en-US" dirty="0" smtClean="0">
                <a:solidFill>
                  <a:srgbClr val="000000"/>
                </a:solidFill>
              </a:rPr>
              <a:t>This presentation was prepared by Ana Enriquez and Justin Bonfiglio in June 2016 and revised in October 2016. </a:t>
            </a:r>
          </a:p>
          <a:p>
            <a:r>
              <a:rPr lang="en-US" dirty="0" smtClean="0">
                <a:solidFill>
                  <a:srgbClr val="000000"/>
                </a:solidFill>
              </a:rPr>
              <a:t>It is licensed under the Creative Commons CC-BY 4.0 International License.</a:t>
            </a:r>
            <a:endParaRPr lang="en-US" dirty="0">
              <a:solidFill>
                <a:srgbClr val="000000"/>
              </a:solidFill>
            </a:endParaRPr>
          </a:p>
        </p:txBody>
      </p:sp>
    </p:spTree>
    <p:extLst>
      <p:ext uri="{BB962C8B-B14F-4D97-AF65-F5344CB8AC3E}">
        <p14:creationId xmlns:p14="http://schemas.microsoft.com/office/powerpoint/2010/main" val="24323148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charset="0"/>
                <a:ea typeface="Arial" charset="0"/>
                <a:cs typeface="Arial"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atin typeface="Arial" charset="0"/>
                <a:ea typeface="Arial" charset="0"/>
                <a:cs typeface="Arial"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r>
              <a:rPr lang="en-US" dirty="0" smtClean="0"/>
              <a:t>This presentation was prepared by Ana Enriquez and Justin Bonfiglio in June 2016 and revised in October 2016. </a:t>
            </a:r>
          </a:p>
          <a:p>
            <a:r>
              <a:rPr lang="en-US" dirty="0" smtClean="0"/>
              <a:t>It is licensed under the Creative Commons CC-BY 4.0 International License.</a:t>
            </a:r>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latin typeface="Arial" charset="0"/>
                <a:ea typeface="Arial" charset="0"/>
                <a:cs typeface="Arial" charset="0"/>
              </a:defRPr>
            </a:lvl1pPr>
          </a:lstStyle>
          <a:p>
            <a:fld id="{4C8A7F74-B15B-5D44-8460-CABC8D1A46E1}" type="slidenum">
              <a:rPr lang="en-US" smtClean="0"/>
              <a:pPr/>
              <a:t>‹#›</a:t>
            </a:fld>
            <a:endParaRPr lang="en-US" dirty="0"/>
          </a:p>
        </p:txBody>
      </p:sp>
    </p:spTree>
    <p:extLst>
      <p:ext uri="{BB962C8B-B14F-4D97-AF65-F5344CB8AC3E}">
        <p14:creationId xmlns:p14="http://schemas.microsoft.com/office/powerpoint/2010/main" val="3422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0"/>
            <a:ext cx="9144000" cy="1201003"/>
          </a:xfrm>
          <a:prstGeom prst="rect">
            <a:avLst/>
          </a:prstGeom>
          <a:solidFill>
            <a:srgbClr val="041E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3400" b="1" dirty="0" smtClean="0">
                <a:solidFill>
                  <a:schemeClr val="bg1"/>
                </a:solidFill>
                <a:latin typeface="Arial" charset="0"/>
                <a:ea typeface="Arial" charset="0"/>
                <a:cs typeface="Arial" charset="0"/>
              </a:rPr>
              <a:t>COPYRIGHT </a:t>
            </a:r>
            <a:r>
              <a:rPr lang="en-US" sz="3400" b="1" dirty="0">
                <a:solidFill>
                  <a:schemeClr val="bg1"/>
                </a:solidFill>
                <a:latin typeface="Arial" charset="0"/>
                <a:ea typeface="Arial" charset="0"/>
                <a:cs typeface="Arial" charset="0"/>
              </a:rPr>
              <a:t>OFFICE WORKSHOPS</a:t>
            </a:r>
            <a:endParaRPr lang="en-US" sz="3400" dirty="0" smtClean="0">
              <a:solidFill>
                <a:schemeClr val="bg1"/>
              </a:solidFill>
              <a:latin typeface="Arial" charset="0"/>
              <a:ea typeface="Arial" charset="0"/>
              <a:cs typeface="Arial" charset="0"/>
            </a:endParaRPr>
          </a:p>
          <a:p>
            <a:r>
              <a:rPr lang="en-US" sz="3400" b="1" dirty="0" smtClean="0">
                <a:solidFill>
                  <a:schemeClr val="bg1"/>
                </a:solidFill>
                <a:latin typeface="Arial" charset="0"/>
                <a:ea typeface="Arial" charset="0"/>
                <a:cs typeface="Arial" charset="0"/>
              </a:rPr>
              <a:t>FALL 2016</a:t>
            </a:r>
            <a:endParaRPr lang="en-US" sz="3400" dirty="0">
              <a:solidFill>
                <a:schemeClr val="bg1"/>
              </a:solidFill>
              <a:latin typeface="Arial" charset="0"/>
              <a:ea typeface="Arial" charset="0"/>
              <a:cs typeface="Arial" charset="0"/>
            </a:endParaRPr>
          </a:p>
        </p:txBody>
      </p:sp>
      <p:sp>
        <p:nvSpPr>
          <p:cNvPr id="2" name="Title 1"/>
          <p:cNvSpPr>
            <a:spLocks noGrp="1"/>
          </p:cNvSpPr>
          <p:nvPr>
            <p:ph type="title"/>
          </p:nvPr>
        </p:nvSpPr>
        <p:spPr>
          <a:xfrm>
            <a:off x="623888" y="1709738"/>
            <a:ext cx="7886700" cy="2852737"/>
          </a:xfrm>
        </p:spPr>
        <p:txBody>
          <a:bodyPr anchor="b"/>
          <a:lstStyle>
            <a:lvl1pPr>
              <a:defRPr sz="6000">
                <a:latin typeface="Arial" charset="0"/>
                <a:ea typeface="Arial" charset="0"/>
                <a:cs typeface="Arial"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atin typeface="Arial" charset="0"/>
                <a:ea typeface="Arial" charset="0"/>
                <a:cs typeface="Arial"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r>
              <a:rPr lang="en-US" dirty="0" smtClean="0"/>
              <a:t>This presentation was prepared by Ana Enriquez and Justin Bonfiglio in June 2016 and revised in October 2016. </a:t>
            </a:r>
          </a:p>
          <a:p>
            <a:r>
              <a:rPr lang="en-US" dirty="0" smtClean="0"/>
              <a:t>It is licensed under the Creative Commons CC-BY 4.0 International License.</a:t>
            </a:r>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latin typeface="Arial" charset="0"/>
                <a:ea typeface="Arial" charset="0"/>
                <a:cs typeface="Arial" charset="0"/>
              </a:defRPr>
            </a:lvl1pPr>
          </a:lstStyle>
          <a:p>
            <a:fld id="{4C8A7F74-B15B-5D44-8460-CABC8D1A46E1}" type="slidenum">
              <a:rPr lang="en-US" smtClean="0"/>
              <a:pPr/>
              <a:t>‹#›</a:t>
            </a:fld>
            <a:endParaRPr lang="en-US" dirty="0"/>
          </a:p>
        </p:txBody>
      </p:sp>
      <p:pic>
        <p:nvPicPr>
          <p:cNvPr id="11" name="Picture 10"/>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43900" y="112381"/>
            <a:ext cx="685800" cy="730250"/>
          </a:xfrm>
          <a:prstGeom prst="rect">
            <a:avLst/>
          </a:prstGeom>
          <a:noFill/>
          <a:ln>
            <a:noFill/>
          </a:ln>
        </p:spPr>
      </p:pic>
    </p:spTree>
    <p:extLst>
      <p:ext uri="{BB962C8B-B14F-4D97-AF65-F5344CB8AC3E}">
        <p14:creationId xmlns:p14="http://schemas.microsoft.com/office/powerpoint/2010/main" val="6955326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lvl1pPr>
              <a:defRPr>
                <a:latin typeface="Arial" charset="0"/>
                <a:ea typeface="Arial" charset="0"/>
                <a:cs typeface="Arial"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0"/>
            <a:ext cx="2057400" cy="365125"/>
          </a:xfrm>
          <a:prstGeom prst="rect">
            <a:avLst/>
          </a:prstGeom>
        </p:spPr>
        <p:txBody>
          <a:bodyPr/>
          <a:lstStyle>
            <a:lvl1pPr>
              <a:defRPr>
                <a:latin typeface="Arial" charset="0"/>
                <a:ea typeface="Arial" charset="0"/>
                <a:cs typeface="Arial" charset="0"/>
              </a:defRPr>
            </a:lvl1pPr>
          </a:lstStyle>
          <a:p>
            <a:endParaRPr lang="en-US" dirty="0"/>
          </a:p>
        </p:txBody>
      </p:sp>
      <p:sp>
        <p:nvSpPr>
          <p:cNvPr id="8" name="Footer Placeholder 7"/>
          <p:cNvSpPr>
            <a:spLocks noGrp="1"/>
          </p:cNvSpPr>
          <p:nvPr>
            <p:ph type="ftr" sz="quarter" idx="11"/>
          </p:nvPr>
        </p:nvSpPr>
        <p:spPr/>
        <p:txBody>
          <a:bodyPr/>
          <a:lstStyle>
            <a:lvl1pPr>
              <a:defRPr>
                <a:latin typeface="Arial" charset="0"/>
                <a:ea typeface="Arial" charset="0"/>
                <a:cs typeface="Arial" charset="0"/>
              </a:defRPr>
            </a:lvl1pPr>
          </a:lstStyle>
          <a:p>
            <a:r>
              <a:rPr lang="en-US" dirty="0" smtClean="0"/>
              <a:t>This presentation was prepared by Ana Enriquez and Justin Bonfiglio in June 2016 and revised in October 2016. </a:t>
            </a:r>
          </a:p>
          <a:p>
            <a:r>
              <a:rPr lang="en-US" dirty="0" smtClean="0"/>
              <a:t>It is licensed under the Creative Commons CC-BY 4.0 International License.</a:t>
            </a:r>
            <a:endParaRPr lang="en-US" dirty="0"/>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lvl1pPr>
              <a:defRPr>
                <a:latin typeface="Arial" charset="0"/>
                <a:ea typeface="Arial" charset="0"/>
                <a:cs typeface="Arial" charset="0"/>
              </a:defRPr>
            </a:lvl1pPr>
          </a:lstStyle>
          <a:p>
            <a:fld id="{4C8A7F74-B15B-5D44-8460-CABC8D1A46E1}" type="slidenum">
              <a:rPr lang="en-US" smtClean="0"/>
              <a:pPr/>
              <a:t>‹#›</a:t>
            </a:fld>
            <a:endParaRPr lang="en-US" dirty="0"/>
          </a:p>
        </p:txBody>
      </p:sp>
    </p:spTree>
    <p:extLst>
      <p:ext uri="{BB962C8B-B14F-4D97-AF65-F5344CB8AC3E}">
        <p14:creationId xmlns:p14="http://schemas.microsoft.com/office/powerpoint/2010/main" val="15677386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899476" y="6422571"/>
            <a:ext cx="1244524" cy="435429"/>
          </a:xfrm>
          <a:prstGeom prst="rect">
            <a:avLst/>
          </a:prstGeom>
        </p:spPr>
      </p:pic>
      <p:pic>
        <p:nvPicPr>
          <p:cNvPr id="8" name="Picture 7"/>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8343900" y="112381"/>
            <a:ext cx="685800" cy="730250"/>
          </a:xfrm>
          <a:prstGeom prst="rect">
            <a:avLst/>
          </a:prstGeom>
          <a:noFill/>
          <a:ln>
            <a:noFill/>
          </a:ln>
        </p:spPr>
      </p:pic>
      <p:sp>
        <p:nvSpPr>
          <p:cNvPr id="7" name="Footer Placeholder 10"/>
          <p:cNvSpPr>
            <a:spLocks noGrp="1"/>
          </p:cNvSpPr>
          <p:nvPr>
            <p:ph type="ftr" sz="quarter" idx="3"/>
          </p:nvPr>
        </p:nvSpPr>
        <p:spPr>
          <a:xfrm>
            <a:off x="457200" y="6308725"/>
            <a:ext cx="8229600" cy="365125"/>
          </a:xfrm>
          <a:prstGeom prst="rect">
            <a:avLst/>
          </a:prstGeom>
        </p:spPr>
        <p:txBody>
          <a:bodyPr/>
          <a:lstStyle>
            <a:lvl1pPr algn="ctr">
              <a:defRPr sz="1000">
                <a:latin typeface="Arial" charset="0"/>
                <a:ea typeface="Arial" charset="0"/>
                <a:cs typeface="Arial" charset="0"/>
              </a:defRPr>
            </a:lvl1pPr>
          </a:lstStyle>
          <a:p>
            <a:r>
              <a:rPr lang="en-US" dirty="0" smtClean="0">
                <a:solidFill>
                  <a:srgbClr val="000000"/>
                </a:solidFill>
              </a:rPr>
              <a:t>This presentation was prepared by Ana Enriquez and Justin Bonfiglio in June 2016 and revised in October 2016. </a:t>
            </a:r>
          </a:p>
          <a:p>
            <a:r>
              <a:rPr lang="en-US" dirty="0" smtClean="0">
                <a:solidFill>
                  <a:srgbClr val="000000"/>
                </a:solidFill>
              </a:rPr>
              <a:t>It is licensed under the Creative Commons CC-BY 4.0 International License.</a:t>
            </a:r>
            <a:endParaRPr lang="en-US" dirty="0">
              <a:solidFill>
                <a:srgbClr val="000000"/>
              </a:solidFill>
            </a:endParaRPr>
          </a:p>
        </p:txBody>
      </p:sp>
    </p:spTree>
    <p:extLst>
      <p:ext uri="{BB962C8B-B14F-4D97-AF65-F5344CB8AC3E}">
        <p14:creationId xmlns:p14="http://schemas.microsoft.com/office/powerpoint/2010/main" val="291659737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Lst>
  <p:timing>
    <p:tnLst>
      <p:par>
        <p:cT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Arial" charset="0"/>
          <a:ea typeface="Arial" charset="0"/>
          <a:cs typeface="Arial"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kern="1200">
          <a:solidFill>
            <a:schemeClr val="tx1"/>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kern="1200">
          <a:solidFill>
            <a:schemeClr val="tx1"/>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oAutofit/>
          </a:bodyPr>
          <a:lstStyle/>
          <a:p>
            <a:r>
              <a:rPr lang="en-US" sz="6000" dirty="0" smtClean="0"/>
              <a:t>What Copyright Covers</a:t>
            </a:r>
            <a:endParaRPr lang="en-US" sz="6000" dirty="0"/>
          </a:p>
        </p:txBody>
      </p:sp>
      <p:sp>
        <p:nvSpPr>
          <p:cNvPr id="3" name="Subtitle 2"/>
          <p:cNvSpPr>
            <a:spLocks noGrp="1"/>
          </p:cNvSpPr>
          <p:nvPr>
            <p:ph type="subTitle" idx="1"/>
          </p:nvPr>
        </p:nvSpPr>
        <p:spPr/>
        <p:txBody>
          <a:bodyPr>
            <a:normAutofit/>
          </a:bodyPr>
          <a:lstStyle/>
          <a:p>
            <a:r>
              <a:rPr lang="en-US" sz="2400" dirty="0" smtClean="0">
                <a:solidFill>
                  <a:schemeClr val="tx1"/>
                </a:solidFill>
              </a:rPr>
              <a:t>October 5, 2016</a:t>
            </a:r>
          </a:p>
          <a:p>
            <a:r>
              <a:rPr lang="en-US" sz="2400" dirty="0" smtClean="0">
                <a:solidFill>
                  <a:schemeClr val="tx1"/>
                </a:solidFill>
              </a:rPr>
              <a:t>Ana Enriquez</a:t>
            </a:r>
            <a:endParaRPr lang="en-US" sz="2400" dirty="0">
              <a:solidFill>
                <a:schemeClr val="tx1"/>
              </a:solidFill>
            </a:endParaRPr>
          </a:p>
        </p:txBody>
      </p:sp>
      <p:sp>
        <p:nvSpPr>
          <p:cNvPr id="4" name="Footer Placeholder 3"/>
          <p:cNvSpPr>
            <a:spLocks noGrp="1"/>
          </p:cNvSpPr>
          <p:nvPr>
            <p:ph type="ftr" sz="quarter" idx="11"/>
          </p:nvPr>
        </p:nvSpPr>
        <p:spPr/>
        <p:txBody>
          <a:bodyPr/>
          <a:lstStyle/>
          <a:p>
            <a:r>
              <a:rPr lang="en-US" dirty="0" smtClean="0">
                <a:solidFill>
                  <a:srgbClr val="000000"/>
                </a:solidFill>
              </a:rPr>
              <a:t>This presentation was prepared by Ana Enriquez and Justin Bonfiglio in June 2016 and revised in October 2016. </a:t>
            </a:r>
          </a:p>
          <a:p>
            <a:r>
              <a:rPr lang="en-US" dirty="0" smtClean="0">
                <a:solidFill>
                  <a:srgbClr val="000000"/>
                </a:solidFill>
              </a:rPr>
              <a:t>It is licensed under the Creative Commons CC-BY 4.0 International License.</a:t>
            </a:r>
            <a:endParaRPr lang="en-US" dirty="0">
              <a:solidFill>
                <a:srgbClr val="000000"/>
              </a:solidFill>
            </a:endParaRPr>
          </a:p>
        </p:txBody>
      </p:sp>
    </p:spTree>
    <p:extLst>
      <p:ext uri="{BB962C8B-B14F-4D97-AF65-F5344CB8AC3E}">
        <p14:creationId xmlns:p14="http://schemas.microsoft.com/office/powerpoint/2010/main" val="2031732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Modicum of creativity</a:t>
            </a:r>
            <a:endParaRPr lang="en-US"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This presentation was prepared by Ana Enriquez and Justin Bonfiglio in June 2016 and revised in October 2016. </a:t>
            </a:r>
          </a:p>
          <a:p>
            <a:r>
              <a:rPr lang="en-US" dirty="0" smtClean="0"/>
              <a:t>It is licensed under the Creative Commons CC-BY 4.0 International License.</a:t>
            </a:r>
            <a:endParaRPr lang="en-US" dirty="0"/>
          </a:p>
        </p:txBody>
      </p:sp>
    </p:spTree>
    <p:extLst>
      <p:ext uri="{BB962C8B-B14F-4D97-AF65-F5344CB8AC3E}">
        <p14:creationId xmlns:p14="http://schemas.microsoft.com/office/powerpoint/2010/main" val="1627611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Feist v. Rural Telephone Service</a:t>
            </a:r>
            <a:r>
              <a:rPr lang="en-US" dirty="0"/>
              <a:t>, </a:t>
            </a:r>
            <a:r>
              <a:rPr lang="en-US" dirty="0" smtClean="0"/>
              <a:t/>
            </a:r>
            <a:br>
              <a:rPr lang="en-US" dirty="0" smtClean="0"/>
            </a:br>
            <a:r>
              <a:rPr lang="en-US" dirty="0" smtClean="0"/>
              <a:t>499 </a:t>
            </a:r>
            <a:r>
              <a:rPr lang="en-US" dirty="0"/>
              <a:t>U.S. 340 (1991</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a:t>“Facts, whether alone or as part of a compilation, are not original and therefore may not be copyrighted. A factual compilation is eligible for copyright if it features an original selection or arrangement of facts, but the copyright is limited to the particular selection or arrangement. In no event may copyright extend to the facts themselves</a:t>
            </a:r>
            <a:r>
              <a:rPr lang="en-US" dirty="0" smtClean="0"/>
              <a:t>.”</a:t>
            </a:r>
            <a:endParaRPr lang="en-US" dirty="0"/>
          </a:p>
        </p:txBody>
      </p:sp>
      <p:sp>
        <p:nvSpPr>
          <p:cNvPr id="10" name="Footer Placeholder 3"/>
          <p:cNvSpPr>
            <a:spLocks noGrp="1"/>
          </p:cNvSpPr>
          <p:nvPr>
            <p:ph type="ftr" sz="quarter" idx="11"/>
          </p:nvPr>
        </p:nvSpPr>
        <p:spPr>
          <a:xfrm>
            <a:off x="457200" y="6336120"/>
            <a:ext cx="8229600" cy="365125"/>
          </a:xfrm>
        </p:spPr>
        <p:txBody>
          <a:bodyPr/>
          <a:lstStyle/>
          <a:p>
            <a:r>
              <a:rPr lang="en-US" dirty="0" smtClean="0">
                <a:solidFill>
                  <a:srgbClr val="000000"/>
                </a:solidFill>
              </a:rPr>
              <a:t>This presentation was prepared by Ana Enriquez and Justin Bonfiglio in June 2016 and revised in October 2016. </a:t>
            </a:r>
          </a:p>
          <a:p>
            <a:r>
              <a:rPr lang="en-US" dirty="0" smtClean="0">
                <a:solidFill>
                  <a:srgbClr val="000000"/>
                </a:solidFill>
              </a:rPr>
              <a:t>It is licensed under the Creative Commons CC-BY 4.0 International License.</a:t>
            </a:r>
            <a:endParaRPr lang="en-US" dirty="0">
              <a:solidFill>
                <a:srgbClr val="000000"/>
              </a:solidFill>
            </a:endParaRPr>
          </a:p>
        </p:txBody>
      </p:sp>
    </p:spTree>
    <p:extLst>
      <p:ext uri="{BB962C8B-B14F-4D97-AF65-F5344CB8AC3E}">
        <p14:creationId xmlns:p14="http://schemas.microsoft.com/office/powerpoint/2010/main" val="3340803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Compendium of U.S. Copyright Office Practices, </a:t>
            </a:r>
            <a:br>
              <a:rPr lang="en-US" sz="2800" dirty="0" smtClean="0"/>
            </a:br>
            <a:r>
              <a:rPr lang="en-US" sz="2800" dirty="0" smtClean="0"/>
              <a:t>Third Edition, Section 312</a:t>
            </a:r>
            <a:endParaRPr lang="en-US" sz="2800" dirty="0"/>
          </a:p>
        </p:txBody>
      </p:sp>
      <p:sp>
        <p:nvSpPr>
          <p:cNvPr id="3" name="Subtitle 2"/>
          <p:cNvSpPr>
            <a:spLocks noGrp="1"/>
          </p:cNvSpPr>
          <p:nvPr>
            <p:ph idx="1"/>
          </p:nvPr>
        </p:nvSpPr>
        <p:spPr/>
        <p:txBody>
          <a:bodyPr>
            <a:noAutofit/>
          </a:bodyPr>
          <a:lstStyle/>
          <a:p>
            <a:pPr marL="0" indent="0" algn="l">
              <a:buNone/>
            </a:pPr>
            <a:r>
              <a:rPr lang="en-US" dirty="0" smtClean="0">
                <a:solidFill>
                  <a:srgbClr val="000000"/>
                </a:solidFill>
              </a:rPr>
              <a:t>“The Office may register a claim in a compilation containing the names of the author’s fifty favorite restaurants. While a restaurant or the name of a restaurant does not constitute copyrightable subject matter under Section 102(a) of the Act, a list of restaurant names may constitute a literary work, which is one of the congressionally established categories of authorship.”</a:t>
            </a:r>
          </a:p>
        </p:txBody>
      </p:sp>
      <p:sp>
        <p:nvSpPr>
          <p:cNvPr id="5" name="Footer Placeholder 3"/>
          <p:cNvSpPr>
            <a:spLocks noGrp="1"/>
          </p:cNvSpPr>
          <p:nvPr>
            <p:ph type="ftr" sz="quarter" idx="11"/>
          </p:nvPr>
        </p:nvSpPr>
        <p:spPr/>
        <p:txBody>
          <a:bodyPr/>
          <a:lstStyle/>
          <a:p>
            <a:r>
              <a:rPr lang="en-US" dirty="0" smtClean="0">
                <a:solidFill>
                  <a:srgbClr val="000000"/>
                </a:solidFill>
              </a:rPr>
              <a:t>This presentation was prepared by Ana Enriquez and Justin Bonfiglio in June 2016 and revised in October 2016. </a:t>
            </a:r>
          </a:p>
          <a:p>
            <a:r>
              <a:rPr lang="en-US" dirty="0" smtClean="0">
                <a:solidFill>
                  <a:srgbClr val="000000"/>
                </a:solidFill>
              </a:rPr>
              <a:t>It is licensed under the Creative Commons CC-BY 4.0 International License.</a:t>
            </a:r>
            <a:endParaRPr lang="en-US" dirty="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i="1" dirty="0"/>
              <a:t>Mannion v. Coors Brewing Co</a:t>
            </a:r>
            <a:r>
              <a:rPr lang="en-US" dirty="0"/>
              <a:t>, </a:t>
            </a:r>
            <a:br>
              <a:rPr lang="en-US" dirty="0"/>
            </a:br>
            <a:r>
              <a:rPr lang="en-US" dirty="0"/>
              <a:t>377 F.Supp.2d 444 (S.D.N.Y. 2006)</a:t>
            </a:r>
          </a:p>
        </p:txBody>
      </p:sp>
      <p:sp>
        <p:nvSpPr>
          <p:cNvPr id="8" name="Content Placeholder 7"/>
          <p:cNvSpPr>
            <a:spLocks noGrp="1"/>
          </p:cNvSpPr>
          <p:nvPr>
            <p:ph idx="1"/>
          </p:nvPr>
        </p:nvSpPr>
        <p:spPr/>
        <p:txBody>
          <a:bodyPr/>
          <a:lstStyle/>
          <a:p>
            <a:endParaRPr lang="en-US" dirty="0"/>
          </a:p>
        </p:txBody>
      </p:sp>
      <p:grpSp>
        <p:nvGrpSpPr>
          <p:cNvPr id="14" name="Group 13"/>
          <p:cNvGrpSpPr>
            <a:grpSpLocks noChangeAspect="1"/>
          </p:cNvGrpSpPr>
          <p:nvPr/>
        </p:nvGrpSpPr>
        <p:grpSpPr>
          <a:xfrm>
            <a:off x="987636" y="1569306"/>
            <a:ext cx="3008376" cy="4565490"/>
            <a:chOff x="2655932" y="296244"/>
            <a:chExt cx="4323793" cy="6561757"/>
          </a:xfrm>
        </p:grpSpPr>
        <p:pic>
          <p:nvPicPr>
            <p:cNvPr id="15" name="Picture 14" descr="Screen Shot 2016-06-19 at 10.44.26 P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6200000">
              <a:off x="3183395" y="-231219"/>
              <a:ext cx="3268868" cy="4323793"/>
            </a:xfrm>
            <a:prstGeom prst="rect">
              <a:avLst/>
            </a:prstGeom>
            <a:ln>
              <a:solidFill>
                <a:schemeClr val="tx1"/>
              </a:solidFill>
            </a:ln>
          </p:spPr>
        </p:pic>
        <p:pic>
          <p:nvPicPr>
            <p:cNvPr id="16" name="Picture 15" descr="Screen Shot 2016-06-19 at 10.44.41 P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3171385" y="3049660"/>
              <a:ext cx="3292888" cy="4323793"/>
            </a:xfrm>
            <a:prstGeom prst="rect">
              <a:avLst/>
            </a:prstGeom>
            <a:ln>
              <a:solidFill>
                <a:schemeClr val="tx1"/>
              </a:solidFill>
            </a:ln>
          </p:spPr>
        </p:pic>
      </p:grpSp>
      <p:pic>
        <p:nvPicPr>
          <p:cNvPr id="17" name="Picture 16" descr="Screen Shot 2016-06-19 at 10.52.19 P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5400000">
            <a:off x="4898184" y="1783006"/>
            <a:ext cx="3416880" cy="4160351"/>
          </a:xfrm>
          <a:prstGeom prst="rect">
            <a:avLst/>
          </a:prstGeom>
          <a:ln>
            <a:solidFill>
              <a:schemeClr val="tx1"/>
            </a:solidFill>
          </a:ln>
        </p:spPr>
      </p:pic>
      <p:sp>
        <p:nvSpPr>
          <p:cNvPr id="18" name="Footer Placeholder 3"/>
          <p:cNvSpPr>
            <a:spLocks noGrp="1"/>
          </p:cNvSpPr>
          <p:nvPr>
            <p:ph type="ftr" sz="quarter" idx="11"/>
          </p:nvPr>
        </p:nvSpPr>
        <p:spPr>
          <a:xfrm>
            <a:off x="457200" y="6336120"/>
            <a:ext cx="8229600" cy="365125"/>
          </a:xfrm>
        </p:spPr>
        <p:txBody>
          <a:bodyPr/>
          <a:lstStyle/>
          <a:p>
            <a:r>
              <a:rPr lang="en-US" dirty="0" smtClean="0">
                <a:solidFill>
                  <a:srgbClr val="000000"/>
                </a:solidFill>
              </a:rPr>
              <a:t>This presentation was prepared by Ana Enriquez and Justin Bonfiglio in June 2016 and revised in October 2016. </a:t>
            </a:r>
          </a:p>
          <a:p>
            <a:r>
              <a:rPr lang="en-US" dirty="0" smtClean="0">
                <a:solidFill>
                  <a:srgbClr val="000000"/>
                </a:solidFill>
              </a:rPr>
              <a:t>It is licensed under the Creative Commons CC-BY 4.0 International License.</a:t>
            </a:r>
            <a:endParaRPr lang="en-US" dirty="0">
              <a:solidFill>
                <a:srgbClr val="000000"/>
              </a:solidFill>
            </a:endParaRPr>
          </a:p>
        </p:txBody>
      </p:sp>
    </p:spTree>
    <p:extLst>
      <p:ext uri="{BB962C8B-B14F-4D97-AF65-F5344CB8AC3E}">
        <p14:creationId xmlns:p14="http://schemas.microsoft.com/office/powerpoint/2010/main" val="2114632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Mannion v. Coors Brewing Co</a:t>
            </a:r>
            <a:r>
              <a:rPr lang="en-US" dirty="0"/>
              <a:t>, </a:t>
            </a:r>
            <a:br>
              <a:rPr lang="en-US" dirty="0"/>
            </a:br>
            <a:r>
              <a:rPr lang="en-US" dirty="0"/>
              <a:t>377 F.Supp.2d 444 (S.D.N.Y. 2006)</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t>Protectable Elements of Photographs:</a:t>
            </a:r>
          </a:p>
          <a:p>
            <a:pPr marL="514350" indent="-514350">
              <a:buFont typeface="+mj-lt"/>
              <a:buAutoNum type="arabicPeriod"/>
            </a:pPr>
            <a:r>
              <a:rPr lang="en-US" dirty="0" smtClean="0"/>
              <a:t>Rendition</a:t>
            </a:r>
            <a:r>
              <a:rPr lang="en-US" dirty="0"/>
              <a:t>: </a:t>
            </a:r>
            <a:r>
              <a:rPr lang="en-US" dirty="0" smtClean="0"/>
              <a:t> “angle </a:t>
            </a:r>
            <a:r>
              <a:rPr lang="en-US" dirty="0"/>
              <a:t>of shot, light and shade, exposure, effects achieved by means of filters, developing techniques </a:t>
            </a:r>
            <a:r>
              <a:rPr lang="en-US" dirty="0" smtClean="0"/>
              <a:t>etc. . . . copyright </a:t>
            </a:r>
            <a:r>
              <a:rPr lang="en-US" dirty="0"/>
              <a:t>protects not what is depicted, but rather </a:t>
            </a:r>
            <a:r>
              <a:rPr lang="en-US" i="1" dirty="0"/>
              <a:t>how</a:t>
            </a:r>
            <a:r>
              <a:rPr lang="en-US" dirty="0"/>
              <a:t> it is depicted</a:t>
            </a:r>
            <a:r>
              <a:rPr lang="en-US" dirty="0" smtClean="0"/>
              <a:t>.”</a:t>
            </a:r>
            <a:endParaRPr lang="en-US" dirty="0"/>
          </a:p>
          <a:p>
            <a:pPr marL="514350" indent="-514350">
              <a:buFont typeface="+mj-lt"/>
              <a:buAutoNum type="arabicPeriod"/>
            </a:pPr>
            <a:r>
              <a:rPr lang="en-US" dirty="0"/>
              <a:t>Timing:  </a:t>
            </a:r>
            <a:r>
              <a:rPr lang="en-US" dirty="0" smtClean="0"/>
              <a:t>“A </a:t>
            </a:r>
            <a:r>
              <a:rPr lang="en-US" dirty="0"/>
              <a:t>modern work strikingly original in timing might be </a:t>
            </a:r>
            <a:r>
              <a:rPr lang="en-US" i="1" dirty="0"/>
              <a:t>Catch of the Day</a:t>
            </a:r>
            <a:r>
              <a:rPr lang="en-US" dirty="0"/>
              <a:t>, by noted wildlife photographer Thomas Mangelsen, which depicts a salmon that appears to be jumping into the gaping mouth of a brown bear at Brooks Falls in Katmai National Park, Alaska</a:t>
            </a:r>
            <a:r>
              <a:rPr lang="en-US" dirty="0" smtClean="0"/>
              <a:t>. . . . Copyright </a:t>
            </a:r>
            <a:r>
              <a:rPr lang="en-US" dirty="0"/>
              <a:t>based on originality in timing is limited by the principle that copyright in a photograph ordinarily confers no rights over the subject matter</a:t>
            </a:r>
            <a:r>
              <a:rPr lang="en-US" dirty="0" smtClean="0"/>
              <a:t>.”</a:t>
            </a:r>
            <a:endParaRPr lang="en-US" dirty="0"/>
          </a:p>
          <a:p>
            <a:pPr marL="514350" indent="-514350">
              <a:buFont typeface="+mj-lt"/>
              <a:buAutoNum type="arabicPeriod"/>
            </a:pPr>
            <a:r>
              <a:rPr lang="en-US" dirty="0"/>
              <a:t>Creation of the subject: </a:t>
            </a:r>
            <a:r>
              <a:rPr lang="en-US" dirty="0" smtClean="0"/>
              <a:t> “An </a:t>
            </a:r>
            <a:r>
              <a:rPr lang="en-US" dirty="0"/>
              <a:t>artist who arranges and then photographs a scene often will have the right to prevent others from duplicating that scene in a photograph or other medium</a:t>
            </a:r>
            <a:r>
              <a:rPr lang="en-US" dirty="0" smtClean="0"/>
              <a:t>.”</a:t>
            </a:r>
            <a:endParaRPr lang="en-US" dirty="0"/>
          </a:p>
        </p:txBody>
      </p:sp>
      <p:sp>
        <p:nvSpPr>
          <p:cNvPr id="9" name="Footer Placeholder 3"/>
          <p:cNvSpPr>
            <a:spLocks noGrp="1"/>
          </p:cNvSpPr>
          <p:nvPr>
            <p:ph type="ftr" sz="quarter" idx="11"/>
          </p:nvPr>
        </p:nvSpPr>
        <p:spPr>
          <a:xfrm>
            <a:off x="457200" y="6336120"/>
            <a:ext cx="8229600" cy="365125"/>
          </a:xfrm>
        </p:spPr>
        <p:txBody>
          <a:bodyPr/>
          <a:lstStyle/>
          <a:p>
            <a:r>
              <a:rPr lang="en-US" dirty="0" smtClean="0">
                <a:solidFill>
                  <a:srgbClr val="000000"/>
                </a:solidFill>
              </a:rPr>
              <a:t>This presentation was prepared by Ana Enriquez and Justin Bonfiglio in June 2016 and revised in October 2016. </a:t>
            </a:r>
          </a:p>
          <a:p>
            <a:r>
              <a:rPr lang="en-US" dirty="0" smtClean="0">
                <a:solidFill>
                  <a:srgbClr val="000000"/>
                </a:solidFill>
              </a:rPr>
              <a:t>It is licensed under the Creative Commons CC-BY 4.0 International License.</a:t>
            </a:r>
            <a:endParaRPr lang="en-US" dirty="0">
              <a:solidFill>
                <a:srgbClr val="000000"/>
              </a:solidFill>
            </a:endParaRPr>
          </a:p>
        </p:txBody>
      </p:sp>
    </p:spTree>
    <p:extLst>
      <p:ext uri="{BB962C8B-B14F-4D97-AF65-F5344CB8AC3E}">
        <p14:creationId xmlns:p14="http://schemas.microsoft.com/office/powerpoint/2010/main" val="1917183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Independent creation</a:t>
            </a:r>
            <a:endParaRPr lang="en-US" dirty="0"/>
          </a:p>
        </p:txBody>
      </p:sp>
      <p:sp>
        <p:nvSpPr>
          <p:cNvPr id="3" name="Text Placeholder 2"/>
          <p:cNvSpPr>
            <a:spLocks noGrp="1"/>
          </p:cNvSpPr>
          <p:nvPr>
            <p:ph type="body" idx="1"/>
          </p:nvPr>
        </p:nvSpPr>
        <p:spPr/>
        <p:txBody>
          <a:bodyPr/>
          <a:lstStyle/>
          <a:p>
            <a:endParaRPr lang="en-US" dirty="0"/>
          </a:p>
        </p:txBody>
      </p:sp>
      <p:sp>
        <p:nvSpPr>
          <p:cNvPr id="5" name="Footer Placeholder 3"/>
          <p:cNvSpPr>
            <a:spLocks noGrp="1"/>
          </p:cNvSpPr>
          <p:nvPr>
            <p:ph type="ftr" sz="quarter" idx="11"/>
          </p:nvPr>
        </p:nvSpPr>
        <p:spPr>
          <a:xfrm>
            <a:off x="457200" y="6336120"/>
            <a:ext cx="8229600" cy="365125"/>
          </a:xfrm>
        </p:spPr>
        <p:txBody>
          <a:bodyPr/>
          <a:lstStyle/>
          <a:p>
            <a:r>
              <a:rPr lang="en-US" dirty="0" smtClean="0">
                <a:solidFill>
                  <a:srgbClr val="000000"/>
                </a:solidFill>
              </a:rPr>
              <a:t>This presentation was prepared by Ana Enriquez and Justin Bonfiglio in June 2016 and revised in October 2016. </a:t>
            </a:r>
          </a:p>
          <a:p>
            <a:r>
              <a:rPr lang="en-US" dirty="0" smtClean="0">
                <a:solidFill>
                  <a:srgbClr val="000000"/>
                </a:solidFill>
              </a:rPr>
              <a:t>It is licensed under the Creative Commons CC-BY 4.0 International License.</a:t>
            </a:r>
            <a:endParaRPr lang="en-US" dirty="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Compendium </a:t>
            </a:r>
            <a:r>
              <a:rPr lang="en-US" sz="2800" dirty="0"/>
              <a:t>of </a:t>
            </a:r>
            <a:r>
              <a:rPr lang="en-US" sz="2800" dirty="0" smtClean="0"/>
              <a:t>U.S</a:t>
            </a:r>
            <a:r>
              <a:rPr lang="en-US" sz="2800" dirty="0"/>
              <a:t>. Copyright Office Practices, </a:t>
            </a:r>
            <a:r>
              <a:rPr lang="en-US" sz="2800" dirty="0" smtClean="0"/>
              <a:t/>
            </a:r>
            <a:br>
              <a:rPr lang="en-US" sz="2800" dirty="0" smtClean="0"/>
            </a:br>
            <a:r>
              <a:rPr lang="en-US" sz="2800" dirty="0" smtClean="0"/>
              <a:t>Third </a:t>
            </a:r>
            <a:r>
              <a:rPr lang="en-US" sz="2800" dirty="0"/>
              <a:t>Edition, Section </a:t>
            </a:r>
            <a:r>
              <a:rPr lang="en-US" sz="2800" dirty="0" smtClean="0"/>
              <a:t>308</a:t>
            </a:r>
            <a:endParaRPr lang="en-US" sz="2800" dirty="0"/>
          </a:p>
        </p:txBody>
      </p:sp>
      <p:sp>
        <p:nvSpPr>
          <p:cNvPr id="6" name="Content Placeholder 5"/>
          <p:cNvSpPr>
            <a:spLocks noGrp="1"/>
          </p:cNvSpPr>
          <p:nvPr>
            <p:ph idx="1"/>
          </p:nvPr>
        </p:nvSpPr>
        <p:spPr/>
        <p:txBody>
          <a:bodyPr/>
          <a:lstStyle/>
          <a:p>
            <a:r>
              <a:rPr lang="en-US" dirty="0" smtClean="0">
                <a:solidFill>
                  <a:srgbClr val="000000"/>
                </a:solidFill>
              </a:rPr>
              <a:t>“The </a:t>
            </a:r>
            <a:r>
              <a:rPr lang="en-US" dirty="0">
                <a:solidFill>
                  <a:srgbClr val="000000"/>
                </a:solidFill>
              </a:rPr>
              <a:t>term </a:t>
            </a:r>
            <a:r>
              <a:rPr lang="en-US" dirty="0" smtClean="0">
                <a:solidFill>
                  <a:srgbClr val="000000"/>
                </a:solidFill>
              </a:rPr>
              <a:t>‘independent creation’ </a:t>
            </a:r>
            <a:r>
              <a:rPr lang="en-US" dirty="0">
                <a:solidFill>
                  <a:srgbClr val="000000"/>
                </a:solidFill>
              </a:rPr>
              <a:t>means that the author created the work without copying from other works</a:t>
            </a:r>
            <a:r>
              <a:rPr lang="en-US" dirty="0" smtClean="0">
                <a:solidFill>
                  <a:srgbClr val="000000"/>
                </a:solidFill>
              </a:rPr>
              <a:t>.”</a:t>
            </a:r>
            <a:endParaRPr lang="en-US" dirty="0">
              <a:solidFill>
                <a:srgbClr val="000000"/>
              </a:solidFill>
            </a:endParaRPr>
          </a:p>
          <a:p>
            <a:r>
              <a:rPr lang="en-US" dirty="0" smtClean="0">
                <a:solidFill>
                  <a:srgbClr val="000000"/>
                </a:solidFill>
              </a:rPr>
              <a:t>“If </a:t>
            </a:r>
            <a:r>
              <a:rPr lang="en-US" dirty="0">
                <a:solidFill>
                  <a:srgbClr val="000000"/>
                </a:solidFill>
              </a:rPr>
              <a:t>two authors created works that are similar or even identical, each work could be copyrightable, provided that the authors did not copy expression from each other</a:t>
            </a:r>
            <a:r>
              <a:rPr lang="en-US" dirty="0" smtClean="0">
                <a:solidFill>
                  <a:srgbClr val="000000"/>
                </a:solidFill>
              </a:rPr>
              <a:t>.”</a:t>
            </a:r>
            <a:endParaRPr lang="en-US" dirty="0">
              <a:solidFill>
                <a:srgbClr val="000000"/>
              </a:solidFill>
            </a:endParaRPr>
          </a:p>
        </p:txBody>
      </p:sp>
      <p:sp>
        <p:nvSpPr>
          <p:cNvPr id="7" name="Footer Placeholder 3"/>
          <p:cNvSpPr>
            <a:spLocks noGrp="1"/>
          </p:cNvSpPr>
          <p:nvPr>
            <p:ph type="ftr" sz="quarter" idx="11"/>
          </p:nvPr>
        </p:nvSpPr>
        <p:spPr>
          <a:xfrm>
            <a:off x="457200" y="6336120"/>
            <a:ext cx="8229600" cy="365125"/>
          </a:xfrm>
        </p:spPr>
        <p:txBody>
          <a:bodyPr/>
          <a:lstStyle/>
          <a:p>
            <a:r>
              <a:rPr lang="en-US" dirty="0" smtClean="0">
                <a:solidFill>
                  <a:srgbClr val="000000"/>
                </a:solidFill>
              </a:rPr>
              <a:t>This presentation was prepared by Ana Enriquez and Justin Bonfiglio in June 2016 and revised in October 2016. </a:t>
            </a:r>
          </a:p>
          <a:p>
            <a:r>
              <a:rPr lang="en-US" dirty="0" smtClean="0">
                <a:solidFill>
                  <a:srgbClr val="000000"/>
                </a:solidFill>
              </a:rPr>
              <a:t>It is licensed under the Creative Commons CC-BY 4.0 International License.</a:t>
            </a:r>
            <a:endParaRPr lang="en-US" dirty="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Fixation in a tangible medium</a:t>
            </a:r>
            <a:endParaRPr lang="en-US" dirty="0"/>
          </a:p>
        </p:txBody>
      </p:sp>
      <p:sp>
        <p:nvSpPr>
          <p:cNvPr id="5" name="Text Placeholder 4"/>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solidFill>
                  <a:srgbClr val="000000"/>
                </a:solidFill>
              </a:rPr>
              <a:t>This presentation was prepared by Ana Enriquez and Justin Bonfiglio in June 2016 and revised in October 2016. </a:t>
            </a:r>
          </a:p>
          <a:p>
            <a:r>
              <a:rPr lang="en-US" dirty="0" smtClean="0">
                <a:solidFill>
                  <a:srgbClr val="000000"/>
                </a:solidFill>
              </a:rPr>
              <a:t>It is licensed under the Creative Commons CC-BY 4.0 International License.</a:t>
            </a:r>
            <a:endParaRPr lang="en-US" dirty="0">
              <a:solidFill>
                <a:srgbClr val="000000"/>
              </a:solidFill>
            </a:endParaRPr>
          </a:p>
        </p:txBody>
      </p:sp>
    </p:spTree>
    <p:extLst>
      <p:ext uri="{BB962C8B-B14F-4D97-AF65-F5344CB8AC3E}">
        <p14:creationId xmlns:p14="http://schemas.microsoft.com/office/powerpoint/2010/main" val="1513570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 U.S.C. § 101</a:t>
            </a: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t>“A </a:t>
            </a:r>
            <a:r>
              <a:rPr lang="en-US" sz="2800" dirty="0"/>
              <a:t>work is </a:t>
            </a:r>
            <a:r>
              <a:rPr lang="en-US" sz="2800" dirty="0" smtClean="0"/>
              <a:t>‘fixed’ </a:t>
            </a:r>
            <a:r>
              <a:rPr lang="en-US" sz="2800" dirty="0"/>
              <a:t>in a tangible medium of expression when its embodiment in a copy or phonorecord, by or under the authority of the author, is sufficiently permanent or stable to permit it to be perceived, reproduced, or otherwise communicated for a period of more than transitory duration</a:t>
            </a:r>
            <a:r>
              <a:rPr lang="en-US" sz="2800" dirty="0" smtClean="0"/>
              <a:t>. </a:t>
            </a:r>
            <a:r>
              <a:rPr lang="en-US" sz="2800" dirty="0"/>
              <a:t>A work consisting of sounds, images, or both, that are being transmitted, is </a:t>
            </a:r>
            <a:r>
              <a:rPr lang="en-US" sz="2800" dirty="0" smtClean="0"/>
              <a:t>‘fixed’ </a:t>
            </a:r>
            <a:r>
              <a:rPr lang="en-US" sz="2800" dirty="0"/>
              <a:t>for purposes of this title if a fixation of the work is being made simultaneously with its transmission</a:t>
            </a:r>
            <a:r>
              <a:rPr lang="en-US" sz="2800" dirty="0" smtClean="0"/>
              <a:t>.”</a:t>
            </a:r>
            <a:endParaRPr lang="en-US" sz="2800" dirty="0"/>
          </a:p>
        </p:txBody>
      </p:sp>
      <p:sp>
        <p:nvSpPr>
          <p:cNvPr id="4" name="Footer Placeholder 3"/>
          <p:cNvSpPr>
            <a:spLocks noGrp="1"/>
          </p:cNvSpPr>
          <p:nvPr>
            <p:ph type="ftr" sz="quarter" idx="11"/>
          </p:nvPr>
        </p:nvSpPr>
        <p:spPr/>
        <p:txBody>
          <a:bodyPr/>
          <a:lstStyle/>
          <a:p>
            <a:r>
              <a:rPr lang="en-US" dirty="0" smtClean="0"/>
              <a:t>This presentation was prepared by Ana Enriquez and Justin Bonfiglio in June 2016 and revised in October 2016. </a:t>
            </a:r>
          </a:p>
          <a:p>
            <a:r>
              <a:rPr lang="en-US" dirty="0" smtClean="0"/>
              <a:t>It is licensed under the Creative Commons CC-BY 4.0 International License.</a:t>
            </a:r>
            <a:endParaRPr lang="en-US" dirty="0"/>
          </a:p>
        </p:txBody>
      </p:sp>
    </p:spTree>
    <p:extLst>
      <p:ext uri="{BB962C8B-B14F-4D97-AF65-F5344CB8AC3E}">
        <p14:creationId xmlns:p14="http://schemas.microsoft.com/office/powerpoint/2010/main" val="639800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Fixation</a:t>
            </a:r>
            <a:endParaRPr lang="en-US" dirty="0"/>
          </a:p>
        </p:txBody>
      </p:sp>
      <p:sp>
        <p:nvSpPr>
          <p:cNvPr id="6" name="Text Placeholder 5"/>
          <p:cNvSpPr>
            <a:spLocks noGrp="1"/>
          </p:cNvSpPr>
          <p:nvPr>
            <p:ph type="body" idx="1"/>
          </p:nvPr>
        </p:nvSpPr>
        <p:spPr/>
        <p:txBody>
          <a:bodyPr/>
          <a:lstStyle/>
          <a:p>
            <a:r>
              <a:rPr lang="en-US" dirty="0" smtClean="0"/>
              <a:t>Fixed</a:t>
            </a:r>
            <a:endParaRPr lang="en-US" dirty="0"/>
          </a:p>
        </p:txBody>
      </p:sp>
      <p:sp>
        <p:nvSpPr>
          <p:cNvPr id="7" name="Content Placeholder 6"/>
          <p:cNvSpPr>
            <a:spLocks noGrp="1"/>
          </p:cNvSpPr>
          <p:nvPr>
            <p:ph sz="half" idx="2"/>
          </p:nvPr>
        </p:nvSpPr>
        <p:spPr/>
        <p:txBody>
          <a:bodyPr/>
          <a:lstStyle/>
          <a:p>
            <a:r>
              <a:rPr lang="en-US" dirty="0" smtClean="0"/>
              <a:t>Files on hard drive</a:t>
            </a:r>
          </a:p>
          <a:p>
            <a:r>
              <a:rPr lang="en-US" dirty="0" smtClean="0"/>
              <a:t>Song on record</a:t>
            </a:r>
          </a:p>
          <a:p>
            <a:r>
              <a:rPr lang="en-US" dirty="0" smtClean="0"/>
              <a:t>Snowman</a:t>
            </a:r>
          </a:p>
          <a:p>
            <a:r>
              <a:rPr lang="en-US" dirty="0" smtClean="0"/>
              <a:t>Mandala</a:t>
            </a:r>
          </a:p>
        </p:txBody>
      </p:sp>
      <p:sp>
        <p:nvSpPr>
          <p:cNvPr id="8" name="Text Placeholder 7"/>
          <p:cNvSpPr>
            <a:spLocks noGrp="1"/>
          </p:cNvSpPr>
          <p:nvPr>
            <p:ph type="body" sz="quarter" idx="3"/>
          </p:nvPr>
        </p:nvSpPr>
        <p:spPr/>
        <p:txBody>
          <a:bodyPr/>
          <a:lstStyle/>
          <a:p>
            <a:r>
              <a:rPr lang="en-US" dirty="0" smtClean="0"/>
              <a:t>Not fixed</a:t>
            </a:r>
            <a:endParaRPr lang="en-US" dirty="0"/>
          </a:p>
        </p:txBody>
      </p:sp>
      <p:sp>
        <p:nvSpPr>
          <p:cNvPr id="9" name="Content Placeholder 8"/>
          <p:cNvSpPr>
            <a:spLocks noGrp="1"/>
          </p:cNvSpPr>
          <p:nvPr>
            <p:ph sz="quarter" idx="4"/>
          </p:nvPr>
        </p:nvSpPr>
        <p:spPr/>
        <p:txBody>
          <a:bodyPr/>
          <a:lstStyle/>
          <a:p>
            <a:r>
              <a:rPr lang="en-US" dirty="0" smtClean="0"/>
              <a:t>Jazz improvisation</a:t>
            </a:r>
          </a:p>
          <a:p>
            <a:r>
              <a:rPr lang="en-US" dirty="0" smtClean="0"/>
              <a:t>Reflection in mirror</a:t>
            </a:r>
            <a:endParaRPr lang="en-US" dirty="0"/>
          </a:p>
        </p:txBody>
      </p:sp>
      <p:sp>
        <p:nvSpPr>
          <p:cNvPr id="4" name="Footer Placeholder 3"/>
          <p:cNvSpPr>
            <a:spLocks noGrp="1"/>
          </p:cNvSpPr>
          <p:nvPr>
            <p:ph type="ftr" sz="quarter" idx="11"/>
          </p:nvPr>
        </p:nvSpPr>
        <p:spPr/>
        <p:txBody>
          <a:bodyPr/>
          <a:lstStyle/>
          <a:p>
            <a:r>
              <a:rPr lang="en-US" dirty="0" smtClean="0"/>
              <a:t>This presentation was prepared by Ana Enriquez and Justin Bonfiglio in June 2016 and revised in October 2016. </a:t>
            </a:r>
          </a:p>
          <a:p>
            <a:r>
              <a:rPr lang="en-US" dirty="0" smtClean="0"/>
              <a:t>It is licensed under the Creative Commons CC-BY 4.0 International License.</a:t>
            </a:r>
            <a:endParaRPr lang="en-US" dirty="0"/>
          </a:p>
        </p:txBody>
      </p:sp>
    </p:spTree>
    <p:extLst>
      <p:ext uri="{BB962C8B-B14F-4D97-AF65-F5344CB8AC3E}">
        <p14:creationId xmlns:p14="http://schemas.microsoft.com/office/powerpoint/2010/main" val="373083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Copyright Workshops</a:t>
            </a:r>
            <a:endParaRPr lang="en-US" dirty="0"/>
          </a:p>
        </p:txBody>
      </p:sp>
      <p:sp>
        <p:nvSpPr>
          <p:cNvPr id="4" name="Content Placeholder 3"/>
          <p:cNvSpPr>
            <a:spLocks noGrp="1"/>
          </p:cNvSpPr>
          <p:nvPr>
            <p:ph idx="1"/>
          </p:nvPr>
        </p:nvSpPr>
        <p:spPr/>
        <p:txBody>
          <a:bodyPr>
            <a:noAutofit/>
          </a:bodyPr>
          <a:lstStyle/>
          <a:p>
            <a:pPr marL="0" indent="0">
              <a:lnSpc>
                <a:spcPct val="100000"/>
              </a:lnSpc>
              <a:spcBef>
                <a:spcPts val="0"/>
              </a:spcBef>
              <a:buNone/>
            </a:pPr>
            <a:r>
              <a:rPr lang="en-US" sz="1900" b="1" dirty="0"/>
              <a:t>Copyright </a:t>
            </a:r>
            <a:r>
              <a:rPr lang="en-US" sz="1900" b="1" dirty="0" smtClean="0"/>
              <a:t>Basics</a:t>
            </a:r>
          </a:p>
          <a:p>
            <a:pPr>
              <a:lnSpc>
                <a:spcPct val="100000"/>
              </a:lnSpc>
              <a:spcBef>
                <a:spcPts val="0"/>
              </a:spcBef>
            </a:pPr>
            <a:r>
              <a:rPr lang="en-US" sz="1900" dirty="0" smtClean="0"/>
              <a:t>Introduction </a:t>
            </a:r>
            <a:r>
              <a:rPr lang="en-US" sz="1900" dirty="0"/>
              <a:t>to Copyright, September </a:t>
            </a:r>
            <a:r>
              <a:rPr lang="en-US" sz="1900" dirty="0" smtClean="0"/>
              <a:t>20</a:t>
            </a:r>
          </a:p>
          <a:p>
            <a:pPr>
              <a:lnSpc>
                <a:spcPct val="100000"/>
              </a:lnSpc>
              <a:spcBef>
                <a:spcPts val="0"/>
              </a:spcBef>
            </a:pPr>
            <a:r>
              <a:rPr lang="en-US" sz="1900" dirty="0" smtClean="0"/>
              <a:t>What </a:t>
            </a:r>
            <a:r>
              <a:rPr lang="en-US" sz="1900" dirty="0"/>
              <a:t>Copyright Covers, October </a:t>
            </a:r>
            <a:r>
              <a:rPr lang="en-US" sz="1900" dirty="0" smtClean="0"/>
              <a:t>5</a:t>
            </a:r>
          </a:p>
          <a:p>
            <a:pPr>
              <a:lnSpc>
                <a:spcPct val="100000"/>
              </a:lnSpc>
              <a:spcBef>
                <a:spcPts val="0"/>
              </a:spcBef>
            </a:pPr>
            <a:r>
              <a:rPr lang="en-US" sz="1900" dirty="0" smtClean="0"/>
              <a:t>Finding </a:t>
            </a:r>
            <a:r>
              <a:rPr lang="en-US" sz="1900" dirty="0"/>
              <a:t>the Public Domain, October </a:t>
            </a:r>
            <a:r>
              <a:rPr lang="en-US" sz="1900" dirty="0" smtClean="0"/>
              <a:t>11</a:t>
            </a:r>
          </a:p>
          <a:p>
            <a:pPr>
              <a:lnSpc>
                <a:spcPct val="100000"/>
              </a:lnSpc>
              <a:spcBef>
                <a:spcPts val="0"/>
              </a:spcBef>
            </a:pPr>
            <a:r>
              <a:rPr lang="en-US" sz="1900" dirty="0" smtClean="0"/>
              <a:t>Fair </a:t>
            </a:r>
            <a:r>
              <a:rPr lang="en-US" sz="1900" dirty="0"/>
              <a:t>Use Cases, October </a:t>
            </a:r>
            <a:r>
              <a:rPr lang="en-US" sz="1900" dirty="0" smtClean="0"/>
              <a:t>21</a:t>
            </a:r>
          </a:p>
          <a:p>
            <a:pPr>
              <a:lnSpc>
                <a:spcPct val="100000"/>
              </a:lnSpc>
              <a:spcBef>
                <a:spcPts val="0"/>
              </a:spcBef>
            </a:pPr>
            <a:r>
              <a:rPr lang="en-US" sz="1900" dirty="0" smtClean="0"/>
              <a:t>Copyright </a:t>
            </a:r>
            <a:r>
              <a:rPr lang="en-US" sz="1900" dirty="0"/>
              <a:t>Licenses, October </a:t>
            </a:r>
            <a:r>
              <a:rPr lang="en-US" sz="1900" dirty="0" smtClean="0"/>
              <a:t>26</a:t>
            </a:r>
          </a:p>
          <a:p>
            <a:pPr marL="0" indent="0">
              <a:lnSpc>
                <a:spcPct val="100000"/>
              </a:lnSpc>
              <a:spcBef>
                <a:spcPts val="0"/>
              </a:spcBef>
              <a:buNone/>
            </a:pPr>
            <a:endParaRPr lang="en-US" sz="1900" b="1" dirty="0" smtClean="0"/>
          </a:p>
          <a:p>
            <a:pPr marL="0" indent="0">
              <a:lnSpc>
                <a:spcPct val="100000"/>
              </a:lnSpc>
              <a:spcBef>
                <a:spcPts val="0"/>
              </a:spcBef>
              <a:buNone/>
            </a:pPr>
            <a:r>
              <a:rPr lang="en-US" sz="1900" b="1" dirty="0" smtClean="0"/>
              <a:t>Topics </a:t>
            </a:r>
            <a:r>
              <a:rPr lang="en-US" sz="1900" b="1" dirty="0"/>
              <a:t>in </a:t>
            </a:r>
            <a:r>
              <a:rPr lang="en-US" sz="1900" b="1" dirty="0" smtClean="0"/>
              <a:t>Copyright</a:t>
            </a:r>
          </a:p>
          <a:p>
            <a:pPr>
              <a:lnSpc>
                <a:spcPct val="100000"/>
              </a:lnSpc>
              <a:spcBef>
                <a:spcPts val="0"/>
              </a:spcBef>
            </a:pPr>
            <a:r>
              <a:rPr lang="en-US" sz="1900" dirty="0" smtClean="0"/>
              <a:t>Copyright </a:t>
            </a:r>
            <a:r>
              <a:rPr lang="en-US" sz="1900" dirty="0"/>
              <a:t>and Your Dissertation, October </a:t>
            </a:r>
            <a:r>
              <a:rPr lang="en-US" sz="1900" dirty="0" smtClean="0"/>
              <a:t>20</a:t>
            </a:r>
          </a:p>
          <a:p>
            <a:pPr>
              <a:lnSpc>
                <a:spcPct val="100000"/>
              </a:lnSpc>
              <a:spcBef>
                <a:spcPts val="0"/>
              </a:spcBef>
            </a:pPr>
            <a:r>
              <a:rPr lang="en-US" sz="1900" dirty="0" smtClean="0"/>
              <a:t>Publishing </a:t>
            </a:r>
            <a:r>
              <a:rPr lang="en-US" sz="1900" dirty="0"/>
              <a:t>Contracts, November </a:t>
            </a:r>
            <a:r>
              <a:rPr lang="en-US" sz="1900" dirty="0" smtClean="0"/>
              <a:t>2</a:t>
            </a:r>
          </a:p>
          <a:p>
            <a:pPr>
              <a:lnSpc>
                <a:spcPct val="100000"/>
              </a:lnSpc>
              <a:spcBef>
                <a:spcPts val="0"/>
              </a:spcBef>
            </a:pPr>
            <a:r>
              <a:rPr lang="en-US" sz="1900" dirty="0" smtClean="0"/>
              <a:t>Copyright </a:t>
            </a:r>
            <a:r>
              <a:rPr lang="en-US" sz="1900" dirty="0"/>
              <a:t>for Online Exhibits &amp; Collections, November </a:t>
            </a:r>
            <a:r>
              <a:rPr lang="en-US" sz="1900" dirty="0" smtClean="0"/>
              <a:t>14</a:t>
            </a:r>
          </a:p>
          <a:p>
            <a:pPr>
              <a:lnSpc>
                <a:spcPct val="100000"/>
              </a:lnSpc>
              <a:spcBef>
                <a:spcPts val="0"/>
              </a:spcBef>
            </a:pPr>
            <a:r>
              <a:rPr lang="en-US" sz="1900" dirty="0" smtClean="0"/>
              <a:t>Copyright </a:t>
            </a:r>
            <a:r>
              <a:rPr lang="en-US" sz="1900" dirty="0"/>
              <a:t>and Canvas, November </a:t>
            </a:r>
            <a:r>
              <a:rPr lang="en-US" sz="1900" dirty="0" smtClean="0"/>
              <a:t>17</a:t>
            </a:r>
          </a:p>
          <a:p>
            <a:pPr marL="0" indent="0">
              <a:lnSpc>
                <a:spcPct val="100000"/>
              </a:lnSpc>
              <a:spcBef>
                <a:spcPts val="0"/>
              </a:spcBef>
              <a:buNone/>
            </a:pPr>
            <a:endParaRPr lang="en-US" sz="1900" b="1" dirty="0" smtClean="0"/>
          </a:p>
          <a:p>
            <a:pPr marL="0" indent="0">
              <a:lnSpc>
                <a:spcPct val="100000"/>
              </a:lnSpc>
              <a:spcBef>
                <a:spcPts val="0"/>
              </a:spcBef>
              <a:buNone/>
            </a:pPr>
            <a:r>
              <a:rPr lang="en-US" sz="1900" b="1" dirty="0" smtClean="0"/>
              <a:t>Locations</a:t>
            </a:r>
            <a:r>
              <a:rPr lang="en-US" sz="1900" b="1" dirty="0"/>
              <a:t>:</a:t>
            </a:r>
            <a:r>
              <a:rPr lang="en-US" sz="1900" dirty="0"/>
              <a:t> Hatcher Gallery Lab OR online via </a:t>
            </a:r>
            <a:r>
              <a:rPr lang="en-US" sz="1900" dirty="0" smtClean="0"/>
              <a:t>BlueJeans</a:t>
            </a:r>
          </a:p>
          <a:p>
            <a:pPr marL="0" indent="0">
              <a:lnSpc>
                <a:spcPct val="100000"/>
              </a:lnSpc>
              <a:spcBef>
                <a:spcPts val="0"/>
              </a:spcBef>
              <a:buNone/>
            </a:pPr>
            <a:r>
              <a:rPr lang="en-US" sz="1900" b="1" dirty="0" smtClean="0"/>
              <a:t>Details:</a:t>
            </a:r>
            <a:r>
              <a:rPr lang="en-US" sz="1900" dirty="0" smtClean="0"/>
              <a:t> </a:t>
            </a:r>
            <a:r>
              <a:rPr lang="en-US" sz="1900" dirty="0"/>
              <a:t>Visit umlib.us/ttcsessions or email Ana (anaenriq@umich.edu)</a:t>
            </a:r>
          </a:p>
        </p:txBody>
      </p:sp>
      <p:sp>
        <p:nvSpPr>
          <p:cNvPr id="5" name="Footer Placeholder 3"/>
          <p:cNvSpPr>
            <a:spLocks noGrp="1"/>
          </p:cNvSpPr>
          <p:nvPr>
            <p:ph type="ftr" sz="quarter" idx="11"/>
          </p:nvPr>
        </p:nvSpPr>
        <p:spPr>
          <a:xfrm>
            <a:off x="457200" y="6336120"/>
            <a:ext cx="8229600" cy="365125"/>
          </a:xfrm>
        </p:spPr>
        <p:txBody>
          <a:bodyPr/>
          <a:lstStyle/>
          <a:p>
            <a:r>
              <a:rPr lang="en-US" dirty="0" smtClean="0">
                <a:solidFill>
                  <a:srgbClr val="000000"/>
                </a:solidFill>
              </a:rPr>
              <a:t>This presentation was prepared by Ana Enriquez and Justin Bonfiglio in June 2016 and revised in October 2016. </a:t>
            </a:r>
          </a:p>
          <a:p>
            <a:r>
              <a:rPr lang="en-US" dirty="0" smtClean="0">
                <a:solidFill>
                  <a:srgbClr val="000000"/>
                </a:solidFill>
              </a:rPr>
              <a:t>It is licensed under the Creative Commons CC-BY 4.0 International License.</a:t>
            </a:r>
            <a:endParaRPr lang="en-US" dirty="0">
              <a:solidFill>
                <a:srgbClr val="000000"/>
              </a:solidFill>
            </a:endParaRPr>
          </a:p>
        </p:txBody>
      </p:sp>
    </p:spTree>
    <p:extLst>
      <p:ext uri="{BB962C8B-B14F-4D97-AF65-F5344CB8AC3E}">
        <p14:creationId xmlns:p14="http://schemas.microsoft.com/office/powerpoint/2010/main" val="1342339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Anti-bootlegging</a:t>
            </a:r>
            <a:endParaRPr lang="en-US" dirty="0"/>
          </a:p>
        </p:txBody>
      </p:sp>
      <p:sp>
        <p:nvSpPr>
          <p:cNvPr id="3" name="Content Placeholder 2"/>
          <p:cNvSpPr>
            <a:spLocks noGrp="1"/>
          </p:cNvSpPr>
          <p:nvPr>
            <p:ph idx="1"/>
          </p:nvPr>
        </p:nvSpPr>
        <p:spPr/>
        <p:txBody>
          <a:bodyPr/>
          <a:lstStyle/>
          <a:p>
            <a:r>
              <a:rPr lang="en-US" dirty="0" smtClean="0"/>
              <a:t>Separate cause of action under the Copyright Act</a:t>
            </a:r>
            <a:endParaRPr lang="en-US" dirty="0"/>
          </a:p>
        </p:txBody>
      </p:sp>
      <p:sp>
        <p:nvSpPr>
          <p:cNvPr id="4" name="Footer Placeholder 3"/>
          <p:cNvSpPr>
            <a:spLocks noGrp="1"/>
          </p:cNvSpPr>
          <p:nvPr>
            <p:ph type="ftr" sz="quarter" idx="11"/>
          </p:nvPr>
        </p:nvSpPr>
        <p:spPr/>
        <p:txBody>
          <a:bodyPr/>
          <a:lstStyle/>
          <a:p>
            <a:r>
              <a:rPr lang="en-US" dirty="0" smtClean="0"/>
              <a:t>This presentation was prepared by Ana Enriquez and Justin Bonfiglio in June 2016 and revised in October 2016. </a:t>
            </a:r>
          </a:p>
          <a:p>
            <a:r>
              <a:rPr lang="en-US" dirty="0" smtClean="0"/>
              <a:t>It is licensed under the Creative Commons CC-BY 4.0 International License.</a:t>
            </a:r>
            <a:endParaRPr lang="en-US" dirty="0"/>
          </a:p>
        </p:txBody>
      </p:sp>
    </p:spTree>
    <p:extLst>
      <p:ext uri="{BB962C8B-B14F-4D97-AF65-F5344CB8AC3E}">
        <p14:creationId xmlns:p14="http://schemas.microsoft.com/office/powerpoint/2010/main" val="1810969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Idea/expression distinction</a:t>
            </a:r>
            <a:endParaRPr lang="en-US"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This presentation was prepared by Ana Enriquez and Justin Bonfiglio in June 2016 and revised in October 2016. </a:t>
            </a:r>
          </a:p>
          <a:p>
            <a:r>
              <a:rPr lang="en-US" dirty="0" smtClean="0"/>
              <a:t>It is licensed under the Creative Commons CC-BY 4.0 International License.</a:t>
            </a:r>
            <a:endParaRPr lang="en-US" dirty="0"/>
          </a:p>
        </p:txBody>
      </p:sp>
    </p:spTree>
    <p:extLst>
      <p:ext uri="{BB962C8B-B14F-4D97-AF65-F5344CB8AC3E}">
        <p14:creationId xmlns:p14="http://schemas.microsoft.com/office/powerpoint/2010/main" val="1717058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does not cover</a:t>
            </a:r>
            <a:endParaRPr lang="en-US" dirty="0"/>
          </a:p>
        </p:txBody>
      </p:sp>
      <p:sp>
        <p:nvSpPr>
          <p:cNvPr id="3" name="Content Placeholder 2"/>
          <p:cNvSpPr>
            <a:spLocks noGrp="1"/>
          </p:cNvSpPr>
          <p:nvPr>
            <p:ph idx="1"/>
          </p:nvPr>
        </p:nvSpPr>
        <p:spPr/>
        <p:txBody>
          <a:bodyPr>
            <a:noAutofit/>
          </a:bodyPr>
          <a:lstStyle/>
          <a:p>
            <a:r>
              <a:rPr lang="en-US" sz="2400" dirty="0"/>
              <a:t>any idea, </a:t>
            </a:r>
            <a:endParaRPr lang="en-US" sz="2400" dirty="0" smtClean="0"/>
          </a:p>
          <a:p>
            <a:r>
              <a:rPr lang="en-US" sz="2400" dirty="0" smtClean="0"/>
              <a:t>procedure</a:t>
            </a:r>
            <a:r>
              <a:rPr lang="en-US" sz="2400" dirty="0"/>
              <a:t>, </a:t>
            </a:r>
            <a:endParaRPr lang="en-US" sz="2400" dirty="0" smtClean="0"/>
          </a:p>
          <a:p>
            <a:r>
              <a:rPr lang="en-US" sz="2400" dirty="0" smtClean="0"/>
              <a:t>process</a:t>
            </a:r>
            <a:r>
              <a:rPr lang="en-US" sz="2400" dirty="0"/>
              <a:t>, </a:t>
            </a:r>
            <a:endParaRPr lang="en-US" sz="2400" dirty="0" smtClean="0"/>
          </a:p>
          <a:p>
            <a:r>
              <a:rPr lang="en-US" sz="2400" dirty="0" smtClean="0"/>
              <a:t>system</a:t>
            </a:r>
            <a:r>
              <a:rPr lang="en-US" sz="2400" dirty="0"/>
              <a:t>, </a:t>
            </a:r>
            <a:endParaRPr lang="en-US" sz="2400" dirty="0" smtClean="0"/>
          </a:p>
          <a:p>
            <a:r>
              <a:rPr lang="en-US" sz="2400" dirty="0" smtClean="0"/>
              <a:t>method </a:t>
            </a:r>
            <a:r>
              <a:rPr lang="en-US" sz="2400" dirty="0"/>
              <a:t>of operation, </a:t>
            </a:r>
            <a:endParaRPr lang="en-US" sz="2400" dirty="0" smtClean="0"/>
          </a:p>
          <a:p>
            <a:r>
              <a:rPr lang="en-US" sz="2400" dirty="0" smtClean="0"/>
              <a:t>concept</a:t>
            </a:r>
            <a:r>
              <a:rPr lang="en-US" sz="2400" dirty="0"/>
              <a:t>, </a:t>
            </a:r>
            <a:endParaRPr lang="en-US" sz="2400" dirty="0" smtClean="0"/>
          </a:p>
          <a:p>
            <a:r>
              <a:rPr lang="en-US" sz="2400" dirty="0" smtClean="0"/>
              <a:t>principle</a:t>
            </a:r>
            <a:r>
              <a:rPr lang="en-US" sz="2400" dirty="0"/>
              <a:t>, </a:t>
            </a:r>
            <a:endParaRPr lang="en-US" sz="2400" dirty="0" smtClean="0"/>
          </a:p>
          <a:p>
            <a:r>
              <a:rPr lang="en-US" sz="2400" dirty="0" smtClean="0"/>
              <a:t>or </a:t>
            </a:r>
            <a:r>
              <a:rPr lang="en-US" sz="2400" dirty="0"/>
              <a:t>discovery, </a:t>
            </a:r>
            <a:endParaRPr lang="en-US" sz="2400" dirty="0" smtClean="0"/>
          </a:p>
          <a:p>
            <a:pPr marL="0" indent="0">
              <a:buNone/>
            </a:pPr>
            <a:r>
              <a:rPr lang="en-US" sz="2400" dirty="0" smtClean="0"/>
              <a:t>regardless </a:t>
            </a:r>
            <a:r>
              <a:rPr lang="en-US" sz="2400" dirty="0"/>
              <a:t>of the form in which it is described, explained, illustrated, or embodied in such work</a:t>
            </a:r>
            <a:r>
              <a:rPr lang="en-US" sz="2400" dirty="0" smtClean="0"/>
              <a:t>. </a:t>
            </a:r>
          </a:p>
          <a:p>
            <a:pPr marL="0" indent="0">
              <a:buNone/>
            </a:pPr>
            <a:r>
              <a:rPr lang="en-US" sz="2400" dirty="0" smtClean="0"/>
              <a:t>– 17 U.S.C. § 102(b)</a:t>
            </a:r>
          </a:p>
        </p:txBody>
      </p:sp>
      <p:sp>
        <p:nvSpPr>
          <p:cNvPr id="4" name="Footer Placeholder 3"/>
          <p:cNvSpPr>
            <a:spLocks noGrp="1"/>
          </p:cNvSpPr>
          <p:nvPr>
            <p:ph type="ftr" sz="quarter" idx="11"/>
          </p:nvPr>
        </p:nvSpPr>
        <p:spPr>
          <a:xfrm>
            <a:off x="457200" y="6336120"/>
            <a:ext cx="8229600" cy="365125"/>
          </a:xfrm>
        </p:spPr>
        <p:txBody>
          <a:bodyPr/>
          <a:lstStyle/>
          <a:p>
            <a:r>
              <a:rPr lang="en-US" dirty="0" smtClean="0">
                <a:solidFill>
                  <a:srgbClr val="000000"/>
                </a:solidFill>
              </a:rPr>
              <a:t>This presentation was prepared by Ana Enriquez and Justin Bonfiglio in June 2016 and revised in October 2016. </a:t>
            </a:r>
          </a:p>
          <a:p>
            <a:r>
              <a:rPr lang="en-US" dirty="0" smtClean="0">
                <a:solidFill>
                  <a:srgbClr val="000000"/>
                </a:solidFill>
              </a:rPr>
              <a:t>It is licensed under the Creative Commons CC-BY 4.0 International License.</a:t>
            </a:r>
            <a:endParaRPr lang="en-US" dirty="0">
              <a:solidFill>
                <a:srgbClr val="000000"/>
              </a:solidFill>
            </a:endParaRPr>
          </a:p>
        </p:txBody>
      </p:sp>
    </p:spTree>
    <p:extLst>
      <p:ext uri="{BB962C8B-B14F-4D97-AF65-F5344CB8AC3E}">
        <p14:creationId xmlns:p14="http://schemas.microsoft.com/office/powerpoint/2010/main" val="956777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Baker v. Selden</a:t>
            </a:r>
            <a:r>
              <a:rPr lang="en-US" dirty="0"/>
              <a:t>, </a:t>
            </a:r>
            <a:r>
              <a:rPr lang="en-US" dirty="0" smtClean="0"/>
              <a:t/>
            </a:r>
            <a:br>
              <a:rPr lang="en-US" dirty="0" smtClean="0"/>
            </a:br>
            <a:r>
              <a:rPr lang="en-US" dirty="0" smtClean="0"/>
              <a:t>101 </a:t>
            </a:r>
            <a:r>
              <a:rPr lang="en-US" dirty="0"/>
              <a:t>U.S. 99 </a:t>
            </a:r>
            <a:r>
              <a:rPr lang="en-US" dirty="0" smtClean="0"/>
              <a:t>(1880)</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9611" y="1600200"/>
            <a:ext cx="3384777" cy="4525963"/>
          </a:xfrm>
        </p:spPr>
      </p:pic>
      <p:sp>
        <p:nvSpPr>
          <p:cNvPr id="6" name="TextBox 5"/>
          <p:cNvSpPr txBox="1"/>
          <p:nvPr/>
        </p:nvSpPr>
        <p:spPr>
          <a:xfrm>
            <a:off x="4702671" y="1462702"/>
            <a:ext cx="4441329" cy="461665"/>
          </a:xfrm>
          <a:prstGeom prst="rect">
            <a:avLst/>
          </a:prstGeom>
          <a:noFill/>
        </p:spPr>
        <p:txBody>
          <a:bodyPr wrap="square" rtlCol="0">
            <a:spAutoFit/>
          </a:bodyPr>
          <a:lstStyle/>
          <a:p>
            <a:endParaRPr lang="en-US" sz="2400" dirty="0">
              <a:latin typeface="Arial" charset="0"/>
              <a:cs typeface="Arial" charset="0"/>
            </a:endParaRPr>
          </a:p>
        </p:txBody>
      </p:sp>
      <p:sp>
        <p:nvSpPr>
          <p:cNvPr id="9" name="Footer Placeholder 3"/>
          <p:cNvSpPr>
            <a:spLocks noGrp="1"/>
          </p:cNvSpPr>
          <p:nvPr>
            <p:ph type="ftr" sz="quarter" idx="11"/>
          </p:nvPr>
        </p:nvSpPr>
        <p:spPr>
          <a:xfrm>
            <a:off x="457200" y="6336120"/>
            <a:ext cx="8229600" cy="365125"/>
          </a:xfrm>
        </p:spPr>
        <p:txBody>
          <a:bodyPr/>
          <a:lstStyle/>
          <a:p>
            <a:r>
              <a:rPr lang="en-US" dirty="0" smtClean="0">
                <a:solidFill>
                  <a:srgbClr val="000000"/>
                </a:solidFill>
              </a:rPr>
              <a:t>This presentation was prepared by Ana Enriquez and Justin Bonfiglio in June 2016 and revised in October 2016. </a:t>
            </a:r>
          </a:p>
          <a:p>
            <a:r>
              <a:rPr lang="en-US" dirty="0" smtClean="0">
                <a:solidFill>
                  <a:srgbClr val="000000"/>
                </a:solidFill>
              </a:rPr>
              <a:t>It is licensed under the Creative Commons CC-BY 4.0 International License.</a:t>
            </a:r>
            <a:endParaRPr lang="en-US" dirty="0">
              <a:solidFill>
                <a:srgbClr val="000000"/>
              </a:solidFill>
            </a:endParaRPr>
          </a:p>
        </p:txBody>
      </p:sp>
    </p:spTree>
    <p:extLst>
      <p:ext uri="{BB962C8B-B14F-4D97-AF65-F5344CB8AC3E}">
        <p14:creationId xmlns:p14="http://schemas.microsoft.com/office/powerpoint/2010/main" val="1445877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Baker v. Selden</a:t>
            </a:r>
            <a:r>
              <a:rPr lang="en-US" dirty="0"/>
              <a:t>, </a:t>
            </a:r>
            <a:r>
              <a:rPr lang="en-US" dirty="0" smtClean="0"/>
              <a:t/>
            </a:r>
            <a:br>
              <a:rPr lang="en-US" dirty="0" smtClean="0"/>
            </a:br>
            <a:r>
              <a:rPr lang="en-US" dirty="0" smtClean="0"/>
              <a:t>101 </a:t>
            </a:r>
            <a:r>
              <a:rPr lang="en-US" dirty="0"/>
              <a:t>U.S. 99 </a:t>
            </a:r>
            <a:r>
              <a:rPr lang="en-US" dirty="0" smtClean="0"/>
              <a:t>(1880)</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 </a:t>
            </a:r>
            <a:r>
              <a:rPr lang="en-US" dirty="0"/>
              <a:t>copyright of a work on mathematical science </a:t>
            </a:r>
            <a:r>
              <a:rPr lang="en-US" b="1" dirty="0"/>
              <a:t>cannot give to the author an exclusive right to the methods of operation which he propounds</a:t>
            </a:r>
            <a:r>
              <a:rPr lang="en-US" dirty="0"/>
              <a:t>, or to the diagrams which he employs to explain them, so as to prevent an engineer from using them whenever occasion requires. The very object of publishing a book on science or the useful arts is to communicate to the world the useful knowledge which it contains. But this object would be frustrated if the knowledge could not be used without incurring the guilt of piracy of the book</a:t>
            </a:r>
            <a:r>
              <a:rPr lang="en-US" dirty="0" smtClean="0"/>
              <a:t>.”</a:t>
            </a:r>
            <a:endParaRPr lang="en-US" dirty="0"/>
          </a:p>
        </p:txBody>
      </p:sp>
      <p:sp>
        <p:nvSpPr>
          <p:cNvPr id="5" name="Footer Placeholder 3"/>
          <p:cNvSpPr>
            <a:spLocks noGrp="1"/>
          </p:cNvSpPr>
          <p:nvPr>
            <p:ph type="ftr" sz="quarter" idx="11"/>
          </p:nvPr>
        </p:nvSpPr>
        <p:spPr>
          <a:xfrm>
            <a:off x="457200" y="6336120"/>
            <a:ext cx="8229600" cy="365125"/>
          </a:xfrm>
        </p:spPr>
        <p:txBody>
          <a:bodyPr/>
          <a:lstStyle/>
          <a:p>
            <a:r>
              <a:rPr lang="en-US" dirty="0" smtClean="0">
                <a:solidFill>
                  <a:srgbClr val="000000"/>
                </a:solidFill>
              </a:rPr>
              <a:t>This presentation was prepared by Ana Enriquez and Justin Bonfiglio in June 2016 and revised in October 2016. </a:t>
            </a:r>
          </a:p>
          <a:p>
            <a:r>
              <a:rPr lang="en-US" dirty="0" smtClean="0">
                <a:solidFill>
                  <a:srgbClr val="000000"/>
                </a:solidFill>
              </a:rPr>
              <a:t>It is licensed under the Creative Commons CC-BY 4.0 International License.</a:t>
            </a:r>
            <a:endParaRPr lang="en-US" dirty="0">
              <a:solidFill>
                <a:srgbClr val="000000"/>
              </a:solidFill>
            </a:endParaRPr>
          </a:p>
        </p:txBody>
      </p:sp>
    </p:spTree>
    <p:extLst>
      <p:ext uri="{BB962C8B-B14F-4D97-AF65-F5344CB8AC3E}">
        <p14:creationId xmlns:p14="http://schemas.microsoft.com/office/powerpoint/2010/main" val="1096206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Merger</a:t>
            </a:r>
            <a:endParaRPr lang="en-US" dirty="0"/>
          </a:p>
        </p:txBody>
      </p:sp>
      <p:sp>
        <p:nvSpPr>
          <p:cNvPr id="3" name="Subtitle 2"/>
          <p:cNvSpPr>
            <a:spLocks noGrp="1"/>
          </p:cNvSpPr>
          <p:nvPr>
            <p:ph type="body" idx="1"/>
          </p:nvPr>
        </p:nvSpPr>
        <p:spPr/>
        <p:txBody>
          <a:bodyPr>
            <a:noAutofit/>
          </a:bodyPr>
          <a:lstStyle/>
          <a:p>
            <a:pPr algn="l"/>
            <a:endParaRPr lang="en-US" sz="2400" dirty="0">
              <a:solidFill>
                <a:srgbClr val="000000"/>
              </a:solidFill>
            </a:endParaRPr>
          </a:p>
        </p:txBody>
      </p:sp>
      <p:sp>
        <p:nvSpPr>
          <p:cNvPr id="5" name="Footer Placeholder 3"/>
          <p:cNvSpPr>
            <a:spLocks noGrp="1"/>
          </p:cNvSpPr>
          <p:nvPr>
            <p:ph type="ftr" sz="quarter" idx="11"/>
          </p:nvPr>
        </p:nvSpPr>
        <p:spPr>
          <a:xfrm>
            <a:off x="457200" y="6336120"/>
            <a:ext cx="8229600" cy="365125"/>
          </a:xfrm>
        </p:spPr>
        <p:txBody>
          <a:bodyPr/>
          <a:lstStyle/>
          <a:p>
            <a:r>
              <a:rPr lang="en-US" dirty="0" smtClean="0">
                <a:solidFill>
                  <a:srgbClr val="000000"/>
                </a:solidFill>
              </a:rPr>
              <a:t>This presentation was prepared by Ana Enriquez and Justin Bonfiglio in June 2016 and revised in October 2016. </a:t>
            </a:r>
          </a:p>
          <a:p>
            <a:r>
              <a:rPr lang="en-US" dirty="0" smtClean="0">
                <a:solidFill>
                  <a:srgbClr val="000000"/>
                </a:solidFill>
              </a:rPr>
              <a:t>It is licensed under the Creative Commons CC-BY 4.0 International License.</a:t>
            </a:r>
            <a:endParaRPr lang="en-US" dirty="0">
              <a:solidFill>
                <a:srgbClr val="000000"/>
              </a:solidFill>
            </a:endParaRPr>
          </a:p>
        </p:txBody>
      </p:sp>
    </p:spTree>
    <p:extLst>
      <p:ext uri="{BB962C8B-B14F-4D97-AF65-F5344CB8AC3E}">
        <p14:creationId xmlns:p14="http://schemas.microsoft.com/office/powerpoint/2010/main" val="1613141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Merger examples</a:t>
            </a:r>
            <a:endParaRPr lang="en-US" sz="4000" dirty="0"/>
          </a:p>
        </p:txBody>
      </p:sp>
      <p:sp>
        <p:nvSpPr>
          <p:cNvPr id="3" name="Content Placeholder 2"/>
          <p:cNvSpPr>
            <a:spLocks noGrp="1"/>
          </p:cNvSpPr>
          <p:nvPr>
            <p:ph idx="1"/>
          </p:nvPr>
        </p:nvSpPr>
        <p:spPr/>
        <p:txBody>
          <a:bodyPr/>
          <a:lstStyle/>
          <a:p>
            <a:r>
              <a:rPr lang="en-US" dirty="0" smtClean="0">
                <a:solidFill>
                  <a:srgbClr val="000000"/>
                </a:solidFill>
              </a:rPr>
              <a:t>Happy birthday, John!</a:t>
            </a:r>
          </a:p>
          <a:p>
            <a:r>
              <a:rPr lang="en-US" i="1" dirty="0" smtClean="0">
                <a:solidFill>
                  <a:srgbClr val="000000"/>
                </a:solidFill>
              </a:rPr>
              <a:t>Little Women</a:t>
            </a:r>
          </a:p>
          <a:p>
            <a:r>
              <a:rPr lang="en-US" dirty="0" err="1" smtClean="0">
                <a:solidFill>
                  <a:srgbClr val="000000"/>
                </a:solidFill>
              </a:rPr>
              <a:t>Artes</a:t>
            </a:r>
            <a:r>
              <a:rPr lang="en-US" dirty="0" smtClean="0">
                <a:solidFill>
                  <a:srgbClr val="000000"/>
                </a:solidFill>
              </a:rPr>
              <a:t>, Scientia, Veritas</a:t>
            </a:r>
          </a:p>
          <a:p>
            <a:r>
              <a:rPr lang="en-US" dirty="0" smtClean="0">
                <a:solidFill>
                  <a:srgbClr val="000000"/>
                </a:solidFill>
              </a:rPr>
              <a:t>Marie Curie was born on November 7, 1867.</a:t>
            </a:r>
            <a:endParaRPr lang="en-US" dirty="0">
              <a:solidFill>
                <a:srgbClr val="000000"/>
              </a:solidFill>
            </a:endParaRPr>
          </a:p>
        </p:txBody>
      </p:sp>
      <p:sp>
        <p:nvSpPr>
          <p:cNvPr id="4" name="Footer Placeholder 3"/>
          <p:cNvSpPr>
            <a:spLocks noGrp="1"/>
          </p:cNvSpPr>
          <p:nvPr>
            <p:ph type="ftr" sz="quarter" idx="11"/>
          </p:nvPr>
        </p:nvSpPr>
        <p:spPr/>
        <p:txBody>
          <a:bodyPr/>
          <a:lstStyle/>
          <a:p>
            <a:r>
              <a:rPr lang="en-US" dirty="0" smtClean="0"/>
              <a:t>This presentation was prepared by Ana Enriquez and Justin Bonfiglio in June 2016 and revised in October 2016. </a:t>
            </a:r>
          </a:p>
          <a:p>
            <a:r>
              <a:rPr lang="en-US" dirty="0" smtClean="0"/>
              <a:t>It is licensed under the Creative Commons CC-BY 4.0 International License.</a:t>
            </a:r>
            <a:endParaRPr lang="en-US" dirty="0"/>
          </a:p>
        </p:txBody>
      </p:sp>
    </p:spTree>
    <p:extLst>
      <p:ext uri="{BB962C8B-B14F-4D97-AF65-F5344CB8AC3E}">
        <p14:creationId xmlns:p14="http://schemas.microsoft.com/office/powerpoint/2010/main" val="1297624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Scènes à faire</a:t>
            </a:r>
            <a:endParaRPr lang="en-US" dirty="0"/>
          </a:p>
        </p:txBody>
      </p:sp>
      <p:sp>
        <p:nvSpPr>
          <p:cNvPr id="3" name="Text Placeholder 2"/>
          <p:cNvSpPr>
            <a:spLocks noGrp="1"/>
          </p:cNvSpPr>
          <p:nvPr>
            <p:ph type="body" idx="1"/>
          </p:nvPr>
        </p:nvSpPr>
        <p:spPr/>
        <p:txBody>
          <a:bodyPr/>
          <a:lstStyle/>
          <a:p>
            <a:endParaRPr lang="en-US" dirty="0"/>
          </a:p>
        </p:txBody>
      </p:sp>
      <p:sp>
        <p:nvSpPr>
          <p:cNvPr id="5" name="Footer Placeholder 3"/>
          <p:cNvSpPr>
            <a:spLocks noGrp="1"/>
          </p:cNvSpPr>
          <p:nvPr>
            <p:ph type="ftr" sz="quarter" idx="11"/>
          </p:nvPr>
        </p:nvSpPr>
        <p:spPr>
          <a:xfrm>
            <a:off x="457200" y="6336120"/>
            <a:ext cx="8229600" cy="365125"/>
          </a:xfrm>
        </p:spPr>
        <p:txBody>
          <a:bodyPr/>
          <a:lstStyle/>
          <a:p>
            <a:r>
              <a:rPr lang="en-US" dirty="0" smtClean="0">
                <a:solidFill>
                  <a:srgbClr val="000000"/>
                </a:solidFill>
              </a:rPr>
              <a:t>This presentation was prepared by Ana Enriquez and Justin Bonfiglio in June 2016 and revised in October 2016. </a:t>
            </a:r>
          </a:p>
          <a:p>
            <a:r>
              <a:rPr lang="en-US" dirty="0" smtClean="0">
                <a:solidFill>
                  <a:srgbClr val="000000"/>
                </a:solidFill>
              </a:rPr>
              <a:t>It is licensed under the Creative Commons CC-BY 4.0 International License.</a:t>
            </a:r>
            <a:endParaRPr lang="en-US" dirty="0">
              <a:solidFill>
                <a:srgbClr val="000000"/>
              </a:solidFill>
            </a:endParaRPr>
          </a:p>
        </p:txBody>
      </p:sp>
    </p:spTree>
    <p:extLst>
      <p:ext uri="{BB962C8B-B14F-4D97-AF65-F5344CB8AC3E}">
        <p14:creationId xmlns:p14="http://schemas.microsoft.com/office/powerpoint/2010/main" val="80953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Nichols v. Universal Pictures</a:t>
            </a:r>
            <a:r>
              <a:rPr lang="en-US" dirty="0" smtClean="0"/>
              <a:t>,</a:t>
            </a:r>
            <a:br>
              <a:rPr lang="en-US" dirty="0" smtClean="0"/>
            </a:br>
            <a:r>
              <a:rPr lang="is-IS" dirty="0"/>
              <a:t> 45 F.2d 119 (1930</a:t>
            </a:r>
            <a:r>
              <a:rPr lang="is-IS" dirty="0" smtClean="0"/>
              <a:t>)</a:t>
            </a:r>
            <a:r>
              <a:rPr lang="is-IS" dirty="0"/>
              <a:t>.</a:t>
            </a:r>
            <a:endParaRPr lang="en-US" i="1" dirty="0"/>
          </a:p>
        </p:txBody>
      </p:sp>
      <p:sp>
        <p:nvSpPr>
          <p:cNvPr id="3" name="Content Placeholder 2"/>
          <p:cNvSpPr>
            <a:spLocks noGrp="1"/>
          </p:cNvSpPr>
          <p:nvPr>
            <p:ph idx="1"/>
          </p:nvPr>
        </p:nvSpPr>
        <p:spPr/>
        <p:txBody>
          <a:bodyPr/>
          <a:lstStyle/>
          <a:p>
            <a:pPr marL="0" indent="0">
              <a:buNone/>
            </a:pPr>
            <a:r>
              <a:rPr lang="en-US" dirty="0" smtClean="0"/>
              <a:t>“The </a:t>
            </a:r>
            <a:r>
              <a:rPr lang="en-US" dirty="0"/>
              <a:t>only matter common to the two is a quarrel between a Jewish and an Irish father, the marriage of their children, the birth of grandchildren and a </a:t>
            </a:r>
            <a:r>
              <a:rPr lang="en-US" dirty="0" smtClean="0"/>
              <a:t>reconciliation . . . . [T]here </a:t>
            </a:r>
            <a:r>
              <a:rPr lang="en-US" dirty="0"/>
              <a:t>is no monopoly in such a background</a:t>
            </a:r>
            <a:r>
              <a:rPr lang="en-US" dirty="0" smtClean="0"/>
              <a:t>.”</a:t>
            </a:r>
            <a:endParaRPr lang="en-US" dirty="0"/>
          </a:p>
        </p:txBody>
      </p:sp>
      <p:sp>
        <p:nvSpPr>
          <p:cNvPr id="6" name="Footer Placeholder 3"/>
          <p:cNvSpPr>
            <a:spLocks noGrp="1"/>
          </p:cNvSpPr>
          <p:nvPr>
            <p:ph type="ftr" sz="quarter" idx="11"/>
          </p:nvPr>
        </p:nvSpPr>
        <p:spPr>
          <a:xfrm>
            <a:off x="457200" y="6336120"/>
            <a:ext cx="8229600" cy="365125"/>
          </a:xfrm>
        </p:spPr>
        <p:txBody>
          <a:bodyPr/>
          <a:lstStyle/>
          <a:p>
            <a:r>
              <a:rPr lang="en-US" dirty="0" smtClean="0">
                <a:solidFill>
                  <a:srgbClr val="000000"/>
                </a:solidFill>
              </a:rPr>
              <a:t>This presentation was prepared by Ana Enriquez and Justin Bonfiglio in June 2016 and revised in October 2016. </a:t>
            </a:r>
          </a:p>
          <a:p>
            <a:r>
              <a:rPr lang="en-US" dirty="0" smtClean="0">
                <a:solidFill>
                  <a:srgbClr val="000000"/>
                </a:solidFill>
              </a:rPr>
              <a:t>It is licensed under the Creative Commons CC-BY 4.0 International License.</a:t>
            </a:r>
            <a:endParaRPr lang="en-US" dirty="0">
              <a:solidFill>
                <a:srgbClr val="000000"/>
              </a:solidFill>
            </a:endParaRPr>
          </a:p>
        </p:txBody>
      </p:sp>
    </p:spTree>
    <p:extLst>
      <p:ext uri="{BB962C8B-B14F-4D97-AF65-F5344CB8AC3E}">
        <p14:creationId xmlns:p14="http://schemas.microsoft.com/office/powerpoint/2010/main" val="1232174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Questions?</a:t>
            </a:r>
            <a:endParaRPr lang="en-US" dirty="0"/>
          </a:p>
        </p:txBody>
      </p:sp>
      <p:sp>
        <p:nvSpPr>
          <p:cNvPr id="3" name="Text Placeholder 2"/>
          <p:cNvSpPr>
            <a:spLocks noGrp="1"/>
          </p:cNvSpPr>
          <p:nvPr>
            <p:ph type="body" idx="1"/>
          </p:nvPr>
        </p:nvSpPr>
        <p:spPr/>
        <p:txBody>
          <a:bodyPr/>
          <a:lstStyle/>
          <a:p>
            <a:endParaRPr lang="en-US"/>
          </a:p>
        </p:txBody>
      </p:sp>
      <p:sp>
        <p:nvSpPr>
          <p:cNvPr id="5" name="Footer Placeholder 3"/>
          <p:cNvSpPr>
            <a:spLocks noGrp="1"/>
          </p:cNvSpPr>
          <p:nvPr>
            <p:ph type="ftr" sz="quarter" idx="11"/>
          </p:nvPr>
        </p:nvSpPr>
        <p:spPr/>
        <p:txBody>
          <a:bodyPr/>
          <a:lstStyle/>
          <a:p>
            <a:r>
              <a:rPr lang="en-US" dirty="0" smtClean="0">
                <a:solidFill>
                  <a:srgbClr val="000000"/>
                </a:solidFill>
              </a:rPr>
              <a:t>This presentation was prepared by Ana Enriquez and Justin Bonfiglio in June 2016 and revised in October 2016. </a:t>
            </a:r>
          </a:p>
          <a:p>
            <a:r>
              <a:rPr lang="en-US" dirty="0" smtClean="0">
                <a:solidFill>
                  <a:srgbClr val="000000"/>
                </a:solidFill>
              </a:rPr>
              <a:t>It is licensed under the Creative Commons CC-BY 4.0 International License.</a:t>
            </a:r>
            <a:endParaRPr lang="en-US"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consider</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Is the work protected by copyright</a:t>
            </a:r>
            <a:r>
              <a:rPr lang="en-US" dirty="0" smtClean="0"/>
              <a:t>?</a:t>
            </a:r>
          </a:p>
          <a:p>
            <a:pPr marL="914400" lvl="1" indent="-514350">
              <a:buFont typeface="+mj-lt"/>
              <a:buAutoNum type="arabicPeriod"/>
            </a:pPr>
            <a:r>
              <a:rPr lang="en-US" dirty="0" smtClean="0"/>
              <a:t>It is the sort of thing copyright protects?</a:t>
            </a:r>
          </a:p>
          <a:p>
            <a:pPr marL="914400" lvl="1" indent="-514350">
              <a:buFont typeface="+mj-lt"/>
              <a:buAutoNum type="arabicPeriod"/>
            </a:pPr>
            <a:r>
              <a:rPr lang="en-US" dirty="0" smtClean="0"/>
              <a:t>Is it currently protected?</a:t>
            </a:r>
            <a:endParaRPr lang="en-US" dirty="0"/>
          </a:p>
          <a:p>
            <a:pPr marL="514350" indent="-514350">
              <a:buFont typeface="+mj-lt"/>
              <a:buAutoNum type="arabicPeriod"/>
            </a:pPr>
            <a:r>
              <a:rPr lang="en-US" dirty="0"/>
              <a:t>Would your use violate one of the exclusive rights given to copyright </a:t>
            </a:r>
            <a:r>
              <a:rPr lang="en-US" dirty="0" smtClean="0"/>
              <a:t>holders</a:t>
            </a:r>
            <a:r>
              <a:rPr lang="en-US" dirty="0"/>
              <a:t>?</a:t>
            </a:r>
          </a:p>
          <a:p>
            <a:pPr marL="514350" indent="-514350">
              <a:buFont typeface="+mj-lt"/>
              <a:buAutoNum type="arabicPeriod"/>
            </a:pPr>
            <a:r>
              <a:rPr lang="en-US" dirty="0"/>
              <a:t>Who </a:t>
            </a:r>
            <a:r>
              <a:rPr lang="en-US" dirty="0" smtClean="0"/>
              <a:t>holds </a:t>
            </a:r>
            <a:r>
              <a:rPr lang="en-US" dirty="0"/>
              <a:t>the copyright? Have they already made any licenses that would permit your use?</a:t>
            </a:r>
          </a:p>
          <a:p>
            <a:pPr marL="514350" indent="-514350">
              <a:buFont typeface="+mj-lt"/>
              <a:buAutoNum type="arabicPeriod"/>
            </a:pPr>
            <a:r>
              <a:rPr lang="en-US" dirty="0"/>
              <a:t>Do any of the exceptions to copyright, such as fair use, apply</a:t>
            </a:r>
            <a:r>
              <a:rPr lang="en-US" dirty="0" smtClean="0"/>
              <a:t>?</a:t>
            </a:r>
            <a:endParaRPr lang="en-US" dirty="0"/>
          </a:p>
        </p:txBody>
      </p:sp>
      <p:sp>
        <p:nvSpPr>
          <p:cNvPr id="4" name="Footer Placeholder 3"/>
          <p:cNvSpPr>
            <a:spLocks noGrp="1"/>
          </p:cNvSpPr>
          <p:nvPr>
            <p:ph type="ftr" sz="quarter" idx="11"/>
          </p:nvPr>
        </p:nvSpPr>
        <p:spPr>
          <a:xfrm>
            <a:off x="457200" y="6336120"/>
            <a:ext cx="8229600" cy="365125"/>
          </a:xfrm>
        </p:spPr>
        <p:txBody>
          <a:bodyPr/>
          <a:lstStyle/>
          <a:p>
            <a:r>
              <a:rPr lang="en-US" dirty="0" smtClean="0">
                <a:solidFill>
                  <a:srgbClr val="000000"/>
                </a:solidFill>
              </a:rPr>
              <a:t>This presentation was prepared by Ana Enriquez and Justin Bonfiglio in June 2016 and revised in October 2016. </a:t>
            </a:r>
          </a:p>
          <a:p>
            <a:r>
              <a:rPr lang="en-US" dirty="0" smtClean="0">
                <a:solidFill>
                  <a:srgbClr val="000000"/>
                </a:solidFill>
              </a:rPr>
              <a:t>It is licensed under the Creative Commons CC-BY 4.0 International License.</a:t>
            </a:r>
            <a:endParaRPr lang="en-US" dirty="0">
              <a:solidFill>
                <a:srgbClr val="000000"/>
              </a:solidFill>
            </a:endParaRPr>
          </a:p>
        </p:txBody>
      </p:sp>
    </p:spTree>
    <p:extLst>
      <p:ext uri="{BB962C8B-B14F-4D97-AF65-F5344CB8AC3E}">
        <p14:creationId xmlns:p14="http://schemas.microsoft.com/office/powerpoint/2010/main" val="1368189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Hypotheticals</a:t>
            </a:r>
            <a:endParaRPr lang="en-US" dirty="0"/>
          </a:p>
        </p:txBody>
      </p:sp>
      <p:sp>
        <p:nvSpPr>
          <p:cNvPr id="6" name="Text Placeholder 5"/>
          <p:cNvSpPr>
            <a:spLocks noGrp="1"/>
          </p:cNvSpPr>
          <p:nvPr>
            <p:ph type="body" idx="1"/>
          </p:nvPr>
        </p:nvSpPr>
        <p:spPr/>
        <p:txBody>
          <a:bodyPr/>
          <a:lstStyle/>
          <a:p>
            <a:endParaRPr lang="en-US"/>
          </a:p>
        </p:txBody>
      </p:sp>
      <p:sp>
        <p:nvSpPr>
          <p:cNvPr id="5" name="Footer Placeholder 3"/>
          <p:cNvSpPr>
            <a:spLocks noGrp="1"/>
          </p:cNvSpPr>
          <p:nvPr>
            <p:ph type="ftr" sz="quarter" idx="11"/>
          </p:nvPr>
        </p:nvSpPr>
        <p:spPr/>
        <p:txBody>
          <a:bodyPr/>
          <a:lstStyle/>
          <a:p>
            <a:r>
              <a:rPr lang="en-US" dirty="0" smtClean="0">
                <a:solidFill>
                  <a:srgbClr val="000000"/>
                </a:solidFill>
              </a:rPr>
              <a:t>This presentation was prepared by Ana Enriquez and Justin Bonfiglio in June 2016 and revised in October 2016. </a:t>
            </a:r>
          </a:p>
          <a:p>
            <a:r>
              <a:rPr lang="en-US" dirty="0" smtClean="0">
                <a:solidFill>
                  <a:srgbClr val="000000"/>
                </a:solidFill>
              </a:rPr>
              <a:t>It is licensed under the Creative Commons CC-BY 4.0 International License.</a:t>
            </a:r>
            <a:endParaRPr lang="en-US"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a:t>
            </a:r>
            <a:endParaRPr lang="en-US" dirty="0"/>
          </a:p>
        </p:txBody>
      </p:sp>
      <p:sp>
        <p:nvSpPr>
          <p:cNvPr id="3" name="Content Placeholder 2"/>
          <p:cNvSpPr>
            <a:spLocks noGrp="1"/>
          </p:cNvSpPr>
          <p:nvPr>
            <p:ph idx="1"/>
          </p:nvPr>
        </p:nvSpPr>
        <p:spPr/>
        <p:txBody>
          <a:bodyPr>
            <a:normAutofit fontScale="92500" lnSpcReduction="20000"/>
          </a:bodyPr>
          <a:lstStyle/>
          <a:p>
            <a:pPr>
              <a:spcBef>
                <a:spcPts val="0"/>
              </a:spcBef>
            </a:pPr>
            <a:r>
              <a:rPr lang="en-US" sz="3600" dirty="0" smtClean="0"/>
              <a:t>What copyright covers </a:t>
            </a:r>
            <a:r>
              <a:rPr lang="en-US" sz="3600" smtClean="0"/>
              <a:t>(</a:t>
            </a:r>
            <a:r>
              <a:rPr lang="en-US" sz="3600" smtClean="0"/>
              <a:t>25 </a:t>
            </a:r>
            <a:r>
              <a:rPr lang="en-US" sz="3600" dirty="0" smtClean="0"/>
              <a:t>minutes)</a:t>
            </a:r>
          </a:p>
          <a:p>
            <a:pPr lvl="1">
              <a:spcBef>
                <a:spcPts val="0"/>
              </a:spcBef>
            </a:pPr>
            <a:r>
              <a:rPr lang="en-US" dirty="0" smtClean="0"/>
              <a:t>Modicum </a:t>
            </a:r>
            <a:r>
              <a:rPr lang="en-US" dirty="0"/>
              <a:t>of </a:t>
            </a:r>
            <a:r>
              <a:rPr lang="en-US" dirty="0" smtClean="0"/>
              <a:t>creativity</a:t>
            </a:r>
          </a:p>
          <a:p>
            <a:pPr lvl="1">
              <a:spcBef>
                <a:spcPts val="0"/>
              </a:spcBef>
            </a:pPr>
            <a:r>
              <a:rPr lang="en-US" dirty="0" smtClean="0"/>
              <a:t>Independent creation</a:t>
            </a:r>
          </a:p>
          <a:p>
            <a:pPr lvl="1">
              <a:spcBef>
                <a:spcPts val="0"/>
              </a:spcBef>
            </a:pPr>
            <a:r>
              <a:rPr lang="en-US" dirty="0" smtClean="0"/>
              <a:t>Fixation </a:t>
            </a:r>
            <a:r>
              <a:rPr lang="en-US" dirty="0"/>
              <a:t>in a tangible </a:t>
            </a:r>
            <a:r>
              <a:rPr lang="en-US" dirty="0" smtClean="0"/>
              <a:t>medium</a:t>
            </a:r>
          </a:p>
          <a:p>
            <a:pPr lvl="1">
              <a:spcBef>
                <a:spcPts val="0"/>
              </a:spcBef>
            </a:pPr>
            <a:r>
              <a:rPr lang="en-US" dirty="0" smtClean="0"/>
              <a:t>Idea/expression distinction</a:t>
            </a:r>
          </a:p>
          <a:p>
            <a:pPr lvl="2">
              <a:spcBef>
                <a:spcPts val="0"/>
              </a:spcBef>
            </a:pPr>
            <a:r>
              <a:rPr lang="en-US" dirty="0" smtClean="0"/>
              <a:t>Merger</a:t>
            </a:r>
          </a:p>
          <a:p>
            <a:pPr lvl="2">
              <a:spcBef>
                <a:spcPts val="0"/>
              </a:spcBef>
            </a:pPr>
            <a:r>
              <a:rPr lang="en-US" dirty="0" err="1" smtClean="0"/>
              <a:t>Scènes</a:t>
            </a:r>
            <a:r>
              <a:rPr lang="en-US" dirty="0" smtClean="0"/>
              <a:t> </a:t>
            </a:r>
            <a:r>
              <a:rPr lang="en-US" dirty="0" err="1"/>
              <a:t>à</a:t>
            </a:r>
            <a:r>
              <a:rPr lang="en-US" dirty="0"/>
              <a:t> </a:t>
            </a:r>
            <a:r>
              <a:rPr lang="en-US" dirty="0" smtClean="0"/>
              <a:t>faire</a:t>
            </a:r>
          </a:p>
          <a:p>
            <a:pPr>
              <a:spcBef>
                <a:spcPts val="0"/>
              </a:spcBef>
            </a:pPr>
            <a:r>
              <a:rPr lang="en-US" sz="3600" dirty="0" smtClean="0"/>
              <a:t>Questions</a:t>
            </a:r>
            <a:r>
              <a:rPr lang="en-US" sz="3600" dirty="0" smtClean="0"/>
              <a:t>? (5 minutes)</a:t>
            </a:r>
          </a:p>
          <a:p>
            <a:pPr>
              <a:spcBef>
                <a:spcPts val="0"/>
              </a:spcBef>
            </a:pPr>
            <a:r>
              <a:rPr lang="en-US" sz="3600" dirty="0" smtClean="0"/>
              <a:t>Hypotheticals (15 minutes)</a:t>
            </a:r>
          </a:p>
          <a:p>
            <a:pPr>
              <a:spcBef>
                <a:spcPts val="0"/>
              </a:spcBef>
            </a:pPr>
            <a:r>
              <a:rPr lang="en-US" sz="3600" dirty="0" smtClean="0"/>
              <a:t>Wrap up (15 minutes)</a:t>
            </a:r>
          </a:p>
          <a:p>
            <a:pPr>
              <a:spcBef>
                <a:spcPts val="0"/>
              </a:spcBef>
            </a:pPr>
            <a:endParaRPr lang="en-US" sz="3600" dirty="0" smtClean="0"/>
          </a:p>
          <a:p>
            <a:pPr marL="0" indent="0">
              <a:lnSpc>
                <a:spcPct val="100000"/>
              </a:lnSpc>
              <a:spcBef>
                <a:spcPts val="0"/>
              </a:spcBef>
              <a:buNone/>
            </a:pPr>
            <a:r>
              <a:rPr lang="en-US" sz="3600" i="1" dirty="0" smtClean="0"/>
              <a:t>Please interrupt with questions!</a:t>
            </a:r>
            <a:endParaRPr lang="en-US" sz="3600" i="1" dirty="0"/>
          </a:p>
        </p:txBody>
      </p:sp>
      <p:sp>
        <p:nvSpPr>
          <p:cNvPr id="4" name="Footer Placeholder 3"/>
          <p:cNvSpPr>
            <a:spLocks noGrp="1"/>
          </p:cNvSpPr>
          <p:nvPr>
            <p:ph type="ftr" sz="quarter" idx="11"/>
          </p:nvPr>
        </p:nvSpPr>
        <p:spPr>
          <a:xfrm>
            <a:off x="457200" y="6336120"/>
            <a:ext cx="8229600" cy="365125"/>
          </a:xfrm>
        </p:spPr>
        <p:txBody>
          <a:bodyPr/>
          <a:lstStyle/>
          <a:p>
            <a:r>
              <a:rPr lang="en-US" dirty="0" smtClean="0">
                <a:solidFill>
                  <a:srgbClr val="000000"/>
                </a:solidFill>
              </a:rPr>
              <a:t>This presentation was prepared by Ana Enriquez and Justin Bonfiglio in June 2016 and revised in October 2016. </a:t>
            </a:r>
          </a:p>
          <a:p>
            <a:r>
              <a:rPr lang="en-US" dirty="0" smtClean="0">
                <a:solidFill>
                  <a:srgbClr val="000000"/>
                </a:solidFill>
              </a:rPr>
              <a:t>It is licensed under the Creative Commons CC-BY 4.0 International License.</a:t>
            </a:r>
            <a:endParaRPr lang="en-US" dirty="0">
              <a:solidFill>
                <a:srgbClr val="000000"/>
              </a:solidFill>
            </a:endParaRPr>
          </a:p>
        </p:txBody>
      </p:sp>
    </p:spTree>
    <p:extLst>
      <p:ext uri="{BB962C8B-B14F-4D97-AF65-F5344CB8AC3E}">
        <p14:creationId xmlns:p14="http://schemas.microsoft.com/office/powerpoint/2010/main" val="1203873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a:t>
            </a:r>
            <a:endParaRPr lang="en-US" dirty="0"/>
          </a:p>
        </p:txBody>
      </p:sp>
      <p:sp>
        <p:nvSpPr>
          <p:cNvPr id="3" name="Content Placeholder 2"/>
          <p:cNvSpPr>
            <a:spLocks noGrp="1"/>
          </p:cNvSpPr>
          <p:nvPr>
            <p:ph idx="1"/>
          </p:nvPr>
        </p:nvSpPr>
        <p:spPr/>
        <p:txBody>
          <a:bodyPr>
            <a:normAutofit/>
          </a:bodyPr>
          <a:lstStyle/>
          <a:p>
            <a:r>
              <a:rPr lang="en-US" sz="3600" dirty="0" smtClean="0"/>
              <a:t>It aims “[t]o Promote the Progress of Science and useful Arts”</a:t>
            </a:r>
          </a:p>
          <a:p>
            <a:r>
              <a:rPr lang="en-US" sz="3600" dirty="0" smtClean="0"/>
              <a:t>It </a:t>
            </a:r>
            <a:r>
              <a:rPr lang="en-US" sz="3600" dirty="0"/>
              <a:t>gives authors certain rights in their works, and it limits the author’s rights by recognizing rights for users.</a:t>
            </a:r>
          </a:p>
          <a:p>
            <a:endParaRPr lang="en-US" sz="3600" dirty="0"/>
          </a:p>
        </p:txBody>
      </p:sp>
      <p:sp>
        <p:nvSpPr>
          <p:cNvPr id="4" name="Footer Placeholder 3"/>
          <p:cNvSpPr>
            <a:spLocks noGrp="1"/>
          </p:cNvSpPr>
          <p:nvPr>
            <p:ph type="ftr" sz="quarter" idx="11"/>
          </p:nvPr>
        </p:nvSpPr>
        <p:spPr>
          <a:xfrm>
            <a:off x="457200" y="6336120"/>
            <a:ext cx="8229600" cy="365125"/>
          </a:xfrm>
        </p:spPr>
        <p:txBody>
          <a:bodyPr/>
          <a:lstStyle/>
          <a:p>
            <a:r>
              <a:rPr lang="en-US" dirty="0" smtClean="0">
                <a:solidFill>
                  <a:srgbClr val="000000"/>
                </a:solidFill>
              </a:rPr>
              <a:t>This presentation was prepared by Ana Enriquez and Justin Bonfiglio in June 2016 and revised in October 2016. </a:t>
            </a:r>
          </a:p>
          <a:p>
            <a:r>
              <a:rPr lang="en-US" dirty="0" smtClean="0">
                <a:solidFill>
                  <a:srgbClr val="000000"/>
                </a:solidFill>
              </a:rPr>
              <a:t>It is licensed under the Creative Commons CC-BY 4.0 International License.</a:t>
            </a:r>
            <a:endParaRPr lang="en-US" dirty="0">
              <a:solidFill>
                <a:srgbClr val="000000"/>
              </a:solidFill>
            </a:endParaRPr>
          </a:p>
        </p:txBody>
      </p:sp>
    </p:spTree>
    <p:extLst>
      <p:ext uri="{BB962C8B-B14F-4D97-AF65-F5344CB8AC3E}">
        <p14:creationId xmlns:p14="http://schemas.microsoft.com/office/powerpoint/2010/main" val="1224120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 U.S.C. §102(a)</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(a)</a:t>
            </a:r>
            <a:r>
              <a:rPr lang="en-US" dirty="0"/>
              <a:t> Copyright protection subsists, in accordance with this title, in </a:t>
            </a:r>
            <a:r>
              <a:rPr lang="en-US" b="1" dirty="0"/>
              <a:t>original works of authorship</a:t>
            </a:r>
            <a:r>
              <a:rPr lang="en-US" dirty="0"/>
              <a:t> fixed in any </a:t>
            </a:r>
            <a:r>
              <a:rPr lang="en-US" b="1" dirty="0"/>
              <a:t>tangible medium of expression</a:t>
            </a:r>
            <a:r>
              <a:rPr lang="en-US" dirty="0"/>
              <a:t>, now known or later developed, from which they can be perceived, reproduced, or otherwise communicated, either directly or with the aid of a machine or device. Works of authorship include the following categories:</a:t>
            </a:r>
          </a:p>
          <a:p>
            <a:pPr marL="0" indent="0">
              <a:buNone/>
            </a:pPr>
            <a:r>
              <a:rPr lang="en-US" b="1" dirty="0"/>
              <a:t>(1)</a:t>
            </a:r>
            <a:r>
              <a:rPr lang="en-US" dirty="0"/>
              <a:t> literary works;</a:t>
            </a:r>
          </a:p>
          <a:p>
            <a:pPr marL="0" indent="0">
              <a:buNone/>
            </a:pPr>
            <a:r>
              <a:rPr lang="en-US" b="1" dirty="0"/>
              <a:t>(2)</a:t>
            </a:r>
            <a:r>
              <a:rPr lang="en-US" dirty="0"/>
              <a:t> musical works, including any accompanying words;</a:t>
            </a:r>
          </a:p>
          <a:p>
            <a:pPr marL="0" indent="0">
              <a:buNone/>
            </a:pPr>
            <a:r>
              <a:rPr lang="en-US" b="1" dirty="0"/>
              <a:t>(3)</a:t>
            </a:r>
            <a:r>
              <a:rPr lang="en-US" dirty="0"/>
              <a:t> dramatic works, including any accompanying music;</a:t>
            </a:r>
          </a:p>
          <a:p>
            <a:pPr marL="0" indent="0">
              <a:buNone/>
            </a:pPr>
            <a:r>
              <a:rPr lang="en-US" b="1" dirty="0"/>
              <a:t>(4)</a:t>
            </a:r>
            <a:r>
              <a:rPr lang="en-US" dirty="0"/>
              <a:t> pantomimes and choreographic works;</a:t>
            </a:r>
          </a:p>
          <a:p>
            <a:pPr marL="0" indent="0">
              <a:buNone/>
            </a:pPr>
            <a:r>
              <a:rPr lang="en-US" b="1" dirty="0"/>
              <a:t>(5)</a:t>
            </a:r>
            <a:r>
              <a:rPr lang="en-US" dirty="0"/>
              <a:t> pictorial, graphic, and sculptural works;</a:t>
            </a:r>
          </a:p>
          <a:p>
            <a:pPr marL="0" indent="0">
              <a:buNone/>
            </a:pPr>
            <a:r>
              <a:rPr lang="en-US" b="1" dirty="0"/>
              <a:t>(6)</a:t>
            </a:r>
            <a:r>
              <a:rPr lang="en-US" dirty="0"/>
              <a:t> motion pictures and other audiovisual works;</a:t>
            </a:r>
          </a:p>
          <a:p>
            <a:pPr marL="0" indent="0">
              <a:buNone/>
            </a:pPr>
            <a:r>
              <a:rPr lang="en-US" b="1" dirty="0"/>
              <a:t>(7)</a:t>
            </a:r>
            <a:r>
              <a:rPr lang="en-US" dirty="0"/>
              <a:t> sound recordings; and</a:t>
            </a:r>
          </a:p>
          <a:p>
            <a:pPr marL="0" indent="0">
              <a:buNone/>
            </a:pPr>
            <a:r>
              <a:rPr lang="en-US" b="1" dirty="0"/>
              <a:t>(8)</a:t>
            </a:r>
            <a:r>
              <a:rPr lang="en-US" dirty="0"/>
              <a:t> architectural works</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This presentation was prepared by Ana Enriquez and Justin Bonfiglio in June 2016 and revised in October 2016. </a:t>
            </a:r>
          </a:p>
          <a:p>
            <a:r>
              <a:rPr lang="en-US" dirty="0" smtClean="0"/>
              <a:t>It is licensed under the Creative Commons CC-BY 4.0 International License.</a:t>
            </a:r>
            <a:endParaRPr lang="en-US" dirty="0"/>
          </a:p>
        </p:txBody>
      </p:sp>
    </p:spTree>
    <p:extLst>
      <p:ext uri="{BB962C8B-B14F-4D97-AF65-F5344CB8AC3E}">
        <p14:creationId xmlns:p14="http://schemas.microsoft.com/office/powerpoint/2010/main" val="431071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 U.S.C. §102(b)</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a:t>
            </a:r>
            <a:r>
              <a:rPr lang="en-US" b="1" dirty="0"/>
              <a:t>b)</a:t>
            </a:r>
            <a:r>
              <a:rPr lang="en-US" dirty="0"/>
              <a:t> In no case does copyright protection for an original work of authorship extend to any idea, procedure, process, system, method of operation, concept, principle, or discovery, regardless of the form in which it is described, explained, illustrated, or embodied in such work.</a:t>
            </a:r>
          </a:p>
        </p:txBody>
      </p:sp>
      <p:sp>
        <p:nvSpPr>
          <p:cNvPr id="4" name="Footer Placeholder 3"/>
          <p:cNvSpPr>
            <a:spLocks noGrp="1"/>
          </p:cNvSpPr>
          <p:nvPr>
            <p:ph type="ftr" sz="quarter" idx="11"/>
          </p:nvPr>
        </p:nvSpPr>
        <p:spPr/>
        <p:txBody>
          <a:bodyPr/>
          <a:lstStyle/>
          <a:p>
            <a:r>
              <a:rPr lang="en-US" dirty="0" smtClean="0"/>
              <a:t>This presentation was prepared by Ana Enriquez and Justin Bonfiglio in June 2016 and revised in October 2016. </a:t>
            </a:r>
          </a:p>
          <a:p>
            <a:r>
              <a:rPr lang="en-US" dirty="0" smtClean="0"/>
              <a:t>It is licensed under the Creative Commons CC-BY 4.0 International License.</a:t>
            </a:r>
            <a:endParaRPr lang="en-US" dirty="0"/>
          </a:p>
        </p:txBody>
      </p:sp>
    </p:spTree>
    <p:extLst>
      <p:ext uri="{BB962C8B-B14F-4D97-AF65-F5344CB8AC3E}">
        <p14:creationId xmlns:p14="http://schemas.microsoft.com/office/powerpoint/2010/main" val="178243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Copyright covers works of authorship that are:</a:t>
            </a:r>
            <a:endParaRPr lang="en-US" dirty="0"/>
          </a:p>
        </p:txBody>
      </p:sp>
      <p:sp>
        <p:nvSpPr>
          <p:cNvPr id="3" name="Content Placeholder 2"/>
          <p:cNvSpPr>
            <a:spLocks noGrp="1"/>
          </p:cNvSpPr>
          <p:nvPr>
            <p:ph idx="1"/>
          </p:nvPr>
        </p:nvSpPr>
        <p:spPr/>
        <p:txBody>
          <a:bodyPr>
            <a:normAutofit/>
          </a:bodyPr>
          <a:lstStyle/>
          <a:p>
            <a:r>
              <a:rPr lang="en-US" sz="4000" dirty="0" smtClean="0"/>
              <a:t>Original AND</a:t>
            </a:r>
          </a:p>
          <a:p>
            <a:r>
              <a:rPr lang="en-US" sz="4000" dirty="0" smtClean="0"/>
              <a:t>Fixed in a tangible medium of expression</a:t>
            </a:r>
            <a:endParaRPr lang="en-US" sz="4000" dirty="0"/>
          </a:p>
        </p:txBody>
      </p:sp>
      <p:sp>
        <p:nvSpPr>
          <p:cNvPr id="4" name="Footer Placeholder 3"/>
          <p:cNvSpPr>
            <a:spLocks noGrp="1"/>
          </p:cNvSpPr>
          <p:nvPr>
            <p:ph type="ftr" sz="quarter" idx="11"/>
          </p:nvPr>
        </p:nvSpPr>
        <p:spPr>
          <a:xfrm>
            <a:off x="457200" y="6336120"/>
            <a:ext cx="8229600" cy="365125"/>
          </a:xfrm>
        </p:spPr>
        <p:txBody>
          <a:bodyPr/>
          <a:lstStyle/>
          <a:p>
            <a:r>
              <a:rPr lang="en-US" dirty="0" smtClean="0">
                <a:solidFill>
                  <a:srgbClr val="000000"/>
                </a:solidFill>
              </a:rPr>
              <a:t>This presentation was prepared by Ana Enriquez and Justin Bonfiglio in June 2016 and revised in October 2016. </a:t>
            </a:r>
          </a:p>
          <a:p>
            <a:r>
              <a:rPr lang="en-US" dirty="0" smtClean="0">
                <a:solidFill>
                  <a:srgbClr val="000000"/>
                </a:solidFill>
              </a:rPr>
              <a:t>It is licensed under the Creative Commons CC-BY 4.0 International License.</a:t>
            </a:r>
            <a:endParaRPr lang="en-US" dirty="0">
              <a:solidFill>
                <a:srgbClr val="000000"/>
              </a:solidFill>
            </a:endParaRPr>
          </a:p>
        </p:txBody>
      </p:sp>
    </p:spTree>
    <p:extLst>
      <p:ext uri="{BB962C8B-B14F-4D97-AF65-F5344CB8AC3E}">
        <p14:creationId xmlns:p14="http://schemas.microsoft.com/office/powerpoint/2010/main" val="285706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Originality</a:t>
            </a:r>
            <a:endParaRPr lang="en-US" dirty="0"/>
          </a:p>
        </p:txBody>
      </p:sp>
      <p:sp>
        <p:nvSpPr>
          <p:cNvPr id="3" name="Content Placeholder 2"/>
          <p:cNvSpPr>
            <a:spLocks noGrp="1"/>
          </p:cNvSpPr>
          <p:nvPr>
            <p:ph idx="1"/>
          </p:nvPr>
        </p:nvSpPr>
        <p:spPr/>
        <p:txBody>
          <a:bodyPr>
            <a:normAutofit/>
          </a:bodyPr>
          <a:lstStyle/>
          <a:p>
            <a:r>
              <a:rPr lang="en-US" sz="4400" dirty="0" smtClean="0"/>
              <a:t>Two requirements:</a:t>
            </a:r>
            <a:endParaRPr lang="en-US" sz="4400" dirty="0"/>
          </a:p>
          <a:p>
            <a:pPr lvl="1"/>
            <a:r>
              <a:rPr lang="en-US" sz="4400" dirty="0" smtClean="0"/>
              <a:t>modicum </a:t>
            </a:r>
            <a:r>
              <a:rPr lang="en-US" sz="4400" dirty="0"/>
              <a:t>of creativity AND</a:t>
            </a:r>
          </a:p>
          <a:p>
            <a:pPr lvl="1"/>
            <a:r>
              <a:rPr lang="en-US" sz="4400" dirty="0"/>
              <a:t>i</a:t>
            </a:r>
            <a:r>
              <a:rPr lang="en-US" sz="4400" dirty="0" smtClean="0"/>
              <a:t>ndependent creation</a:t>
            </a:r>
            <a:endParaRPr lang="en-US" sz="4400" dirty="0"/>
          </a:p>
        </p:txBody>
      </p:sp>
      <p:sp>
        <p:nvSpPr>
          <p:cNvPr id="4" name="Footer Placeholder 3"/>
          <p:cNvSpPr>
            <a:spLocks noGrp="1"/>
          </p:cNvSpPr>
          <p:nvPr>
            <p:ph type="ftr" sz="quarter" idx="11"/>
          </p:nvPr>
        </p:nvSpPr>
        <p:spPr>
          <a:xfrm>
            <a:off x="457200" y="6336120"/>
            <a:ext cx="8229600" cy="365125"/>
          </a:xfrm>
        </p:spPr>
        <p:txBody>
          <a:bodyPr/>
          <a:lstStyle/>
          <a:p>
            <a:r>
              <a:rPr lang="en-US" dirty="0" smtClean="0">
                <a:solidFill>
                  <a:srgbClr val="000000"/>
                </a:solidFill>
              </a:rPr>
              <a:t>This presentation was prepared by Ana Enriquez and Justin Bonfiglio in June 2016 and revised in October 2016. </a:t>
            </a:r>
          </a:p>
          <a:p>
            <a:r>
              <a:rPr lang="en-US" dirty="0" smtClean="0">
                <a:solidFill>
                  <a:srgbClr val="000000"/>
                </a:solidFill>
              </a:rPr>
              <a:t>It is licensed under the Creative Commons CC-BY 4.0 International License.</a:t>
            </a:r>
            <a:endParaRPr lang="en-US" dirty="0">
              <a:solidFill>
                <a:srgbClr val="000000"/>
              </a:solidFill>
            </a:endParaRPr>
          </a:p>
        </p:txBody>
      </p:sp>
    </p:spTree>
    <p:extLst>
      <p:ext uri="{BB962C8B-B14F-4D97-AF65-F5344CB8AC3E}">
        <p14:creationId xmlns:p14="http://schemas.microsoft.com/office/powerpoint/2010/main" val="10278655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4690</TotalTime>
  <Words>2165</Words>
  <Application>Microsoft Macintosh PowerPoint</Application>
  <PresentationFormat>On-screen Show (4:3)</PresentationFormat>
  <Paragraphs>177</Paragraphs>
  <Slides>30</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30</vt:i4>
      </vt:variant>
    </vt:vector>
  </HeadingPairs>
  <TitlesOfParts>
    <vt:vector size="32" baseType="lpstr">
      <vt:lpstr>Arial</vt:lpstr>
      <vt:lpstr>1_Office Theme</vt:lpstr>
      <vt:lpstr>What Copyright Covers</vt:lpstr>
      <vt:lpstr>Fall Copyright Workshops</vt:lpstr>
      <vt:lpstr>Questions to consider</vt:lpstr>
      <vt:lpstr>The plan</vt:lpstr>
      <vt:lpstr>Copyright</vt:lpstr>
      <vt:lpstr>17 U.S.C. §102(a)</vt:lpstr>
      <vt:lpstr>17 U.S.C. §102(b)</vt:lpstr>
      <vt:lpstr>Copyright covers works of authorship that are:</vt:lpstr>
      <vt:lpstr>Originality</vt:lpstr>
      <vt:lpstr>Modicum of creativity</vt:lpstr>
      <vt:lpstr>Feist v. Rural Telephone Service,  499 U.S. 340 (1991)</vt:lpstr>
      <vt:lpstr>Compendium of U.S. Copyright Office Practices,  Third Edition, Section 312</vt:lpstr>
      <vt:lpstr>Mannion v. Coors Brewing Co,  377 F.Supp.2d 444 (S.D.N.Y. 2006)</vt:lpstr>
      <vt:lpstr>Mannion v. Coors Brewing Co,  377 F.Supp.2d 444 (S.D.N.Y. 2006)</vt:lpstr>
      <vt:lpstr>Independent creation</vt:lpstr>
      <vt:lpstr>Compendium of U.S. Copyright Office Practices,  Third Edition, Section 308</vt:lpstr>
      <vt:lpstr>Fixation in a tangible medium</vt:lpstr>
      <vt:lpstr>17 U.S.C. § 101</vt:lpstr>
      <vt:lpstr>Fixation</vt:lpstr>
      <vt:lpstr>Anti-bootlegging</vt:lpstr>
      <vt:lpstr>Idea/expression distinction</vt:lpstr>
      <vt:lpstr>Copyright does not cover</vt:lpstr>
      <vt:lpstr>Baker v. Selden,  101 U.S. 99 (1880)</vt:lpstr>
      <vt:lpstr>Baker v. Selden,  101 U.S. 99 (1880)</vt:lpstr>
      <vt:lpstr>Merger</vt:lpstr>
      <vt:lpstr>Merger examples</vt:lpstr>
      <vt:lpstr>Scènes à faire</vt:lpstr>
      <vt:lpstr>Nichols v. Universal Pictures,  45 F.2d 119 (1930).</vt:lpstr>
      <vt:lpstr>Questions?</vt:lpstr>
      <vt:lpstr>Hypotheticals</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Copyright Covers</dc:title>
  <dc:creator>Justin</dc:creator>
  <cp:lastModifiedBy>Microsoft Office User</cp:lastModifiedBy>
  <cp:revision>86</cp:revision>
  <cp:lastPrinted>2016-06-27T13:38:21Z</cp:lastPrinted>
  <dcterms:created xsi:type="dcterms:W3CDTF">2016-06-20T15:21:35Z</dcterms:created>
  <dcterms:modified xsi:type="dcterms:W3CDTF">2016-10-05T14:30:49Z</dcterms:modified>
</cp:coreProperties>
</file>