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4"/>
  </p:notesMasterIdLst>
  <p:handoutMasterIdLst>
    <p:handoutMasterId r:id="rId35"/>
  </p:handoutMasterIdLst>
  <p:sldIdLst>
    <p:sldId id="328" r:id="rId2"/>
    <p:sldId id="329" r:id="rId3"/>
    <p:sldId id="319" r:id="rId4"/>
    <p:sldId id="279" r:id="rId5"/>
    <p:sldId id="257" r:id="rId6"/>
    <p:sldId id="267" r:id="rId7"/>
    <p:sldId id="320" r:id="rId8"/>
    <p:sldId id="263" r:id="rId9"/>
    <p:sldId id="264" r:id="rId10"/>
    <p:sldId id="274" r:id="rId11"/>
    <p:sldId id="282" r:id="rId12"/>
    <p:sldId id="283" r:id="rId13"/>
    <p:sldId id="327" r:id="rId14"/>
    <p:sldId id="284" r:id="rId15"/>
    <p:sldId id="296" r:id="rId16"/>
    <p:sldId id="285" r:id="rId17"/>
    <p:sldId id="297" r:id="rId18"/>
    <p:sldId id="286" r:id="rId19"/>
    <p:sldId id="298" r:id="rId20"/>
    <p:sldId id="287" r:id="rId21"/>
    <p:sldId id="300" r:id="rId22"/>
    <p:sldId id="317" r:id="rId23"/>
    <p:sldId id="291" r:id="rId24"/>
    <p:sldId id="301" r:id="rId25"/>
    <p:sldId id="281" r:id="rId26"/>
    <p:sldId id="321" r:id="rId27"/>
    <p:sldId id="272" r:id="rId28"/>
    <p:sldId id="326" r:id="rId29"/>
    <p:sldId id="322" r:id="rId30"/>
    <p:sldId id="323" r:id="rId31"/>
    <p:sldId id="324" r:id="rId32"/>
    <p:sldId id="32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7E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27"/>
    <p:restoredTop sz="93177" autoAdjust="0"/>
  </p:normalViewPr>
  <p:slideViewPr>
    <p:cSldViewPr snapToGrid="0" snapToObjects="1">
      <p:cViewPr>
        <p:scale>
          <a:sx n="93" d="100"/>
          <a:sy n="93" d="100"/>
        </p:scale>
        <p:origin x="72"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EC6F15-7687-804B-8247-7AA18216F78E}" type="datetimeFigureOut">
              <a:rPr lang="en-US" smtClean="0"/>
              <a:t>10/13/16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769F91-6D04-604E-976A-E2C845B2ED84}" type="slidenum">
              <a:rPr lang="en-US" smtClean="0"/>
              <a:t>‹#›</a:t>
            </a:fld>
            <a:endParaRPr lang="en-US"/>
          </a:p>
        </p:txBody>
      </p:sp>
    </p:spTree>
    <p:extLst>
      <p:ext uri="{BB962C8B-B14F-4D97-AF65-F5344CB8AC3E}">
        <p14:creationId xmlns:p14="http://schemas.microsoft.com/office/powerpoint/2010/main" val="2442766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86F92-6C2A-554F-BE04-4AC5F2704852}" type="datetimeFigureOut">
              <a:rPr lang="en-US" smtClean="0"/>
              <a:t>10/13/16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C921C-4D7A-B245-B527-A020D52BBB95}" type="slidenum">
              <a:rPr lang="en-US" smtClean="0"/>
              <a:t>‹#›</a:t>
            </a:fld>
            <a:endParaRPr lang="en-US"/>
          </a:p>
        </p:txBody>
      </p:sp>
    </p:spTree>
    <p:extLst>
      <p:ext uri="{BB962C8B-B14F-4D97-AF65-F5344CB8AC3E}">
        <p14:creationId xmlns:p14="http://schemas.microsoft.com/office/powerpoint/2010/main" val="32525689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3C921C-4D7A-B245-B527-A020D52BBB95}" type="slidenum">
              <a:rPr lang="en-US" smtClean="0"/>
              <a:t>3</a:t>
            </a:fld>
            <a:endParaRPr lang="en-US"/>
          </a:p>
        </p:txBody>
      </p:sp>
    </p:spTree>
    <p:extLst>
      <p:ext uri="{BB962C8B-B14F-4D97-AF65-F5344CB8AC3E}">
        <p14:creationId xmlns:p14="http://schemas.microsoft.com/office/powerpoint/2010/main" val="55171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3C921C-4D7A-B245-B527-A020D52BBB95}" type="slidenum">
              <a:rPr lang="en-US" smtClean="0"/>
              <a:t>6</a:t>
            </a:fld>
            <a:endParaRPr lang="en-US"/>
          </a:p>
        </p:txBody>
      </p:sp>
    </p:spTree>
    <p:extLst>
      <p:ext uri="{BB962C8B-B14F-4D97-AF65-F5344CB8AC3E}">
        <p14:creationId xmlns:p14="http://schemas.microsoft.com/office/powerpoint/2010/main" val="186535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3C921C-4D7A-B245-B527-A020D52BBB95}" type="slidenum">
              <a:rPr lang="en-US" smtClean="0"/>
              <a:t>15</a:t>
            </a:fld>
            <a:endParaRPr lang="en-US"/>
          </a:p>
        </p:txBody>
      </p:sp>
    </p:spTree>
    <p:extLst>
      <p:ext uri="{BB962C8B-B14F-4D97-AF65-F5344CB8AC3E}">
        <p14:creationId xmlns:p14="http://schemas.microsoft.com/office/powerpoint/2010/main" val="65987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3C921C-4D7A-B245-B527-A020D52BBB95}" type="slidenum">
              <a:rPr lang="en-US" smtClean="0"/>
              <a:t>32</a:t>
            </a:fld>
            <a:endParaRPr lang="en-US"/>
          </a:p>
        </p:txBody>
      </p:sp>
    </p:spTree>
    <p:extLst>
      <p:ext uri="{BB962C8B-B14F-4D97-AF65-F5344CB8AC3E}">
        <p14:creationId xmlns:p14="http://schemas.microsoft.com/office/powerpoint/2010/main" val="1540771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1201003"/>
          </a:xfrm>
          <a:prstGeom prst="rect">
            <a:avLst/>
          </a:prstGeom>
          <a:solidFill>
            <a:srgbClr val="041E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400" b="1" i="0" dirty="0" smtClean="0">
                <a:solidFill>
                  <a:schemeClr val="bg1"/>
                </a:solidFill>
                <a:latin typeface="Arial" charset="0"/>
                <a:ea typeface="Arial" charset="0"/>
                <a:cs typeface="Arial" charset="0"/>
              </a:rPr>
              <a:t>COPYRIGHT </a:t>
            </a:r>
            <a:r>
              <a:rPr lang="en-US" sz="3400" b="1" i="0" dirty="0">
                <a:solidFill>
                  <a:schemeClr val="bg1"/>
                </a:solidFill>
                <a:latin typeface="Arial" charset="0"/>
                <a:ea typeface="Arial" charset="0"/>
                <a:cs typeface="Arial" charset="0"/>
              </a:rPr>
              <a:t>OFFICE WORKSHOPS</a:t>
            </a:r>
            <a:endParaRPr lang="en-US" sz="3400" b="1" i="0" dirty="0" smtClean="0">
              <a:solidFill>
                <a:schemeClr val="bg1"/>
              </a:solidFill>
              <a:latin typeface="Arial" charset="0"/>
              <a:ea typeface="Arial" charset="0"/>
              <a:cs typeface="Arial" charset="0"/>
            </a:endParaRPr>
          </a:p>
          <a:p>
            <a:r>
              <a:rPr lang="en-US" sz="3400" b="1" i="0" dirty="0" smtClean="0">
                <a:solidFill>
                  <a:schemeClr val="bg1"/>
                </a:solidFill>
                <a:latin typeface="Arial" charset="0"/>
                <a:ea typeface="Arial" charset="0"/>
                <a:cs typeface="Arial" charset="0"/>
              </a:rPr>
              <a:t>FALL 2016</a:t>
            </a:r>
            <a:endParaRPr lang="en-US" sz="3400" b="1" i="0" dirty="0">
              <a:solidFill>
                <a:schemeClr val="bg1"/>
              </a:solidFill>
              <a:latin typeface="Arial" charset="0"/>
              <a:ea typeface="Arial" charset="0"/>
              <a:cs typeface="Arial" charset="0"/>
            </a:endParaRPr>
          </a:p>
        </p:txBody>
      </p:sp>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6" name="Picture 5"/>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sp>
        <p:nvSpPr>
          <p:cNvPr id="7" name="Footer Placeholder 4"/>
          <p:cNvSpPr txBox="1">
            <a:spLocks/>
          </p:cNvSpPr>
          <p:nvPr userDrawn="1"/>
        </p:nvSpPr>
        <p:spPr>
          <a:xfrm>
            <a:off x="628645" y="6356346"/>
            <a:ext cx="78867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000000"/>
                </a:solidFill>
              </a:rPr>
              <a:t>This presentation was prepared by Ana Enriquez in June 2016 and revised in October 2016. </a:t>
            </a:r>
          </a:p>
          <a:p>
            <a:r>
              <a:rPr lang="en-US" dirty="0" smtClean="0">
                <a:solidFill>
                  <a:srgbClr val="000000"/>
                </a:solidFill>
              </a:rPr>
              <a:t>It is licensed under the Creative Commons CC-BY 4.0 International License.</a:t>
            </a:r>
          </a:p>
        </p:txBody>
      </p:sp>
    </p:spTree>
    <p:extLst>
      <p:ext uri="{BB962C8B-B14F-4D97-AF65-F5344CB8AC3E}">
        <p14:creationId xmlns:p14="http://schemas.microsoft.com/office/powerpoint/2010/main" val="12539732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C8A7F74-B15B-5D44-8460-CABC8D1A46E1}" type="slidenum">
              <a:rPr lang="en-US" smtClean="0"/>
              <a:t>‹#›</a:t>
            </a:fld>
            <a:endParaRPr lang="en-US"/>
          </a:p>
        </p:txBody>
      </p:sp>
      <p:sp>
        <p:nvSpPr>
          <p:cNvPr id="8" name="Footer Placeholder 4"/>
          <p:cNvSpPr txBox="1">
            <a:spLocks/>
          </p:cNvSpPr>
          <p:nvPr userDrawn="1"/>
        </p:nvSpPr>
        <p:spPr>
          <a:xfrm>
            <a:off x="628650" y="6356350"/>
            <a:ext cx="78867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00000"/>
                </a:solidFill>
              </a:rPr>
              <a:t>This presentation was prepared by Ana Enriquez in June 2016 and revised in October 2016.</a:t>
            </a:r>
          </a:p>
          <a:p>
            <a:r>
              <a:rPr lang="en-US" dirty="0" smtClean="0">
                <a:solidFill>
                  <a:srgbClr val="000000"/>
                </a:solidFill>
              </a:rPr>
              <a:t>It is licensed under the Creative Commons CC-BY 4.0 International License.</a:t>
            </a:r>
          </a:p>
        </p:txBody>
      </p:sp>
    </p:spTree>
    <p:extLst>
      <p:ext uri="{BB962C8B-B14F-4D97-AF65-F5344CB8AC3E}">
        <p14:creationId xmlns:p14="http://schemas.microsoft.com/office/powerpoint/2010/main" val="139461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emf"/><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628650" y="6356350"/>
            <a:ext cx="78867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smtClean="0">
                <a:solidFill>
                  <a:srgbClr val="000000"/>
                </a:solidFill>
              </a:rPr>
              <a:t>This presentation was prepared by Ana Enriquez and in June 2016 and revised in October 2016.</a:t>
            </a:r>
          </a:p>
          <a:p>
            <a:r>
              <a:rPr lang="en-US" dirty="0" smtClean="0">
                <a:solidFill>
                  <a:srgbClr val="000000"/>
                </a:solidFill>
              </a:rPr>
              <a:t>It is licensed under the Creative Commons CC-BY 4.0 International License.</a:t>
            </a:r>
          </a:p>
        </p:txBody>
      </p:sp>
      <p:pic>
        <p:nvPicPr>
          <p:cNvPr id="8" name="Picture 7"/>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pic>
        <p:nvPicPr>
          <p:cNvPr id="9" name="Picture 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1764583500"/>
      </p:ext>
    </p:extLst>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Fair Use Cases</a:t>
            </a:r>
            <a:endParaRPr lang="en-US" dirty="0"/>
          </a:p>
        </p:txBody>
      </p:sp>
      <p:sp>
        <p:nvSpPr>
          <p:cNvPr id="3" name="Subtitle 2"/>
          <p:cNvSpPr>
            <a:spLocks noGrp="1"/>
          </p:cNvSpPr>
          <p:nvPr>
            <p:ph type="subTitle" idx="1"/>
          </p:nvPr>
        </p:nvSpPr>
        <p:spPr/>
        <p:txBody>
          <a:bodyPr/>
          <a:lstStyle/>
          <a:p>
            <a:r>
              <a:rPr lang="en-US" dirty="0" smtClean="0"/>
              <a:t>Ana Enriquez</a:t>
            </a:r>
          </a:p>
          <a:p>
            <a:r>
              <a:rPr lang="en-US" dirty="0" smtClean="0"/>
              <a:t>October 21, 2016</a:t>
            </a:r>
            <a:endParaRPr lang="en-US" dirty="0"/>
          </a:p>
        </p:txBody>
      </p:sp>
    </p:spTree>
    <p:extLst>
      <p:ext uri="{BB962C8B-B14F-4D97-AF65-F5344CB8AC3E}">
        <p14:creationId xmlns:p14="http://schemas.microsoft.com/office/powerpoint/2010/main" val="194851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factors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purpose and character</a:t>
            </a:r>
          </a:p>
          <a:p>
            <a:pPr marL="914400" lvl="1" indent="-514350"/>
            <a:r>
              <a:rPr lang="en-US" dirty="0" err="1" smtClean="0"/>
              <a:t>transformativeness</a:t>
            </a:r>
            <a:r>
              <a:rPr lang="en-US" dirty="0" smtClean="0"/>
              <a:t>, commerciality, bad faith, </a:t>
            </a:r>
            <a:r>
              <a:rPr lang="en-US" dirty="0" err="1" smtClean="0"/>
              <a:t>preambular</a:t>
            </a:r>
            <a:r>
              <a:rPr lang="en-US" dirty="0" smtClean="0"/>
              <a:t> purposes (including education)</a:t>
            </a:r>
          </a:p>
          <a:p>
            <a:pPr marL="514350" indent="-514350">
              <a:buFont typeface="+mj-lt"/>
              <a:buAutoNum type="arabicPeriod"/>
            </a:pPr>
            <a:r>
              <a:rPr lang="en-US" dirty="0" smtClean="0"/>
              <a:t>nature of the copyrighted work</a:t>
            </a:r>
          </a:p>
          <a:p>
            <a:pPr marL="914400" lvl="1" indent="-514350"/>
            <a:r>
              <a:rPr lang="en-US" dirty="0" smtClean="0"/>
              <a:t>creative/factual, unpublished</a:t>
            </a:r>
          </a:p>
          <a:p>
            <a:pPr marL="514350" indent="-514350">
              <a:buFont typeface="+mj-lt"/>
              <a:buAutoNum type="arabicPeriod"/>
            </a:pPr>
            <a:r>
              <a:rPr lang="en-US" dirty="0" smtClean="0"/>
              <a:t>amount and substantiality of the portion used</a:t>
            </a:r>
          </a:p>
          <a:p>
            <a:pPr marL="914400" lvl="1" indent="-514350"/>
            <a:r>
              <a:rPr lang="en-US" dirty="0" smtClean="0"/>
              <a:t>amount, “heart of the work,” necessary to purpose</a:t>
            </a:r>
          </a:p>
          <a:p>
            <a:pPr marL="514350" indent="-514350">
              <a:buFont typeface="+mj-lt"/>
              <a:buAutoNum type="arabicPeriod"/>
            </a:pPr>
            <a:r>
              <a:rPr lang="en-US" dirty="0" smtClean="0"/>
              <a:t>effect on the market</a:t>
            </a:r>
          </a:p>
          <a:p>
            <a:pPr marL="914400" lvl="1" indent="-514350"/>
            <a:r>
              <a:rPr lang="en-US" dirty="0" smtClean="0"/>
              <a:t>substitute/complement</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630892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Cases</a:t>
            </a:r>
            <a:endParaRPr lang="en-US" dirty="0"/>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895408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Supreme Court cases</a:t>
            </a:r>
          </a:p>
          <a:p>
            <a:pPr lvl="1"/>
            <a:r>
              <a:rPr lang="en-US" i="1" dirty="0" smtClean="0"/>
              <a:t>Sony</a:t>
            </a:r>
          </a:p>
          <a:p>
            <a:pPr lvl="1"/>
            <a:r>
              <a:rPr lang="en-US" i="1" dirty="0" smtClean="0"/>
              <a:t>Harper &amp; Row</a:t>
            </a:r>
          </a:p>
          <a:p>
            <a:pPr lvl="1"/>
            <a:r>
              <a:rPr lang="en-US" i="1" dirty="0" smtClean="0"/>
              <a:t>Campbell</a:t>
            </a:r>
            <a:endParaRPr lang="en-US" i="1" dirty="0"/>
          </a:p>
          <a:p>
            <a:r>
              <a:rPr lang="en-US" dirty="0" smtClean="0"/>
              <a:t>Library-related cases</a:t>
            </a:r>
          </a:p>
          <a:p>
            <a:pPr lvl="1"/>
            <a:r>
              <a:rPr lang="en-US" i="1" dirty="0" smtClean="0"/>
              <a:t>Authors Guild v. </a:t>
            </a:r>
            <a:r>
              <a:rPr lang="en-US" i="1" dirty="0" err="1" smtClean="0"/>
              <a:t>HathiTrust</a:t>
            </a:r>
            <a:endParaRPr lang="en-US" dirty="0"/>
          </a:p>
          <a:p>
            <a:pPr lvl="1"/>
            <a:r>
              <a:rPr lang="en-US" i="1" dirty="0" smtClean="0"/>
              <a:t>Cambridge Univ. Press</a:t>
            </a:r>
            <a:endParaRPr lang="en-US" i="1" dirty="0"/>
          </a:p>
        </p:txBody>
      </p:sp>
      <p:pic>
        <p:nvPicPr>
          <p:cNvPr id="5" name="Picture 4"/>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3621489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6428" y="1825625"/>
            <a:ext cx="5631143" cy="4351338"/>
          </a:xfrm>
        </p:spPr>
      </p:pic>
    </p:spTree>
    <p:extLst>
      <p:ext uri="{BB962C8B-B14F-4D97-AF65-F5344CB8AC3E}">
        <p14:creationId xmlns:p14="http://schemas.microsoft.com/office/powerpoint/2010/main" val="1957423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a:t>Universal City Studios v. Sony Corp.</a:t>
            </a:r>
            <a:r>
              <a:rPr lang="en-US" sz="3600" dirty="0"/>
              <a:t>, </a:t>
            </a:r>
            <a:r>
              <a:rPr lang="en-US" sz="3600" dirty="0" smtClean="0"/>
              <a:t/>
            </a:r>
            <a:br>
              <a:rPr lang="en-US" sz="3600" dirty="0" smtClean="0"/>
            </a:br>
            <a:r>
              <a:rPr lang="en-US" sz="3600" dirty="0" smtClean="0"/>
              <a:t>464 </a:t>
            </a:r>
            <a:r>
              <a:rPr lang="en-US" sz="3600" dirty="0"/>
              <a:t>U.S. 417 (1984).</a:t>
            </a:r>
          </a:p>
        </p:txBody>
      </p:sp>
      <p:sp>
        <p:nvSpPr>
          <p:cNvPr id="3" name="Content Placeholder 2"/>
          <p:cNvSpPr>
            <a:spLocks noGrp="1"/>
          </p:cNvSpPr>
          <p:nvPr>
            <p:ph idx="1"/>
          </p:nvPr>
        </p:nvSpPr>
        <p:spPr/>
        <p:txBody>
          <a:bodyPr>
            <a:normAutofit/>
          </a:bodyPr>
          <a:lstStyle/>
          <a:p>
            <a:pPr marL="0" indent="0" algn="just">
              <a:buNone/>
            </a:pPr>
            <a:r>
              <a:rPr lang="en-US" dirty="0" smtClean="0"/>
              <a:t>“</a:t>
            </a:r>
            <a:r>
              <a:rPr lang="en-US" dirty="0"/>
              <a:t>Respondents alleged that some individuals had used Betamax video tape recorders (</a:t>
            </a:r>
            <a:r>
              <a:rPr lang="en-US" dirty="0" smtClean="0"/>
              <a:t>VTR’s</a:t>
            </a:r>
            <a:r>
              <a:rPr lang="en-US" dirty="0"/>
              <a:t>) to record some of </a:t>
            </a:r>
            <a:r>
              <a:rPr lang="en-US" dirty="0" smtClean="0"/>
              <a:t>respondents’ </a:t>
            </a:r>
            <a:r>
              <a:rPr lang="en-US" dirty="0"/>
              <a:t>copyrighted works which had been exhibited on commercially sponsored television and contended that these individuals had thereby infringed </a:t>
            </a:r>
            <a:r>
              <a:rPr lang="en-US" dirty="0" smtClean="0"/>
              <a:t>respondents’ </a:t>
            </a:r>
            <a:r>
              <a:rPr lang="en-US" dirty="0"/>
              <a:t>copyrights. Respondents further maintained that petitioners were liable for the copyright infringement allegedly committed by Betamax consumers because of </a:t>
            </a:r>
            <a:r>
              <a:rPr lang="en-US" dirty="0" smtClean="0"/>
              <a:t>petitioners’ </a:t>
            </a:r>
            <a:r>
              <a:rPr lang="en-US" dirty="0"/>
              <a:t>marketing of the Betamax </a:t>
            </a:r>
            <a:r>
              <a:rPr lang="en-US" dirty="0" smtClean="0"/>
              <a:t>VTR’s.”</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2977842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a:t>Universal City Studios v. Sony Corp.</a:t>
            </a:r>
            <a:r>
              <a:rPr lang="en-US" sz="3600" dirty="0"/>
              <a:t>, </a:t>
            </a:r>
            <a:r>
              <a:rPr lang="en-US" sz="3600" dirty="0" smtClean="0"/>
              <a:t/>
            </a:r>
            <a:br>
              <a:rPr lang="en-US" sz="3600" dirty="0" smtClean="0"/>
            </a:br>
            <a:r>
              <a:rPr lang="en-US" sz="3600" dirty="0" smtClean="0"/>
              <a:t>464 </a:t>
            </a:r>
            <a:r>
              <a:rPr lang="en-US" sz="3600" dirty="0"/>
              <a:t>U.S. 417 (1984).</a:t>
            </a:r>
          </a:p>
        </p:txBody>
      </p:sp>
      <p:sp>
        <p:nvSpPr>
          <p:cNvPr id="3" name="Content Placeholder 2"/>
          <p:cNvSpPr>
            <a:spLocks noGrp="1"/>
          </p:cNvSpPr>
          <p:nvPr>
            <p:ph idx="1"/>
          </p:nvPr>
        </p:nvSpPr>
        <p:spPr/>
        <p:txBody>
          <a:bodyPr>
            <a:normAutofit fontScale="92500" lnSpcReduction="20000"/>
          </a:bodyPr>
          <a:lstStyle/>
          <a:p>
            <a:r>
              <a:rPr lang="en-US" dirty="0" smtClean="0"/>
              <a:t>Factors &amp; </a:t>
            </a:r>
            <a:r>
              <a:rPr lang="en-US" dirty="0" err="1" smtClean="0"/>
              <a:t>subfactors</a:t>
            </a:r>
            <a:r>
              <a:rPr lang="en-US" dirty="0" smtClean="0"/>
              <a:t> considered</a:t>
            </a:r>
          </a:p>
          <a:p>
            <a:pPr lvl="1"/>
            <a:r>
              <a:rPr lang="en-US" dirty="0" smtClean="0"/>
              <a:t>Purpose and character of use</a:t>
            </a:r>
          </a:p>
          <a:p>
            <a:pPr lvl="2"/>
            <a:r>
              <a:rPr lang="en-US" dirty="0" smtClean="0"/>
              <a:t>Non-commercial</a:t>
            </a:r>
          </a:p>
          <a:p>
            <a:pPr lvl="1"/>
            <a:r>
              <a:rPr lang="en-US" dirty="0" smtClean="0"/>
              <a:t>Nature of copyrighted work</a:t>
            </a:r>
          </a:p>
          <a:p>
            <a:pPr lvl="2"/>
            <a:r>
              <a:rPr lang="en-US" dirty="0" smtClean="0"/>
              <a:t>Work is one that the viewer “</a:t>
            </a:r>
            <a:r>
              <a:rPr lang="en-US" dirty="0"/>
              <a:t>had been invited to witness in its entirety free of </a:t>
            </a:r>
            <a:r>
              <a:rPr lang="en-US" dirty="0" smtClean="0"/>
              <a:t>charge”</a:t>
            </a:r>
          </a:p>
          <a:p>
            <a:pPr lvl="1"/>
            <a:r>
              <a:rPr lang="en-US" dirty="0" smtClean="0"/>
              <a:t>Amount and substantiality used</a:t>
            </a:r>
          </a:p>
          <a:p>
            <a:pPr lvl="2"/>
            <a:r>
              <a:rPr lang="en-US" dirty="0" smtClean="0"/>
              <a:t>Entire work used</a:t>
            </a:r>
          </a:p>
          <a:p>
            <a:pPr lvl="1"/>
            <a:r>
              <a:rPr lang="en-US" dirty="0" smtClean="0"/>
              <a:t>Effect on market</a:t>
            </a:r>
          </a:p>
          <a:p>
            <a:pPr lvl="2"/>
            <a:r>
              <a:rPr lang="en-US" dirty="0" smtClean="0"/>
              <a:t>No harm or potential harm to market demonstrated</a:t>
            </a:r>
          </a:p>
          <a:p>
            <a:r>
              <a:rPr lang="en-US" dirty="0" smtClean="0"/>
              <a:t>Outcome: FAIR USE</a:t>
            </a:r>
          </a:p>
          <a:p>
            <a:r>
              <a:rPr lang="en-US" dirty="0" smtClean="0"/>
              <a:t>Takeaway: Using the entire work is sometimes fair use.</a:t>
            </a:r>
          </a:p>
        </p:txBody>
      </p:sp>
      <p:pic>
        <p:nvPicPr>
          <p:cNvPr id="4" name="Picture 3"/>
          <p:cNvPicPr>
            <a:picLocks noChangeAspect="1"/>
          </p:cNvPicPr>
          <p:nvPr/>
        </p:nvPicPr>
        <p:blipFill>
          <a:blip r:embed="rId3"/>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2437170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Harper &amp; Row v. Nation Enters.</a:t>
            </a:r>
            <a:r>
              <a:rPr lang="en-US" dirty="0"/>
              <a:t>, </a:t>
            </a:r>
            <a:r>
              <a:rPr lang="en-US" dirty="0" smtClean="0"/>
              <a:t/>
            </a:r>
            <a:br>
              <a:rPr lang="en-US" dirty="0" smtClean="0"/>
            </a:br>
            <a:r>
              <a:rPr lang="en-US" dirty="0" smtClean="0"/>
              <a:t>471 </a:t>
            </a:r>
            <a:r>
              <a:rPr lang="en-US" dirty="0"/>
              <a:t>U.S. 539 (1985).</a:t>
            </a:r>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smtClean="0"/>
              <a:t>“In </a:t>
            </a:r>
            <a:r>
              <a:rPr lang="en-US" dirty="0"/>
              <a:t>March, 1979, an undisclosed source provided The Nation Magazine with the unpublished manuscript of </a:t>
            </a:r>
            <a:r>
              <a:rPr lang="en-US" dirty="0" smtClean="0"/>
              <a:t>‘A </a:t>
            </a:r>
            <a:r>
              <a:rPr lang="en-US" dirty="0"/>
              <a:t>Time to Heal: The Autobiography of Gerald R. Ford</a:t>
            </a:r>
            <a:r>
              <a:rPr lang="en-US" dirty="0" smtClean="0"/>
              <a:t>.’ </a:t>
            </a:r>
            <a:r>
              <a:rPr lang="en-US" dirty="0"/>
              <a:t>Working directly from the purloined manuscript, an editor of The Nation produced a short piece entitled </a:t>
            </a:r>
            <a:r>
              <a:rPr lang="en-US" dirty="0" smtClean="0"/>
              <a:t>‘The </a:t>
            </a:r>
            <a:r>
              <a:rPr lang="en-US" dirty="0"/>
              <a:t>Ford Memoirs -- Behind the Nixon Pardon</a:t>
            </a:r>
            <a:r>
              <a:rPr lang="en-US" dirty="0" smtClean="0"/>
              <a:t>.’ </a:t>
            </a:r>
            <a:r>
              <a:rPr lang="en-US" dirty="0"/>
              <a:t>The piece was timed to </a:t>
            </a:r>
            <a:r>
              <a:rPr lang="en-US" dirty="0" smtClean="0"/>
              <a:t>‘scoop’ </a:t>
            </a:r>
            <a:r>
              <a:rPr lang="en-US" dirty="0"/>
              <a:t>an article scheduled shortly to appear in Time Magazine. Time had agreed to purchase the exclusive right to print prepublication excerpts from the copyright </a:t>
            </a:r>
            <a:r>
              <a:rPr lang="en-US" dirty="0" smtClean="0"/>
              <a:t>holders . . . . </a:t>
            </a:r>
            <a:r>
              <a:rPr lang="en-US" dirty="0"/>
              <a:t>As a result of The Nation article, Time canceled its agreement</a:t>
            </a:r>
            <a:r>
              <a:rPr lang="en-US" dirty="0" smtClean="0"/>
              <a:t>.”</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2977842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Harper &amp; Row v. Nation Enters.</a:t>
            </a:r>
            <a:r>
              <a:rPr lang="en-US" dirty="0"/>
              <a:t>, </a:t>
            </a:r>
            <a:r>
              <a:rPr lang="en-US" dirty="0" smtClean="0"/>
              <a:t/>
            </a:r>
            <a:br>
              <a:rPr lang="en-US" dirty="0" smtClean="0"/>
            </a:br>
            <a:r>
              <a:rPr lang="en-US" dirty="0" smtClean="0"/>
              <a:t>471 </a:t>
            </a:r>
            <a:r>
              <a:rPr lang="en-US" dirty="0"/>
              <a:t>U.S. 539 (1985).</a:t>
            </a:r>
          </a:p>
        </p:txBody>
      </p:sp>
      <p:sp>
        <p:nvSpPr>
          <p:cNvPr id="3" name="Content Placeholder 2"/>
          <p:cNvSpPr>
            <a:spLocks noGrp="1"/>
          </p:cNvSpPr>
          <p:nvPr>
            <p:ph idx="1"/>
          </p:nvPr>
        </p:nvSpPr>
        <p:spPr/>
        <p:txBody>
          <a:bodyPr>
            <a:normAutofit fontScale="70000" lnSpcReduction="20000"/>
          </a:bodyPr>
          <a:lstStyle/>
          <a:p>
            <a:r>
              <a:rPr lang="en-US" sz="3400" dirty="0"/>
              <a:t>Factors &amp; </a:t>
            </a:r>
            <a:r>
              <a:rPr lang="en-US" sz="3400" dirty="0" err="1"/>
              <a:t>subfactors</a:t>
            </a:r>
            <a:r>
              <a:rPr lang="en-US" sz="3400" dirty="0"/>
              <a:t> </a:t>
            </a:r>
            <a:r>
              <a:rPr lang="en-US" sz="3400" dirty="0" smtClean="0"/>
              <a:t>considered</a:t>
            </a:r>
          </a:p>
          <a:p>
            <a:pPr lvl="1"/>
            <a:r>
              <a:rPr lang="en-US" sz="3400" dirty="0" smtClean="0"/>
              <a:t>Purpose and character of use</a:t>
            </a:r>
          </a:p>
          <a:p>
            <a:pPr lvl="2"/>
            <a:r>
              <a:rPr lang="en-US" sz="2600" dirty="0" smtClean="0"/>
              <a:t>commercial</a:t>
            </a:r>
          </a:p>
          <a:p>
            <a:pPr lvl="2"/>
            <a:r>
              <a:rPr lang="en-US" sz="2600" dirty="0" smtClean="0"/>
              <a:t>in bad faith</a:t>
            </a:r>
          </a:p>
          <a:p>
            <a:pPr lvl="1"/>
            <a:r>
              <a:rPr lang="en-US" sz="3400" dirty="0" smtClean="0"/>
              <a:t>Nature of copyrighted work</a:t>
            </a:r>
          </a:p>
          <a:p>
            <a:pPr lvl="2"/>
            <a:r>
              <a:rPr lang="en-US" sz="2600" dirty="0" smtClean="0"/>
              <a:t>factual, but expressive</a:t>
            </a:r>
          </a:p>
          <a:p>
            <a:pPr lvl="2"/>
            <a:r>
              <a:rPr lang="en-US" sz="2600" dirty="0" smtClean="0"/>
              <a:t>unpublished</a:t>
            </a:r>
          </a:p>
          <a:p>
            <a:pPr lvl="1"/>
            <a:r>
              <a:rPr lang="en-US" sz="3400" dirty="0" smtClean="0"/>
              <a:t>Amount and substantiality used</a:t>
            </a:r>
          </a:p>
          <a:p>
            <a:pPr lvl="2"/>
            <a:r>
              <a:rPr lang="en-US" sz="2600" dirty="0" smtClean="0"/>
              <a:t>heart of the work</a:t>
            </a:r>
          </a:p>
          <a:p>
            <a:pPr lvl="1"/>
            <a:r>
              <a:rPr lang="en-US" sz="3400" dirty="0" smtClean="0"/>
              <a:t>Effect on market</a:t>
            </a:r>
          </a:p>
          <a:p>
            <a:pPr lvl="2"/>
            <a:r>
              <a:rPr lang="en-US" sz="2600" dirty="0" smtClean="0"/>
              <a:t>actual market harm</a:t>
            </a:r>
            <a:endParaRPr lang="en-US" sz="2600" dirty="0"/>
          </a:p>
          <a:p>
            <a:r>
              <a:rPr lang="en-US" sz="3400" dirty="0"/>
              <a:t>Outcome: NOT FAIR </a:t>
            </a:r>
            <a:r>
              <a:rPr lang="en-US" sz="3400" dirty="0" smtClean="0"/>
              <a:t>USE</a:t>
            </a:r>
          </a:p>
          <a:p>
            <a:r>
              <a:rPr lang="en-US" sz="3400" dirty="0" smtClean="0"/>
              <a:t>Takeaway: Using only a small amount of the work does not guarantee fair use.</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2544288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Campbell v. </a:t>
            </a:r>
            <a:r>
              <a:rPr lang="en-US" i="1" dirty="0" err="1"/>
              <a:t>Acuff</a:t>
            </a:r>
            <a:r>
              <a:rPr lang="en-US" i="1" dirty="0"/>
              <a:t>-Rose Music</a:t>
            </a:r>
            <a:r>
              <a:rPr lang="en-US" dirty="0"/>
              <a:t>, </a:t>
            </a:r>
            <a:r>
              <a:rPr lang="en-US" dirty="0" smtClean="0"/>
              <a:t/>
            </a:r>
            <a:br>
              <a:rPr lang="en-US" dirty="0" smtClean="0"/>
            </a:br>
            <a:r>
              <a:rPr lang="en-US" dirty="0" smtClean="0"/>
              <a:t>510 </a:t>
            </a:r>
            <a:r>
              <a:rPr lang="en-US" dirty="0"/>
              <a:t>U.S. 569 (1994).</a:t>
            </a:r>
          </a:p>
        </p:txBody>
      </p:sp>
      <p:sp>
        <p:nvSpPr>
          <p:cNvPr id="3" name="Content Placeholder 2"/>
          <p:cNvSpPr>
            <a:spLocks noGrp="1"/>
          </p:cNvSpPr>
          <p:nvPr>
            <p:ph idx="1"/>
          </p:nvPr>
        </p:nvSpPr>
        <p:spPr/>
        <p:txBody>
          <a:bodyPr numCol="1">
            <a:normAutofit fontScale="92500" lnSpcReduction="10000"/>
          </a:bodyPr>
          <a:lstStyle/>
          <a:p>
            <a:pPr marL="0" indent="0" algn="just">
              <a:buNone/>
            </a:pPr>
            <a:r>
              <a:rPr lang="en-US" dirty="0" smtClean="0"/>
              <a:t>“Campbell [a member of 2 Live Crew] </a:t>
            </a:r>
            <a:r>
              <a:rPr lang="en-US" dirty="0"/>
              <a:t>wrote a song entitled </a:t>
            </a:r>
            <a:r>
              <a:rPr lang="fr-FR" dirty="0" smtClean="0"/>
              <a:t>‘</a:t>
            </a:r>
            <a:r>
              <a:rPr lang="en-US" dirty="0" smtClean="0"/>
              <a:t>Pretty </a:t>
            </a:r>
            <a:r>
              <a:rPr lang="en-US" dirty="0"/>
              <a:t>Woman</a:t>
            </a:r>
            <a:r>
              <a:rPr lang="en-US" dirty="0" smtClean="0"/>
              <a:t>,</a:t>
            </a:r>
            <a:r>
              <a:rPr lang="fr-FR" dirty="0" smtClean="0"/>
              <a:t>’</a:t>
            </a:r>
            <a:r>
              <a:rPr lang="en-US" dirty="0" smtClean="0"/>
              <a:t> </a:t>
            </a:r>
            <a:r>
              <a:rPr lang="en-US" dirty="0"/>
              <a:t>which he later described in an affidavit as intended, </a:t>
            </a:r>
            <a:r>
              <a:rPr lang="fr-FR" dirty="0" smtClean="0"/>
              <a:t>‘</a:t>
            </a:r>
            <a:r>
              <a:rPr lang="en-US" dirty="0" smtClean="0"/>
              <a:t>through </a:t>
            </a:r>
            <a:r>
              <a:rPr lang="en-US" dirty="0"/>
              <a:t>comical lyrics, to satirize the original work </a:t>
            </a:r>
            <a:r>
              <a:rPr lang="en-US" dirty="0" smtClean="0"/>
              <a:t>[Roy Orbison’s ‘Oh, Pretty Woman’]. </a:t>
            </a:r>
            <a:r>
              <a:rPr lang="en-US" dirty="0"/>
              <a:t>. . </a:t>
            </a:r>
            <a:r>
              <a:rPr lang="en-US" dirty="0" smtClean="0"/>
              <a:t>.</a:t>
            </a:r>
            <a:r>
              <a:rPr lang="fr-FR" dirty="0" smtClean="0"/>
              <a:t>’</a:t>
            </a:r>
            <a:r>
              <a:rPr lang="en-US" dirty="0" smtClean="0"/>
              <a:t>” </a:t>
            </a:r>
            <a:r>
              <a:rPr lang="fr-FR" dirty="0" smtClean="0"/>
              <a:t>The </a:t>
            </a:r>
            <a:r>
              <a:rPr lang="fr-FR" dirty="0" err="1" smtClean="0"/>
              <a:t>group’s</a:t>
            </a:r>
            <a:r>
              <a:rPr lang="fr-FR" dirty="0" smtClean="0"/>
              <a:t> manager </a:t>
            </a:r>
            <a:r>
              <a:rPr lang="fr-FR" dirty="0" err="1" smtClean="0"/>
              <a:t>sought</a:t>
            </a:r>
            <a:r>
              <a:rPr lang="fr-FR" dirty="0" smtClean="0"/>
              <a:t> a </a:t>
            </a:r>
            <a:r>
              <a:rPr lang="fr-FR" dirty="0" err="1" smtClean="0"/>
              <a:t>license</a:t>
            </a:r>
            <a:r>
              <a:rPr lang="fr-FR" dirty="0" smtClean="0"/>
              <a:t> </a:t>
            </a:r>
            <a:r>
              <a:rPr lang="fr-FR" dirty="0" err="1" smtClean="0"/>
              <a:t>from</a:t>
            </a:r>
            <a:r>
              <a:rPr lang="fr-FR" dirty="0" smtClean="0"/>
              <a:t> </a:t>
            </a:r>
            <a:r>
              <a:rPr lang="fr-FR" dirty="0" err="1" smtClean="0"/>
              <a:t>Acuff</a:t>
            </a:r>
            <a:r>
              <a:rPr lang="fr-FR" dirty="0" smtClean="0"/>
              <a:t> Rose, the </a:t>
            </a:r>
            <a:r>
              <a:rPr lang="fr-FR" dirty="0" err="1" smtClean="0"/>
              <a:t>publishing</a:t>
            </a:r>
            <a:r>
              <a:rPr lang="fr-FR" dirty="0" smtClean="0"/>
              <a:t> </a:t>
            </a:r>
            <a:r>
              <a:rPr lang="fr-FR" dirty="0" err="1" smtClean="0"/>
              <a:t>company</a:t>
            </a:r>
            <a:r>
              <a:rPr lang="fr-FR" dirty="0" smtClean="0"/>
              <a:t> holding the </a:t>
            </a:r>
            <a:r>
              <a:rPr lang="fr-FR" dirty="0" err="1" smtClean="0"/>
              <a:t>rights</a:t>
            </a:r>
            <a:r>
              <a:rPr lang="fr-FR" dirty="0" smtClean="0"/>
              <a:t> to the original </a:t>
            </a:r>
            <a:r>
              <a:rPr lang="fr-FR" dirty="0" err="1" smtClean="0"/>
              <a:t>song</a:t>
            </a:r>
            <a:r>
              <a:rPr lang="fr-FR" dirty="0" smtClean="0"/>
              <a:t>. </a:t>
            </a:r>
            <a:r>
              <a:rPr lang="en-US" dirty="0" smtClean="0"/>
              <a:t>“</a:t>
            </a:r>
            <a:r>
              <a:rPr lang="en-US" dirty="0" err="1" smtClean="0"/>
              <a:t>Acuff</a:t>
            </a:r>
            <a:r>
              <a:rPr lang="en-US" dirty="0" smtClean="0"/>
              <a:t> Rose’s </a:t>
            </a:r>
            <a:r>
              <a:rPr lang="en-US" dirty="0"/>
              <a:t>agent refused </a:t>
            </a:r>
            <a:r>
              <a:rPr lang="en-US" dirty="0" smtClean="0"/>
              <a:t>permission . . . Nonetheless . . . 2 </a:t>
            </a:r>
            <a:r>
              <a:rPr lang="en-US" dirty="0"/>
              <a:t>Live Crew released records, cassette tapes, and compact discs of </a:t>
            </a:r>
            <a:r>
              <a:rPr lang="fr-FR" dirty="0" smtClean="0"/>
              <a:t>‘</a:t>
            </a:r>
            <a:r>
              <a:rPr lang="en-US" dirty="0" smtClean="0"/>
              <a:t>Pretty Woman</a:t>
            </a:r>
            <a:r>
              <a:rPr lang="fr-FR" dirty="0" smtClean="0"/>
              <a:t>’</a:t>
            </a:r>
            <a:r>
              <a:rPr lang="en-US" dirty="0" smtClean="0"/>
              <a:t> </a:t>
            </a:r>
            <a:r>
              <a:rPr lang="en-US" dirty="0"/>
              <a:t>in a collection of songs entitled </a:t>
            </a:r>
            <a:r>
              <a:rPr lang="fr-FR" dirty="0" smtClean="0"/>
              <a:t>‘</a:t>
            </a:r>
            <a:r>
              <a:rPr lang="en-US" dirty="0" smtClean="0"/>
              <a:t>As </a:t>
            </a:r>
            <a:r>
              <a:rPr lang="en-US" dirty="0"/>
              <a:t>Clean As They </a:t>
            </a:r>
            <a:r>
              <a:rPr lang="en-US" dirty="0" err="1"/>
              <a:t>Wanna</a:t>
            </a:r>
            <a:r>
              <a:rPr lang="en-US" dirty="0"/>
              <a:t> Be</a:t>
            </a:r>
            <a:r>
              <a:rPr lang="en-US" dirty="0" smtClean="0"/>
              <a:t>.</a:t>
            </a:r>
            <a:r>
              <a:rPr lang="fr-FR" dirty="0" smtClean="0"/>
              <a:t>’</a:t>
            </a:r>
            <a:r>
              <a:rPr lang="en-US" dirty="0" smtClean="0"/>
              <a:t>” (citations omitted)</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2977842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Campbell v. </a:t>
            </a:r>
            <a:r>
              <a:rPr lang="en-US" i="1" dirty="0" err="1"/>
              <a:t>Acuff</a:t>
            </a:r>
            <a:r>
              <a:rPr lang="en-US" i="1" dirty="0"/>
              <a:t>-Rose Music</a:t>
            </a:r>
            <a:r>
              <a:rPr lang="en-US" dirty="0"/>
              <a:t>, </a:t>
            </a:r>
            <a:r>
              <a:rPr lang="en-US" dirty="0" smtClean="0"/>
              <a:t/>
            </a:r>
            <a:br>
              <a:rPr lang="en-US" dirty="0" smtClean="0"/>
            </a:br>
            <a:r>
              <a:rPr lang="en-US" dirty="0" smtClean="0"/>
              <a:t>510 </a:t>
            </a:r>
            <a:r>
              <a:rPr lang="en-US" dirty="0"/>
              <a:t>U.S. 569 (1994).</a:t>
            </a:r>
          </a:p>
        </p:txBody>
      </p:sp>
      <p:sp>
        <p:nvSpPr>
          <p:cNvPr id="3" name="Content Placeholder 2"/>
          <p:cNvSpPr>
            <a:spLocks noGrp="1"/>
          </p:cNvSpPr>
          <p:nvPr>
            <p:ph idx="1"/>
          </p:nvPr>
        </p:nvSpPr>
        <p:spPr/>
        <p:txBody>
          <a:bodyPr>
            <a:noAutofit/>
          </a:bodyPr>
          <a:lstStyle/>
          <a:p>
            <a:r>
              <a:rPr lang="en-US" sz="2000" dirty="0"/>
              <a:t>Factors &amp; </a:t>
            </a:r>
            <a:r>
              <a:rPr lang="en-US" sz="2000" dirty="0" err="1"/>
              <a:t>subfactors</a:t>
            </a:r>
            <a:r>
              <a:rPr lang="en-US" sz="2000" dirty="0"/>
              <a:t> considered</a:t>
            </a:r>
          </a:p>
          <a:p>
            <a:pPr lvl="1"/>
            <a:r>
              <a:rPr lang="en-US" sz="2000" dirty="0" smtClean="0"/>
              <a:t>Purpose and character of use</a:t>
            </a:r>
          </a:p>
          <a:p>
            <a:pPr lvl="2"/>
            <a:r>
              <a:rPr lang="en-US" sz="1600" dirty="0" smtClean="0"/>
              <a:t>commercial</a:t>
            </a:r>
          </a:p>
          <a:p>
            <a:pPr lvl="2"/>
            <a:r>
              <a:rPr lang="en-US" sz="1600" dirty="0" smtClean="0"/>
              <a:t>transformative</a:t>
            </a:r>
            <a:endParaRPr lang="en-US" sz="1600" dirty="0"/>
          </a:p>
          <a:p>
            <a:pPr lvl="1"/>
            <a:r>
              <a:rPr lang="en-US" sz="2000" dirty="0" smtClean="0"/>
              <a:t>Nature of copyrighted work</a:t>
            </a:r>
          </a:p>
          <a:p>
            <a:pPr lvl="2"/>
            <a:r>
              <a:rPr lang="en-US" sz="1600" dirty="0"/>
              <a:t>work at “the core of the </a:t>
            </a:r>
            <a:r>
              <a:rPr lang="en-US" sz="1600" dirty="0" smtClean="0"/>
              <a:t>copyright’s </a:t>
            </a:r>
            <a:r>
              <a:rPr lang="en-US" sz="1600" dirty="0"/>
              <a:t>protective </a:t>
            </a:r>
            <a:r>
              <a:rPr lang="en-US" sz="1600" dirty="0" smtClean="0"/>
              <a:t>purposes”</a:t>
            </a:r>
            <a:endParaRPr lang="en-US" sz="1600" dirty="0"/>
          </a:p>
          <a:p>
            <a:pPr lvl="1"/>
            <a:r>
              <a:rPr lang="en-US" sz="2000" dirty="0" smtClean="0"/>
              <a:t>Amount and substantiality used</a:t>
            </a:r>
          </a:p>
          <a:p>
            <a:pPr lvl="2"/>
            <a:r>
              <a:rPr lang="en-US" sz="1600" dirty="0" smtClean="0"/>
              <a:t>“no </a:t>
            </a:r>
            <a:r>
              <a:rPr lang="en-US" sz="1600" dirty="0"/>
              <a:t>more was taken than </a:t>
            </a:r>
            <a:r>
              <a:rPr lang="en-US" sz="1600" dirty="0" smtClean="0"/>
              <a:t>necessary”</a:t>
            </a:r>
          </a:p>
          <a:p>
            <a:pPr lvl="2"/>
            <a:r>
              <a:rPr lang="en-US" sz="1600" dirty="0" smtClean="0"/>
              <a:t>used heart of the work, but it was necessary</a:t>
            </a:r>
            <a:endParaRPr lang="en-US" sz="1600" dirty="0"/>
          </a:p>
          <a:p>
            <a:pPr lvl="1"/>
            <a:r>
              <a:rPr lang="en-US" sz="2000" dirty="0" smtClean="0"/>
              <a:t>Effect on market</a:t>
            </a:r>
          </a:p>
          <a:p>
            <a:pPr lvl="2"/>
            <a:r>
              <a:rPr lang="en-US" sz="1600" dirty="0" smtClean="0"/>
              <a:t>insufficient evidence (to be revisited on remand)</a:t>
            </a:r>
            <a:endParaRPr lang="en-US" sz="1600" dirty="0"/>
          </a:p>
          <a:p>
            <a:r>
              <a:rPr lang="en-US" sz="2000" dirty="0"/>
              <a:t>Outcome: </a:t>
            </a:r>
            <a:r>
              <a:rPr lang="en-US" sz="2000" dirty="0" smtClean="0"/>
              <a:t>FAIR USE</a:t>
            </a:r>
          </a:p>
          <a:p>
            <a:r>
              <a:rPr lang="en-US" sz="2000" dirty="0" smtClean="0"/>
              <a:t>Takeaway: Commercial use can be fair.</a:t>
            </a:r>
          </a:p>
          <a:p>
            <a:r>
              <a:rPr lang="en-US" sz="2000" dirty="0" smtClean="0"/>
              <a:t>Takeaway: Transformative purpose can neutralize third factor.</a:t>
            </a:r>
            <a:endParaRPr lang="en-US" sz="2000"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2983306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 Copyright Workshops</a:t>
            </a:r>
            <a:endParaRPr lang="en-US" dirty="0"/>
          </a:p>
        </p:txBody>
      </p:sp>
      <p:sp>
        <p:nvSpPr>
          <p:cNvPr id="4" name="Content Placeholder 3"/>
          <p:cNvSpPr>
            <a:spLocks noGrp="1"/>
          </p:cNvSpPr>
          <p:nvPr>
            <p:ph idx="1"/>
          </p:nvPr>
        </p:nvSpPr>
        <p:spPr/>
        <p:txBody>
          <a:bodyPr>
            <a:noAutofit/>
          </a:bodyPr>
          <a:lstStyle/>
          <a:p>
            <a:pPr marL="0" indent="0">
              <a:lnSpc>
                <a:spcPct val="100000"/>
              </a:lnSpc>
              <a:spcBef>
                <a:spcPts val="0"/>
              </a:spcBef>
              <a:buNone/>
            </a:pPr>
            <a:r>
              <a:rPr lang="en-US" sz="1900" b="1" dirty="0" smtClean="0"/>
              <a:t>Copyright Basics</a:t>
            </a:r>
          </a:p>
          <a:p>
            <a:pPr>
              <a:lnSpc>
                <a:spcPct val="100000"/>
              </a:lnSpc>
              <a:spcBef>
                <a:spcPts val="0"/>
              </a:spcBef>
            </a:pPr>
            <a:r>
              <a:rPr lang="en-US" sz="1900" dirty="0" smtClean="0"/>
              <a:t>Introduction to Copyright, September 20</a:t>
            </a:r>
          </a:p>
          <a:p>
            <a:pPr>
              <a:lnSpc>
                <a:spcPct val="100000"/>
              </a:lnSpc>
              <a:spcBef>
                <a:spcPts val="0"/>
              </a:spcBef>
            </a:pPr>
            <a:r>
              <a:rPr lang="en-US" sz="1900" dirty="0" smtClean="0"/>
              <a:t>What Copyright Covers, October 5</a:t>
            </a:r>
          </a:p>
          <a:p>
            <a:pPr>
              <a:lnSpc>
                <a:spcPct val="100000"/>
              </a:lnSpc>
              <a:spcBef>
                <a:spcPts val="0"/>
              </a:spcBef>
            </a:pPr>
            <a:r>
              <a:rPr lang="en-US" sz="1900" dirty="0" smtClean="0"/>
              <a:t>Finding the Public Domain, October 11</a:t>
            </a:r>
          </a:p>
          <a:p>
            <a:pPr>
              <a:lnSpc>
                <a:spcPct val="100000"/>
              </a:lnSpc>
              <a:spcBef>
                <a:spcPts val="0"/>
              </a:spcBef>
            </a:pPr>
            <a:r>
              <a:rPr lang="en-US" sz="1900" dirty="0" smtClean="0"/>
              <a:t>Fair Use Cases, October 21</a:t>
            </a:r>
          </a:p>
          <a:p>
            <a:pPr>
              <a:lnSpc>
                <a:spcPct val="100000"/>
              </a:lnSpc>
              <a:spcBef>
                <a:spcPts val="0"/>
              </a:spcBef>
            </a:pPr>
            <a:r>
              <a:rPr lang="en-US" sz="1900" dirty="0" smtClean="0"/>
              <a:t>Copyright Licenses, October 26</a:t>
            </a:r>
          </a:p>
          <a:p>
            <a:pPr>
              <a:lnSpc>
                <a:spcPct val="100000"/>
              </a:lnSpc>
              <a:spcBef>
                <a:spcPts val="0"/>
              </a:spcBef>
            </a:pPr>
            <a:endParaRPr lang="en-US" sz="1900" dirty="0" smtClean="0"/>
          </a:p>
          <a:p>
            <a:pPr marL="0" indent="0">
              <a:lnSpc>
                <a:spcPct val="100000"/>
              </a:lnSpc>
              <a:spcBef>
                <a:spcPts val="0"/>
              </a:spcBef>
              <a:buNone/>
            </a:pPr>
            <a:r>
              <a:rPr lang="en-US" sz="1900" b="1" dirty="0" smtClean="0"/>
              <a:t>Topics in Copyright</a:t>
            </a:r>
          </a:p>
          <a:p>
            <a:pPr>
              <a:lnSpc>
                <a:spcPct val="100000"/>
              </a:lnSpc>
              <a:spcBef>
                <a:spcPts val="0"/>
              </a:spcBef>
            </a:pPr>
            <a:r>
              <a:rPr lang="en-US" sz="1900" dirty="0" smtClean="0"/>
              <a:t>Copyright and Your Dissertation, October 20</a:t>
            </a:r>
          </a:p>
          <a:p>
            <a:pPr>
              <a:lnSpc>
                <a:spcPct val="100000"/>
              </a:lnSpc>
              <a:spcBef>
                <a:spcPts val="0"/>
              </a:spcBef>
            </a:pPr>
            <a:r>
              <a:rPr lang="en-US" sz="1900" dirty="0" smtClean="0"/>
              <a:t>Publishing Contracts, November 2</a:t>
            </a:r>
          </a:p>
          <a:p>
            <a:pPr>
              <a:lnSpc>
                <a:spcPct val="100000"/>
              </a:lnSpc>
              <a:spcBef>
                <a:spcPts val="0"/>
              </a:spcBef>
            </a:pPr>
            <a:r>
              <a:rPr lang="en-US" sz="1900" dirty="0" smtClean="0"/>
              <a:t>Copyright for Online Exhibits &amp; Collections, November 14</a:t>
            </a:r>
          </a:p>
          <a:p>
            <a:pPr>
              <a:lnSpc>
                <a:spcPct val="100000"/>
              </a:lnSpc>
              <a:spcBef>
                <a:spcPts val="0"/>
              </a:spcBef>
            </a:pPr>
            <a:r>
              <a:rPr lang="en-US" sz="1900" dirty="0" smtClean="0"/>
              <a:t>Copyright and Canvas, November 17</a:t>
            </a:r>
          </a:p>
          <a:p>
            <a:pPr>
              <a:lnSpc>
                <a:spcPct val="100000"/>
              </a:lnSpc>
              <a:spcBef>
                <a:spcPts val="0"/>
              </a:spcBef>
            </a:pPr>
            <a:endParaRPr lang="en-US" sz="1900" dirty="0" smtClean="0"/>
          </a:p>
          <a:p>
            <a:pPr marL="0" indent="0">
              <a:lnSpc>
                <a:spcPct val="100000"/>
              </a:lnSpc>
              <a:spcBef>
                <a:spcPts val="0"/>
              </a:spcBef>
              <a:buNone/>
            </a:pPr>
            <a:r>
              <a:rPr lang="en-US" sz="1900" b="1" dirty="0" smtClean="0"/>
              <a:t>Locations:</a:t>
            </a:r>
            <a:r>
              <a:rPr lang="en-US" sz="1900" dirty="0" smtClean="0"/>
              <a:t> Hatcher Gallery Lab OR online via </a:t>
            </a:r>
            <a:r>
              <a:rPr lang="en-US" sz="1900" dirty="0" err="1" smtClean="0"/>
              <a:t>BlueJeans</a:t>
            </a:r>
            <a:endParaRPr lang="en-US" sz="1900" dirty="0" smtClean="0"/>
          </a:p>
          <a:p>
            <a:pPr marL="0" indent="0">
              <a:lnSpc>
                <a:spcPct val="100000"/>
              </a:lnSpc>
              <a:spcBef>
                <a:spcPts val="0"/>
              </a:spcBef>
              <a:buNone/>
            </a:pPr>
            <a:r>
              <a:rPr lang="en-US" sz="1900" b="1" dirty="0" smtClean="0"/>
              <a:t>Details:</a:t>
            </a:r>
            <a:r>
              <a:rPr lang="en-US" sz="1900" dirty="0" smtClean="0"/>
              <a:t> Visit </a:t>
            </a:r>
            <a:r>
              <a:rPr lang="en-US" sz="1900" dirty="0" err="1" smtClean="0"/>
              <a:t>umlib.us</a:t>
            </a:r>
            <a:r>
              <a:rPr lang="en-US" sz="1900" dirty="0" smtClean="0"/>
              <a:t>/</a:t>
            </a:r>
            <a:r>
              <a:rPr lang="en-US" sz="1900" dirty="0" err="1" smtClean="0"/>
              <a:t>ttcsessions</a:t>
            </a:r>
            <a:r>
              <a:rPr lang="en-US" sz="1900" dirty="0" smtClean="0"/>
              <a:t> or email Ana (</a:t>
            </a:r>
            <a:r>
              <a:rPr lang="en-US" sz="1900" dirty="0" err="1" smtClean="0"/>
              <a:t>anaenriq@umich.edu</a:t>
            </a:r>
            <a:r>
              <a:rPr lang="en-US" sz="1900" dirty="0" smtClean="0"/>
              <a:t>)</a:t>
            </a:r>
            <a:endParaRPr lang="en-US" sz="1900" dirty="0"/>
          </a:p>
        </p:txBody>
      </p:sp>
    </p:spTree>
    <p:extLst>
      <p:ext uri="{BB962C8B-B14F-4D97-AF65-F5344CB8AC3E}">
        <p14:creationId xmlns:p14="http://schemas.microsoft.com/office/powerpoint/2010/main" val="877952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Authors Guild, Inc. v. </a:t>
            </a:r>
            <a:r>
              <a:rPr lang="en-US" i="1" dirty="0" err="1"/>
              <a:t>HathiTrust</a:t>
            </a:r>
            <a:r>
              <a:rPr lang="en-US" dirty="0"/>
              <a:t>, </a:t>
            </a:r>
            <a:r>
              <a:rPr lang="en-US" dirty="0" smtClean="0"/>
              <a:t/>
            </a:r>
            <a:br>
              <a:rPr lang="en-US" dirty="0" smtClean="0"/>
            </a:br>
            <a:r>
              <a:rPr lang="en-US" dirty="0" smtClean="0"/>
              <a:t>755 </a:t>
            </a:r>
            <a:r>
              <a:rPr lang="en-US" dirty="0"/>
              <a:t>F.3d 87 (2d Cir. 2014</a:t>
            </a:r>
            <a:r>
              <a:rPr lang="en-US" dirty="0" smtClean="0"/>
              <a:t>).</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“First</a:t>
            </a:r>
            <a:r>
              <a:rPr lang="en-US" dirty="0"/>
              <a:t>, </a:t>
            </a:r>
            <a:r>
              <a:rPr lang="en-US" dirty="0" err="1"/>
              <a:t>HathiTrust</a:t>
            </a:r>
            <a:r>
              <a:rPr lang="en-US" dirty="0"/>
              <a:t> allows the general public to search for particular terms across all digital copies in the repository</a:t>
            </a:r>
            <a:r>
              <a:rPr lang="en-US" dirty="0" smtClean="0"/>
              <a:t>.”</a:t>
            </a:r>
          </a:p>
          <a:p>
            <a:pPr marL="0" indent="0" algn="just">
              <a:buNone/>
            </a:pPr>
            <a:r>
              <a:rPr lang="en-US" dirty="0"/>
              <a:t>“Second, the HDL allows member libraries to provide patrons with certified print disabilities access to the full text of copyrighted works</a:t>
            </a:r>
            <a:r>
              <a:rPr lang="en-US" dirty="0" smtClean="0"/>
              <a:t>.”</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2977842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Authors Guild, Inc. v. </a:t>
            </a:r>
            <a:r>
              <a:rPr lang="en-US" i="1" dirty="0" err="1"/>
              <a:t>HathiTrust</a:t>
            </a:r>
            <a:r>
              <a:rPr lang="en-US" dirty="0"/>
              <a:t>, </a:t>
            </a:r>
            <a:r>
              <a:rPr lang="en-US" dirty="0" smtClean="0"/>
              <a:t/>
            </a:r>
            <a:br>
              <a:rPr lang="en-US" dirty="0" smtClean="0"/>
            </a:br>
            <a:r>
              <a:rPr lang="en-US" dirty="0" smtClean="0"/>
              <a:t>755 </a:t>
            </a:r>
            <a:r>
              <a:rPr lang="en-US" dirty="0"/>
              <a:t>F.3d 87 (2d Cir. 2014</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Use #1: Full text search by general public</a:t>
            </a:r>
          </a:p>
          <a:p>
            <a:r>
              <a:rPr lang="en-US" dirty="0" smtClean="0"/>
              <a:t>Factors </a:t>
            </a:r>
            <a:r>
              <a:rPr lang="en-US" dirty="0"/>
              <a:t>&amp; </a:t>
            </a:r>
            <a:r>
              <a:rPr lang="en-US" dirty="0" err="1"/>
              <a:t>subfactors</a:t>
            </a:r>
            <a:r>
              <a:rPr lang="en-US" dirty="0"/>
              <a:t> considered</a:t>
            </a:r>
          </a:p>
          <a:p>
            <a:pPr lvl="1"/>
            <a:r>
              <a:rPr lang="en-US" dirty="0" smtClean="0"/>
              <a:t>Purpose and character of use</a:t>
            </a:r>
          </a:p>
          <a:p>
            <a:pPr lvl="2"/>
            <a:r>
              <a:rPr lang="en-US" dirty="0" smtClean="0"/>
              <a:t>search is transformative</a:t>
            </a:r>
            <a:endParaRPr lang="en-US" dirty="0"/>
          </a:p>
          <a:p>
            <a:pPr lvl="1"/>
            <a:r>
              <a:rPr lang="en-US" dirty="0" smtClean="0"/>
              <a:t>Nature of copyrighted work</a:t>
            </a:r>
          </a:p>
          <a:p>
            <a:pPr lvl="2"/>
            <a:r>
              <a:rPr lang="en-US" dirty="0" smtClean="0"/>
              <a:t>many types of works, being used for transformative purpose</a:t>
            </a:r>
            <a:endParaRPr lang="en-US" dirty="0"/>
          </a:p>
          <a:p>
            <a:pPr lvl="1"/>
            <a:r>
              <a:rPr lang="en-US" dirty="0" smtClean="0"/>
              <a:t>Amount and substantiality used</a:t>
            </a:r>
          </a:p>
          <a:p>
            <a:pPr lvl="2"/>
            <a:r>
              <a:rPr lang="en-US" dirty="0" smtClean="0"/>
              <a:t>copied entirety of works, but that was necessary to purpose</a:t>
            </a:r>
          </a:p>
          <a:p>
            <a:pPr lvl="2"/>
            <a:r>
              <a:rPr lang="en-US" dirty="0" smtClean="0"/>
              <a:t>number of copies not excessive</a:t>
            </a:r>
          </a:p>
          <a:p>
            <a:pPr lvl="1"/>
            <a:r>
              <a:rPr lang="en-US" dirty="0" smtClean="0"/>
              <a:t>Effect on market</a:t>
            </a:r>
          </a:p>
          <a:p>
            <a:pPr lvl="2"/>
            <a:r>
              <a:rPr lang="en-US" dirty="0" smtClean="0"/>
              <a:t>full-text search posed no harm to the existing or potential traditional market for works</a:t>
            </a:r>
          </a:p>
          <a:p>
            <a:r>
              <a:rPr lang="en-US" dirty="0" smtClean="0"/>
              <a:t>Outcome</a:t>
            </a:r>
            <a:r>
              <a:rPr lang="en-US" dirty="0"/>
              <a:t>: </a:t>
            </a:r>
            <a:r>
              <a:rPr lang="en-US" dirty="0" smtClean="0"/>
              <a:t>FAIR USE</a:t>
            </a:r>
          </a:p>
          <a:p>
            <a:r>
              <a:rPr lang="en-US" dirty="0" smtClean="0"/>
              <a:t>Takeaway: Non-parody uses can be transformative.</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498167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Authors Guild, Inc. v. </a:t>
            </a:r>
            <a:r>
              <a:rPr lang="en-US" i="1" dirty="0" err="1"/>
              <a:t>HathiTrust</a:t>
            </a:r>
            <a:r>
              <a:rPr lang="en-US" dirty="0"/>
              <a:t>, </a:t>
            </a:r>
            <a:r>
              <a:rPr lang="en-US" dirty="0" smtClean="0"/>
              <a:t/>
            </a:r>
            <a:br>
              <a:rPr lang="en-US" dirty="0" smtClean="0"/>
            </a:br>
            <a:r>
              <a:rPr lang="en-US" dirty="0" smtClean="0"/>
              <a:t>755 </a:t>
            </a:r>
            <a:r>
              <a:rPr lang="en-US" dirty="0"/>
              <a:t>F.3d 87 (2d Cir. 2014</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Use #2: </a:t>
            </a:r>
            <a:r>
              <a:rPr lang="en-US" dirty="0"/>
              <a:t>Access for patrons with certified print disabilities</a:t>
            </a:r>
            <a:endParaRPr lang="en-US" dirty="0" smtClean="0"/>
          </a:p>
          <a:p>
            <a:r>
              <a:rPr lang="en-US" dirty="0" smtClean="0"/>
              <a:t>Factors </a:t>
            </a:r>
            <a:r>
              <a:rPr lang="en-US" dirty="0"/>
              <a:t>&amp; </a:t>
            </a:r>
            <a:r>
              <a:rPr lang="en-US" dirty="0" err="1"/>
              <a:t>subfactors</a:t>
            </a:r>
            <a:r>
              <a:rPr lang="en-US" dirty="0"/>
              <a:t> considered</a:t>
            </a:r>
          </a:p>
          <a:p>
            <a:pPr lvl="1"/>
            <a:r>
              <a:rPr lang="en-US" dirty="0" smtClean="0"/>
              <a:t>Purpose and character of use</a:t>
            </a:r>
          </a:p>
          <a:p>
            <a:pPr lvl="2"/>
            <a:r>
              <a:rPr lang="en-US" dirty="0" smtClean="0"/>
              <a:t>access for print disabled is favored even though not transformative</a:t>
            </a:r>
            <a:endParaRPr lang="en-US" dirty="0"/>
          </a:p>
          <a:p>
            <a:pPr lvl="1"/>
            <a:r>
              <a:rPr lang="en-US" dirty="0" smtClean="0"/>
              <a:t>Nature of copyrighted work</a:t>
            </a:r>
          </a:p>
          <a:p>
            <a:pPr lvl="2"/>
            <a:r>
              <a:rPr lang="en-US" dirty="0" smtClean="0"/>
              <a:t>many types of works, being used for transformative purpose</a:t>
            </a:r>
            <a:endParaRPr lang="en-US" dirty="0"/>
          </a:p>
          <a:p>
            <a:pPr lvl="1"/>
            <a:r>
              <a:rPr lang="en-US" dirty="0" smtClean="0"/>
              <a:t>Amount and substantiality used</a:t>
            </a:r>
          </a:p>
          <a:p>
            <a:pPr lvl="2"/>
            <a:r>
              <a:rPr lang="en-US" dirty="0" smtClean="0"/>
              <a:t>copied entirety of works, but that was necessary to purpose</a:t>
            </a:r>
          </a:p>
          <a:p>
            <a:pPr lvl="2"/>
            <a:r>
              <a:rPr lang="en-US" dirty="0" smtClean="0"/>
              <a:t>keeping image copies is necessary</a:t>
            </a:r>
            <a:endParaRPr lang="en-US" dirty="0"/>
          </a:p>
          <a:p>
            <a:pPr lvl="1"/>
            <a:r>
              <a:rPr lang="en-US" dirty="0" smtClean="0"/>
              <a:t>Effect on market</a:t>
            </a:r>
          </a:p>
          <a:p>
            <a:pPr lvl="2"/>
            <a:r>
              <a:rPr lang="en-US" smtClean="0"/>
              <a:t>present-day market </a:t>
            </a:r>
            <a:r>
              <a:rPr lang="en-US" dirty="0" smtClean="0"/>
              <a:t>for books for print disabled is insignificant</a:t>
            </a:r>
            <a:endParaRPr lang="en-US" dirty="0"/>
          </a:p>
          <a:p>
            <a:r>
              <a:rPr lang="en-US" dirty="0"/>
              <a:t>Outcome: </a:t>
            </a:r>
            <a:r>
              <a:rPr lang="en-US" dirty="0" smtClean="0"/>
              <a:t>FAIR USE</a:t>
            </a:r>
          </a:p>
          <a:p>
            <a:r>
              <a:rPr lang="en-US" dirty="0" smtClean="0"/>
              <a:t>Takeaway: Court can introduce new </a:t>
            </a:r>
            <a:r>
              <a:rPr lang="en-US" dirty="0" err="1" smtClean="0"/>
              <a:t>subfactors</a:t>
            </a:r>
            <a:r>
              <a:rPr lang="en-US" dirty="0" smtClean="0"/>
              <a:t>.</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2760552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Cambridge Univ. Press v. Patton</a:t>
            </a:r>
            <a:r>
              <a:rPr lang="en-US" dirty="0" smtClean="0"/>
              <a:t>, </a:t>
            </a:r>
            <a:br>
              <a:rPr lang="en-US" dirty="0" smtClean="0"/>
            </a:br>
            <a:r>
              <a:rPr lang="en-US" dirty="0" smtClean="0"/>
              <a:t>769 </a:t>
            </a:r>
            <a:r>
              <a:rPr lang="en-US" dirty="0"/>
              <a:t>F.3d 1232 (11th Cir. 2014</a:t>
            </a:r>
            <a:r>
              <a:rPr lang="en-US" dirty="0" smtClean="0"/>
              <a:t>).</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a:t>
            </a:r>
            <a:r>
              <a:rPr lang="en-US" dirty="0"/>
              <a:t>Three publishing </a:t>
            </a:r>
            <a:r>
              <a:rPr lang="en-US" dirty="0" smtClean="0"/>
              <a:t>houses . . . allege </a:t>
            </a:r>
            <a:r>
              <a:rPr lang="en-US" dirty="0"/>
              <a:t>that members of the Board of Regents of the University System of Georgia and officials at Georgia State University </a:t>
            </a:r>
            <a:r>
              <a:rPr lang="en-US" dirty="0" smtClean="0"/>
              <a:t>. . . infringed Plaintiffs’ </a:t>
            </a:r>
            <a:r>
              <a:rPr lang="en-US" dirty="0"/>
              <a:t>copyrights by maintaining a policy which allows GSU professors to make digital copies of excerpts of </a:t>
            </a:r>
            <a:r>
              <a:rPr lang="en-US" dirty="0" smtClean="0"/>
              <a:t>Plaintiffs’ </a:t>
            </a:r>
            <a:r>
              <a:rPr lang="en-US" dirty="0"/>
              <a:t>books available to students without paying Plaintiffs. Plaintiffs alleged seventy-four individual instances of infringement, which took place during three academic terms in 2009</a:t>
            </a:r>
            <a:r>
              <a:rPr lang="en-US" dirty="0" smtClean="0"/>
              <a:t>.”</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580592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Cambridge Univ. Press v. Patton</a:t>
            </a:r>
            <a:r>
              <a:rPr lang="en-US" dirty="0" smtClean="0"/>
              <a:t>, </a:t>
            </a:r>
            <a:br>
              <a:rPr lang="en-US" dirty="0" smtClean="0"/>
            </a:br>
            <a:r>
              <a:rPr lang="en-US" dirty="0" smtClean="0"/>
              <a:t>769 </a:t>
            </a:r>
            <a:r>
              <a:rPr lang="en-US" dirty="0"/>
              <a:t>F.3d 1232 (11th Cir. 2014</a:t>
            </a:r>
            <a:r>
              <a:rPr lang="en-US" dirty="0" smtClean="0"/>
              <a:t>).</a:t>
            </a:r>
            <a:endParaRPr lang="en-US" dirty="0"/>
          </a:p>
        </p:txBody>
      </p:sp>
      <p:sp>
        <p:nvSpPr>
          <p:cNvPr id="3" name="Content Placeholder 2"/>
          <p:cNvSpPr>
            <a:spLocks noGrp="1"/>
          </p:cNvSpPr>
          <p:nvPr>
            <p:ph idx="1"/>
          </p:nvPr>
        </p:nvSpPr>
        <p:spPr/>
        <p:txBody>
          <a:bodyPr>
            <a:noAutofit/>
          </a:bodyPr>
          <a:lstStyle/>
          <a:p>
            <a:r>
              <a:rPr lang="en-US" sz="2000" dirty="0"/>
              <a:t>Factors &amp; </a:t>
            </a:r>
            <a:r>
              <a:rPr lang="en-US" sz="2000" dirty="0" err="1"/>
              <a:t>subfactors</a:t>
            </a:r>
            <a:r>
              <a:rPr lang="en-US" sz="2000" dirty="0"/>
              <a:t> considered</a:t>
            </a:r>
          </a:p>
          <a:p>
            <a:pPr lvl="1"/>
            <a:r>
              <a:rPr lang="en-US" sz="2000" dirty="0" smtClean="0"/>
              <a:t>Purpose and character of use</a:t>
            </a:r>
          </a:p>
          <a:p>
            <a:pPr lvl="2"/>
            <a:r>
              <a:rPr lang="en-US" sz="1600" dirty="0" smtClean="0"/>
              <a:t>not transformative</a:t>
            </a:r>
          </a:p>
          <a:p>
            <a:pPr lvl="2"/>
            <a:r>
              <a:rPr lang="en-US" sz="1600" dirty="0" smtClean="0"/>
              <a:t>nonprofit educational</a:t>
            </a:r>
            <a:endParaRPr lang="en-US" sz="1600" dirty="0"/>
          </a:p>
          <a:p>
            <a:pPr lvl="1"/>
            <a:r>
              <a:rPr lang="en-US" sz="2000" dirty="0" smtClean="0"/>
              <a:t>Nature of copyrighted work</a:t>
            </a:r>
          </a:p>
          <a:p>
            <a:pPr lvl="2"/>
            <a:r>
              <a:rPr lang="en-US" sz="1600" dirty="0" smtClean="0"/>
              <a:t>varies from work to work</a:t>
            </a:r>
            <a:endParaRPr lang="en-US" sz="1600" dirty="0"/>
          </a:p>
          <a:p>
            <a:pPr lvl="1"/>
            <a:r>
              <a:rPr lang="en-US" sz="2000" dirty="0" smtClean="0"/>
              <a:t>Amount and substantiality used</a:t>
            </a:r>
          </a:p>
          <a:p>
            <a:pPr lvl="2"/>
            <a:r>
              <a:rPr lang="en-US" sz="1600" dirty="0" smtClean="0"/>
              <a:t>look to quantity and quality, not to a benchmark</a:t>
            </a:r>
            <a:endParaRPr lang="en-US" sz="1600" dirty="0"/>
          </a:p>
          <a:p>
            <a:pPr lvl="1"/>
            <a:r>
              <a:rPr lang="en-US" sz="2000" dirty="0" smtClean="0"/>
              <a:t>Effect on market</a:t>
            </a:r>
          </a:p>
          <a:p>
            <a:pPr lvl="2"/>
            <a:r>
              <a:rPr lang="en-US" sz="1600" dirty="0" smtClean="0"/>
              <a:t>varies from work to work</a:t>
            </a:r>
            <a:endParaRPr lang="en-US" sz="2000" dirty="0"/>
          </a:p>
          <a:p>
            <a:r>
              <a:rPr lang="en-US" sz="2000" dirty="0"/>
              <a:t>Outcome: </a:t>
            </a:r>
            <a:r>
              <a:rPr lang="en-US" sz="2000" dirty="0" smtClean="0"/>
              <a:t>remand for individual assessment (opinion last week)</a:t>
            </a:r>
          </a:p>
          <a:p>
            <a:r>
              <a:rPr lang="en-US" sz="2000" dirty="0" smtClean="0"/>
              <a:t>Takeaway: Fair use can’t be reduced to a mechanical test.</a:t>
            </a:r>
          </a:p>
          <a:p>
            <a:r>
              <a:rPr lang="en-US" sz="2000" dirty="0" smtClean="0"/>
              <a:t>Takeaway: Non-transformative uses can be fair.</a:t>
            </a:r>
            <a:endParaRPr lang="en-US" sz="2000"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433223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70188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Hypotheticals</a:t>
            </a:r>
            <a:endParaRPr lang="en-US" dirty="0"/>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1130076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Hypotheticals</a:t>
            </a:r>
            <a:endParaRPr lang="en-US" dirty="0"/>
          </a:p>
        </p:txBody>
      </p:sp>
      <p:sp>
        <p:nvSpPr>
          <p:cNvPr id="3" name="Content Placeholder 2"/>
          <p:cNvSpPr>
            <a:spLocks noGrp="1"/>
          </p:cNvSpPr>
          <p:nvPr>
            <p:ph idx="1"/>
          </p:nvPr>
        </p:nvSpPr>
        <p:spPr/>
        <p:txBody>
          <a:bodyPr/>
          <a:lstStyle/>
          <a:p>
            <a:pPr marL="0" indent="0" algn="just">
              <a:buNone/>
            </a:pPr>
            <a:r>
              <a:rPr lang="en-US" dirty="0"/>
              <a:t>Several hypotheticals that might implicate copyright law are given </a:t>
            </a:r>
            <a:r>
              <a:rPr lang="en-US" dirty="0" smtClean="0"/>
              <a:t>on the handout. </a:t>
            </a:r>
            <a:r>
              <a:rPr lang="en-US" dirty="0"/>
              <a:t>Working in with a </a:t>
            </a:r>
            <a:r>
              <a:rPr lang="en-US" dirty="0" smtClean="0"/>
              <a:t>partner or small group, </a:t>
            </a:r>
            <a:r>
              <a:rPr lang="en-US" dirty="0"/>
              <a:t>determine whether the actions described </a:t>
            </a:r>
            <a:r>
              <a:rPr lang="en-US" dirty="0" smtClean="0"/>
              <a:t>would </a:t>
            </a:r>
            <a:r>
              <a:rPr lang="en-US" dirty="0"/>
              <a:t>be permitted by fair use. If there are facts missing that would change your analysis, talk about what they are and what impact they would have.</a:t>
            </a:r>
            <a:endParaRPr lang="en-US" dirty="0">
              <a:effectLst/>
            </a:endParaRP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579765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factors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purpose and character</a:t>
            </a:r>
          </a:p>
          <a:p>
            <a:pPr marL="914400" lvl="1" indent="-514350"/>
            <a:r>
              <a:rPr lang="en-US" dirty="0" err="1" smtClean="0"/>
              <a:t>transformativeness</a:t>
            </a:r>
            <a:r>
              <a:rPr lang="en-US" dirty="0" smtClean="0"/>
              <a:t>, commerciality, bad faith, </a:t>
            </a:r>
            <a:r>
              <a:rPr lang="en-US" dirty="0" err="1" smtClean="0"/>
              <a:t>preambular</a:t>
            </a:r>
            <a:r>
              <a:rPr lang="en-US" dirty="0" smtClean="0"/>
              <a:t> purposes (including education)</a:t>
            </a:r>
          </a:p>
          <a:p>
            <a:pPr marL="514350" indent="-514350">
              <a:buFont typeface="+mj-lt"/>
              <a:buAutoNum type="arabicPeriod"/>
            </a:pPr>
            <a:r>
              <a:rPr lang="en-US" dirty="0" smtClean="0"/>
              <a:t>nature of the copyrighted work</a:t>
            </a:r>
          </a:p>
          <a:p>
            <a:pPr marL="914400" lvl="1" indent="-514350"/>
            <a:r>
              <a:rPr lang="en-US" dirty="0" smtClean="0"/>
              <a:t>creative/factual, unpublished</a:t>
            </a:r>
          </a:p>
          <a:p>
            <a:pPr marL="514350" indent="-514350">
              <a:buFont typeface="+mj-lt"/>
              <a:buAutoNum type="arabicPeriod"/>
            </a:pPr>
            <a:r>
              <a:rPr lang="en-US" dirty="0" smtClean="0"/>
              <a:t>amount and substantiality of the portion used</a:t>
            </a:r>
          </a:p>
          <a:p>
            <a:pPr marL="914400" lvl="1" indent="-514350"/>
            <a:r>
              <a:rPr lang="en-US" dirty="0" smtClean="0"/>
              <a:t>amount, “heart of the work,” necessary to purpose</a:t>
            </a:r>
          </a:p>
          <a:p>
            <a:pPr marL="514350" indent="-514350">
              <a:buFont typeface="+mj-lt"/>
              <a:buAutoNum type="arabicPeriod"/>
            </a:pPr>
            <a:r>
              <a:rPr lang="en-US" dirty="0" smtClean="0"/>
              <a:t>effect on the market</a:t>
            </a:r>
          </a:p>
          <a:p>
            <a:pPr marL="914400" lvl="1" indent="-514350"/>
            <a:r>
              <a:rPr lang="en-US" dirty="0" smtClean="0"/>
              <a:t>substitute/complement</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864058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Hypotheticals</a:t>
            </a:r>
            <a:endParaRPr lang="en-US" dirty="0"/>
          </a:p>
        </p:txBody>
      </p:sp>
      <p:sp>
        <p:nvSpPr>
          <p:cNvPr id="3" name="Content Placeholder 2"/>
          <p:cNvSpPr>
            <a:spLocks noGrp="1"/>
          </p:cNvSpPr>
          <p:nvPr>
            <p:ph idx="1"/>
          </p:nvPr>
        </p:nvSpPr>
        <p:spPr/>
        <p:txBody>
          <a:bodyPr>
            <a:noAutofit/>
          </a:bodyPr>
          <a:lstStyle/>
          <a:p>
            <a:pPr marL="0" indent="0" algn="just">
              <a:buNone/>
            </a:pPr>
            <a:r>
              <a:rPr lang="en-US" sz="2000" dirty="0"/>
              <a:t>You are a graduate student writing a dissertation about the architecture of </a:t>
            </a:r>
            <a:r>
              <a:rPr lang="en-US" sz="2000" dirty="0" smtClean="0"/>
              <a:t>Detroit's </a:t>
            </a:r>
            <a:r>
              <a:rPr lang="en-US" sz="2000" dirty="0"/>
              <a:t>neighborhoods. Some of the buildings you are writing about have been demolished or renovated, so you must rely on photographs to know how they looked in the past. You anticipate finding such photographs in a variety of locations: in historical photograph collections on museum and library websites, in digitized or microfilmed historical newspapers, and in physical format in various local archives. Some of these photographs are of the buildings only; others are photographs of people and events that happen to have the demolished buildings in the background. You would like to keep a digital copy of each photograph you find, so that you can refer to it later. You would also like to include copies of some of the photographs in your dissertation. You plan to publish your dissertation in an academic journal after you have completed your degree</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3163077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Content Placeholder 2"/>
          <p:cNvSpPr>
            <a:spLocks noGrp="1"/>
          </p:cNvSpPr>
          <p:nvPr>
            <p:ph idx="1"/>
          </p:nvPr>
        </p:nvSpPr>
        <p:spPr/>
        <p:txBody>
          <a:bodyPr/>
          <a:lstStyle/>
          <a:p>
            <a:r>
              <a:rPr lang="en-US" dirty="0" smtClean="0"/>
              <a:t>Context (5 minutes)</a:t>
            </a:r>
          </a:p>
          <a:p>
            <a:r>
              <a:rPr lang="en-US" dirty="0" smtClean="0"/>
              <a:t>Fair use cases (20 minutes)</a:t>
            </a:r>
          </a:p>
          <a:p>
            <a:r>
              <a:rPr lang="en-US" dirty="0" smtClean="0"/>
              <a:t>Questions (5 minutes)</a:t>
            </a:r>
          </a:p>
          <a:p>
            <a:r>
              <a:rPr lang="en-US" dirty="0" smtClean="0"/>
              <a:t>Hypotheticals (15 minutes)</a:t>
            </a:r>
          </a:p>
          <a:p>
            <a:r>
              <a:rPr lang="en-US" dirty="0" smtClean="0"/>
              <a:t>Wrap-up (15 minutes)</a:t>
            </a:r>
            <a:endParaRPr lang="en-US" dirty="0"/>
          </a:p>
        </p:txBody>
      </p:sp>
      <p:pic>
        <p:nvPicPr>
          <p:cNvPr id="5" name="Picture 4"/>
          <p:cNvPicPr>
            <a:picLocks noChangeAspect="1"/>
          </p:cNvPicPr>
          <p:nvPr/>
        </p:nvPicPr>
        <p:blipFill>
          <a:blip r:embed="rId3"/>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1469197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Hypotheticals</a:t>
            </a:r>
            <a:endParaRPr lang="en-US" dirty="0"/>
          </a:p>
        </p:txBody>
      </p:sp>
      <p:sp>
        <p:nvSpPr>
          <p:cNvPr id="3" name="Content Placeholder 2"/>
          <p:cNvSpPr>
            <a:spLocks noGrp="1"/>
          </p:cNvSpPr>
          <p:nvPr>
            <p:ph idx="1"/>
          </p:nvPr>
        </p:nvSpPr>
        <p:spPr/>
        <p:txBody>
          <a:bodyPr>
            <a:noAutofit/>
          </a:bodyPr>
          <a:lstStyle/>
          <a:p>
            <a:pPr marL="0" indent="0" algn="just">
              <a:buNone/>
            </a:pPr>
            <a:r>
              <a:rPr lang="en-US" sz="2400" dirty="0"/>
              <a:t>You are a special collections librarian. Your library has recently received, as a bequest from an anthropology professor, a set of American folk tales collected in the 1950s and 1960s. The professor collected the tales herself, initially recording them in shorthand and then transcribing them into longhand. As part of the bequest, the professor transferred to the library any copyrights she had in the collection. No permission has been sought or granted from the individuals who told the tales to the professor. You would like to digitize the collection, both for preservation purposes and to provide access to the collection on your library's website.</a:t>
            </a:r>
            <a:endParaRPr lang="en-US" sz="2400" dirty="0">
              <a:effectLst/>
            </a:endParaRP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2101110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Hypotheticals</a:t>
            </a:r>
            <a:endParaRPr lang="en-US" dirty="0"/>
          </a:p>
        </p:txBody>
      </p:sp>
      <p:sp>
        <p:nvSpPr>
          <p:cNvPr id="3" name="Content Placeholder 2"/>
          <p:cNvSpPr>
            <a:spLocks noGrp="1"/>
          </p:cNvSpPr>
          <p:nvPr>
            <p:ph idx="1"/>
          </p:nvPr>
        </p:nvSpPr>
        <p:spPr/>
        <p:txBody>
          <a:bodyPr>
            <a:noAutofit/>
          </a:bodyPr>
          <a:lstStyle/>
          <a:p>
            <a:pPr marL="0" indent="0" algn="just">
              <a:buNone/>
            </a:pPr>
            <a:r>
              <a:rPr lang="en-US" sz="2000" dirty="0"/>
              <a:t>You are an undergraduate in a course on documentary film. For a class project, your professor has asked you to make a short biographical film. For your subject, you have chosen your roommate, who has given you his permission to make the film. He leads a choral group on campus, and you would like to include footage from the choral group's rehearsals, during which they sing several popular songs. You would also like to include footage of your roommate's conversation with another friend, captured while they watched </a:t>
            </a:r>
            <a:r>
              <a:rPr lang="en-US" sz="2000" i="1" dirty="0"/>
              <a:t>House of Cards</a:t>
            </a:r>
            <a:r>
              <a:rPr lang="en-US" sz="2000" dirty="0"/>
              <a:t> together. Finally, you would like to include a shot in which you pan the camera over your roommate's bedroom wall, on which several posters and a few printed snapshots hang.</a:t>
            </a:r>
            <a:endParaRPr lang="en-US" sz="2000" dirty="0">
              <a:effectLst/>
            </a:endParaRP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2772770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Hypotheticals</a:t>
            </a:r>
            <a:endParaRPr lang="en-US" dirty="0"/>
          </a:p>
        </p:txBody>
      </p:sp>
      <p:sp>
        <p:nvSpPr>
          <p:cNvPr id="3" name="Content Placeholder 2"/>
          <p:cNvSpPr>
            <a:spLocks noGrp="1"/>
          </p:cNvSpPr>
          <p:nvPr>
            <p:ph idx="1"/>
          </p:nvPr>
        </p:nvSpPr>
        <p:spPr/>
        <p:txBody>
          <a:bodyPr>
            <a:noAutofit/>
          </a:bodyPr>
          <a:lstStyle/>
          <a:p>
            <a:pPr marL="0" indent="0" algn="just">
              <a:buNone/>
            </a:pPr>
            <a:r>
              <a:rPr lang="en-US" sz="2800" dirty="0"/>
              <a:t>You are a professor teaching a survey course on music history. You would like to scan three articles from an encyclopedia of music history and the introduction to a biography of Mozart, all of which are assigned reading for your course. You then plan to post the scanned copies on your course's password-protected website. Access to your course website is limited to you, the other course teaching staff, enrolled students, and registered auditors.</a:t>
            </a:r>
            <a:endParaRPr lang="en-US" sz="2800" dirty="0">
              <a:effectLst/>
            </a:endParaRPr>
          </a:p>
        </p:txBody>
      </p:sp>
      <p:pic>
        <p:nvPicPr>
          <p:cNvPr id="4" name="Picture 3"/>
          <p:cNvPicPr>
            <a:picLocks noChangeAspect="1"/>
          </p:cNvPicPr>
          <p:nvPr/>
        </p:nvPicPr>
        <p:blipFill>
          <a:blip r:embed="rId3"/>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3010557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Context</a:t>
            </a:r>
            <a:endParaRPr lang="en-US" dirty="0"/>
          </a:p>
        </p:txBody>
      </p:sp>
      <p:pic>
        <p:nvPicPr>
          <p:cNvPr id="6" name="Picture 5"/>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1266958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Copyright law</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Is the work protected by copyright?</a:t>
            </a:r>
          </a:p>
          <a:p>
            <a:pPr marL="514350" indent="-514350">
              <a:buFont typeface="+mj-lt"/>
              <a:buAutoNum type="arabicPeriod"/>
            </a:pPr>
            <a:r>
              <a:rPr lang="en-US" dirty="0"/>
              <a:t>Would your use violate one of the exclusive rights given to copyright </a:t>
            </a:r>
            <a:r>
              <a:rPr lang="en-US" dirty="0" smtClean="0"/>
              <a:t>holders</a:t>
            </a:r>
            <a:r>
              <a:rPr lang="en-US" dirty="0"/>
              <a:t>?</a:t>
            </a:r>
          </a:p>
          <a:p>
            <a:pPr marL="514350" indent="-514350">
              <a:buFont typeface="+mj-lt"/>
              <a:buAutoNum type="arabicPeriod"/>
            </a:pPr>
            <a:r>
              <a:rPr lang="en-US" dirty="0" smtClean="0"/>
              <a:t>Who holds the copyright? Have they already made any licenses that would permit your use?</a:t>
            </a:r>
          </a:p>
          <a:p>
            <a:pPr marL="514350" indent="-514350">
              <a:buFont typeface="+mj-lt"/>
              <a:buAutoNum type="arabicPeriod"/>
            </a:pPr>
            <a:r>
              <a:rPr lang="en-US" dirty="0" smtClean="0"/>
              <a:t>Do any </a:t>
            </a:r>
            <a:r>
              <a:rPr lang="en-US" dirty="0" smtClean="0"/>
              <a:t>user’s </a:t>
            </a:r>
            <a:r>
              <a:rPr lang="en-US" dirty="0" smtClean="0"/>
              <a:t>rights, such as fair use, apply?</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980950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no user’s rights apply</a:t>
            </a:r>
            <a:endParaRPr lang="en-US" dirty="0"/>
          </a:p>
        </p:txBody>
      </p:sp>
      <p:sp>
        <p:nvSpPr>
          <p:cNvPr id="3" name="Content Placeholder 2"/>
          <p:cNvSpPr>
            <a:spLocks noGrp="1"/>
          </p:cNvSpPr>
          <p:nvPr>
            <p:ph idx="1"/>
          </p:nvPr>
        </p:nvSpPr>
        <p:spPr/>
        <p:txBody>
          <a:bodyPr/>
          <a:lstStyle/>
          <a:p>
            <a:r>
              <a:rPr lang="en-US" dirty="0" smtClean="0"/>
              <a:t>Get a license.</a:t>
            </a:r>
          </a:p>
          <a:p>
            <a:r>
              <a:rPr lang="en-US" dirty="0" smtClean="0"/>
              <a:t>Use a different work.</a:t>
            </a:r>
          </a:p>
          <a:p>
            <a:r>
              <a:rPr lang="en-US" dirty="0" smtClean="0"/>
              <a:t>Change how you plan to use the work so you can take advantage of an exception, such as fair use.</a:t>
            </a:r>
            <a:endParaRPr lang="en-US" dirty="0"/>
          </a:p>
        </p:txBody>
      </p:sp>
      <p:pic>
        <p:nvPicPr>
          <p:cNvPr id="4" name="Picture 3"/>
          <p:cNvPicPr>
            <a:picLocks noChangeAspect="1"/>
          </p:cNvPicPr>
          <p:nvPr/>
        </p:nvPicPr>
        <p:blipFill>
          <a:blip r:embed="rId3"/>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3764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Fair use</a:t>
            </a:r>
            <a:endParaRPr lang="en-US" dirty="0"/>
          </a:p>
        </p:txBody>
      </p:sp>
      <p:pic>
        <p:nvPicPr>
          <p:cNvPr id="6" name="Picture 5"/>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2326617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language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Notwithstanding the provisions of sections 106 and 106A, the fair use of a copyrighted work, including such use by reproduction in copies or </a:t>
            </a:r>
            <a:r>
              <a:rPr lang="en-US" dirty="0" err="1"/>
              <a:t>phonorecords</a:t>
            </a:r>
            <a:r>
              <a:rPr lang="en-US" dirty="0"/>
              <a:t> or by any other means specified by that section, for purposes such as criticism, comment, news reporting, teaching (including multiple copies for classroom use), scholarship, or research, is not an infringement of copyright. In determining whether the use made of a work in any particular case is a fair use the factors to be considered shall include— </a:t>
            </a:r>
          </a:p>
          <a:p>
            <a:pPr marL="514350" indent="-514350">
              <a:buFont typeface="+mj-lt"/>
              <a:buAutoNum type="arabicPeriod"/>
            </a:pPr>
            <a:r>
              <a:rPr lang="en-US" dirty="0"/>
              <a:t>the purpose and character of the use, including whether such use is of a commercial nature or is for nonprofit educational purposes;</a:t>
            </a:r>
          </a:p>
          <a:p>
            <a:pPr marL="514350" indent="-514350">
              <a:buFont typeface="+mj-lt"/>
              <a:buAutoNum type="arabicPeriod"/>
            </a:pPr>
            <a:r>
              <a:rPr lang="en-US" dirty="0"/>
              <a:t>the nature of the copyrighted work;</a:t>
            </a:r>
          </a:p>
          <a:p>
            <a:pPr marL="514350" indent="-514350">
              <a:buFont typeface="+mj-lt"/>
              <a:buAutoNum type="arabicPeriod"/>
            </a:pPr>
            <a:r>
              <a:rPr lang="en-US" dirty="0"/>
              <a:t>the amount and substantiality of the portion used in relation to the copyrighted work as a whole; and</a:t>
            </a:r>
          </a:p>
          <a:p>
            <a:pPr marL="514350" indent="-514350">
              <a:buFont typeface="+mj-lt"/>
              <a:buAutoNum type="arabicPeriod"/>
            </a:pPr>
            <a:r>
              <a:rPr lang="en-US" dirty="0"/>
              <a:t>the effect of the use upon the potential market for or value of the copyrighted work.</a:t>
            </a:r>
          </a:p>
          <a:p>
            <a:pPr marL="0" indent="0">
              <a:buNone/>
            </a:pPr>
            <a:r>
              <a:rPr lang="en-US" dirty="0"/>
              <a:t>The fact that a work is unpublished shall not itself bar a finding of fair use if such finding is made upon consideration of all the above factors.</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1789045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a:t>
            </a:r>
            <a:endParaRPr lang="en-US" dirty="0"/>
          </a:p>
        </p:txBody>
      </p:sp>
      <p:sp>
        <p:nvSpPr>
          <p:cNvPr id="3" name="Content Placeholder 2"/>
          <p:cNvSpPr>
            <a:spLocks noGrp="1"/>
          </p:cNvSpPr>
          <p:nvPr>
            <p:ph idx="1"/>
          </p:nvPr>
        </p:nvSpPr>
        <p:spPr/>
        <p:txBody>
          <a:bodyPr/>
          <a:lstStyle/>
          <a:p>
            <a:r>
              <a:rPr lang="en-US" dirty="0"/>
              <a:t>“purposes such as criticism, comment, news reporting, teaching (including multiple copies for classroom use), scholarship, or </a:t>
            </a:r>
            <a:r>
              <a:rPr lang="en-US" dirty="0" smtClean="0"/>
              <a:t>research”</a:t>
            </a:r>
          </a:p>
          <a:p>
            <a:pPr lvl="1"/>
            <a:r>
              <a:rPr lang="en-US" dirty="0" smtClean="0"/>
              <a:t>Favorable to academic uses, but difficult to apply.</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1789045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740D64-2443-9C40-B7D4-6EC9920DFB06}" vid="{8FCE96EE-C793-BC44-B2CC-A2E1F9599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2463</TotalTime>
  <Words>2091</Words>
  <Application>Microsoft Macintosh PowerPoint</Application>
  <PresentationFormat>On-screen Show (4:3)</PresentationFormat>
  <Paragraphs>183</Paragraphs>
  <Slides>32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Custom Design</vt:lpstr>
      <vt:lpstr>Fair Use Cases</vt:lpstr>
      <vt:lpstr>Fall Copyright Workshops</vt:lpstr>
      <vt:lpstr>The plan</vt:lpstr>
      <vt:lpstr>Context</vt:lpstr>
      <vt:lpstr>Context: Copyright law</vt:lpstr>
      <vt:lpstr>If no user’s rights apply</vt:lpstr>
      <vt:lpstr>Fair use</vt:lpstr>
      <vt:lpstr>Statutory language</vt:lpstr>
      <vt:lpstr>Preamble</vt:lpstr>
      <vt:lpstr>The four factors</vt:lpstr>
      <vt:lpstr>Cases</vt:lpstr>
      <vt:lpstr>Examples</vt:lpstr>
      <vt:lpstr>PowerPoint Presentation</vt:lpstr>
      <vt:lpstr>Universal City Studios v. Sony Corp.,  464 U.S. 417 (1984).</vt:lpstr>
      <vt:lpstr>Universal City Studios v. Sony Corp.,  464 U.S. 417 (1984).</vt:lpstr>
      <vt:lpstr>Harper &amp; Row v. Nation Enters.,  471 U.S. 539 (1985).</vt:lpstr>
      <vt:lpstr>Harper &amp; Row v. Nation Enters.,  471 U.S. 539 (1985).</vt:lpstr>
      <vt:lpstr>Campbell v. Acuff-Rose Music,  510 U.S. 569 (1994).</vt:lpstr>
      <vt:lpstr>Campbell v. Acuff-Rose Music,  510 U.S. 569 (1994).</vt:lpstr>
      <vt:lpstr>Authors Guild, Inc. v. HathiTrust,  755 F.3d 87 (2d Cir. 2014).</vt:lpstr>
      <vt:lpstr>Authors Guild, Inc. v. HathiTrust,  755 F.3d 87 (2d Cir. 2014).</vt:lpstr>
      <vt:lpstr>Authors Guild, Inc. v. HathiTrust,  755 F.3d 87 (2d Cir. 2014).</vt:lpstr>
      <vt:lpstr>Cambridge Univ. Press v. Patton,  769 F.3d 1232 (11th Cir. 2014).</vt:lpstr>
      <vt:lpstr>Cambridge Univ. Press v. Patton,  769 F.3d 1232 (11th Cir. 2014).</vt:lpstr>
      <vt:lpstr>Questions?</vt:lpstr>
      <vt:lpstr>Hypotheticals</vt:lpstr>
      <vt:lpstr>Hypotheticals</vt:lpstr>
      <vt:lpstr>The four factors</vt:lpstr>
      <vt:lpstr>Hypotheticals</vt:lpstr>
      <vt:lpstr>Hypotheticals</vt:lpstr>
      <vt:lpstr>Hypotheticals</vt:lpstr>
      <vt:lpstr>Hypotheticals</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Enriquez</dc:creator>
  <cp:lastModifiedBy>Ana Enriquez</cp:lastModifiedBy>
  <cp:revision>86</cp:revision>
  <dcterms:created xsi:type="dcterms:W3CDTF">2016-02-17T03:25:42Z</dcterms:created>
  <dcterms:modified xsi:type="dcterms:W3CDTF">2016-10-13T14:50:07Z</dcterms:modified>
</cp:coreProperties>
</file>