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4"/>
  </p:notesMasterIdLst>
  <p:sldIdLst>
    <p:sldId id="256" r:id="rId2"/>
    <p:sldId id="291" r:id="rId3"/>
    <p:sldId id="257" r:id="rId4"/>
    <p:sldId id="286" r:id="rId5"/>
    <p:sldId id="314" r:id="rId6"/>
    <p:sldId id="299" r:id="rId7"/>
    <p:sldId id="300" r:id="rId8"/>
    <p:sldId id="315" r:id="rId9"/>
    <p:sldId id="294" r:id="rId10"/>
    <p:sldId id="301" r:id="rId11"/>
    <p:sldId id="258" r:id="rId12"/>
    <p:sldId id="303" r:id="rId13"/>
    <p:sldId id="304" r:id="rId14"/>
    <p:sldId id="306" r:id="rId15"/>
    <p:sldId id="307" r:id="rId16"/>
    <p:sldId id="310" r:id="rId17"/>
    <p:sldId id="308" r:id="rId18"/>
    <p:sldId id="265" r:id="rId19"/>
    <p:sldId id="267" r:id="rId20"/>
    <p:sldId id="266" r:id="rId21"/>
    <p:sldId id="318" r:id="rId22"/>
    <p:sldId id="320" r:id="rId23"/>
    <p:sldId id="321" r:id="rId24"/>
    <p:sldId id="316" r:id="rId25"/>
    <p:sldId id="322" r:id="rId26"/>
    <p:sldId id="323" r:id="rId27"/>
    <p:sldId id="325" r:id="rId28"/>
    <p:sldId id="317" r:id="rId29"/>
    <p:sldId id="324" r:id="rId30"/>
    <p:sldId id="298" r:id="rId31"/>
    <p:sldId id="313" r:id="rId32"/>
    <p:sldId id="29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462F"/>
    <a:srgbClr val="83B2A8"/>
    <a:srgbClr val="587ABC"/>
    <a:srgbClr val="04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67"/>
    <p:restoredTop sz="94708"/>
  </p:normalViewPr>
  <p:slideViewPr>
    <p:cSldViewPr snapToGrid="0" snapToObjects="1">
      <p:cViewPr>
        <p:scale>
          <a:sx n="86" d="100"/>
          <a:sy n="86" d="100"/>
        </p:scale>
        <p:origin x="170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6D30E1-B1D8-9040-8726-93146F1A3970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026EC96F-4242-B344-98BA-C8885F4EEF96}">
      <dgm:prSet phldrT="[Text]"/>
      <dgm:spPr/>
      <dgm:t>
        <a:bodyPr/>
        <a:lstStyle/>
        <a:p>
          <a:r>
            <a:rPr lang="en-US" dirty="0" smtClean="0"/>
            <a:t>Copyright infringement</a:t>
          </a:r>
          <a:endParaRPr lang="en-US" dirty="0"/>
        </a:p>
      </dgm:t>
    </dgm:pt>
    <dgm:pt modelId="{1916344E-9ABA-3F4E-857D-CD5BA91F2F82}" type="parTrans" cxnId="{3F6A31C9-14BA-5141-9FA1-DB69FDD8B3DF}">
      <dgm:prSet/>
      <dgm:spPr/>
      <dgm:t>
        <a:bodyPr/>
        <a:lstStyle/>
        <a:p>
          <a:endParaRPr lang="en-US"/>
        </a:p>
      </dgm:t>
    </dgm:pt>
    <dgm:pt modelId="{A6CA0026-6B8E-7642-8FE1-82B09A5041CF}" type="sibTrans" cxnId="{3F6A31C9-14BA-5141-9FA1-DB69FDD8B3DF}">
      <dgm:prSet/>
      <dgm:spPr/>
      <dgm:t>
        <a:bodyPr/>
        <a:lstStyle/>
        <a:p>
          <a:endParaRPr lang="en-US"/>
        </a:p>
      </dgm:t>
    </dgm:pt>
    <dgm:pt modelId="{2D288210-2DAE-B94B-9F89-D28DACD0B7AB}">
      <dgm:prSet phldrT="[Text]"/>
      <dgm:spPr/>
      <dgm:t>
        <a:bodyPr/>
        <a:lstStyle/>
        <a:p>
          <a:r>
            <a:rPr lang="en-US" dirty="0" smtClean="0"/>
            <a:t>Plagiarism</a:t>
          </a:r>
          <a:endParaRPr lang="en-US" dirty="0"/>
        </a:p>
      </dgm:t>
    </dgm:pt>
    <dgm:pt modelId="{73181630-65F3-F844-9266-46FD8D277967}" type="parTrans" cxnId="{D158A10C-9CD9-C74A-BC8C-21F552D8BEC1}">
      <dgm:prSet/>
      <dgm:spPr/>
      <dgm:t>
        <a:bodyPr/>
        <a:lstStyle/>
        <a:p>
          <a:endParaRPr lang="en-US"/>
        </a:p>
      </dgm:t>
    </dgm:pt>
    <dgm:pt modelId="{2E53ABF5-2A46-4343-AC4A-0C835E5733CF}" type="sibTrans" cxnId="{D158A10C-9CD9-C74A-BC8C-21F552D8BEC1}">
      <dgm:prSet/>
      <dgm:spPr/>
      <dgm:t>
        <a:bodyPr/>
        <a:lstStyle/>
        <a:p>
          <a:endParaRPr lang="en-US"/>
        </a:p>
      </dgm:t>
    </dgm:pt>
    <dgm:pt modelId="{88C4F44E-28D6-9948-8453-95720106D5A1}" type="pres">
      <dgm:prSet presAssocID="{C46D30E1-B1D8-9040-8726-93146F1A3970}" presName="compositeShape" presStyleCnt="0">
        <dgm:presLayoutVars>
          <dgm:chMax val="7"/>
          <dgm:dir/>
          <dgm:resizeHandles val="exact"/>
        </dgm:presLayoutVars>
      </dgm:prSet>
      <dgm:spPr/>
    </dgm:pt>
    <dgm:pt modelId="{A1C4932E-E813-8C4C-AD90-895868D3885A}" type="pres">
      <dgm:prSet presAssocID="{026EC96F-4242-B344-98BA-C8885F4EEF96}" presName="circ1" presStyleLbl="vennNode1" presStyleIdx="0" presStyleCnt="2"/>
      <dgm:spPr/>
      <dgm:t>
        <a:bodyPr/>
        <a:lstStyle/>
        <a:p>
          <a:endParaRPr lang="en-US"/>
        </a:p>
      </dgm:t>
    </dgm:pt>
    <dgm:pt modelId="{B6AF1BF7-21E0-CB4E-A8EC-4085377BF982}" type="pres">
      <dgm:prSet presAssocID="{026EC96F-4242-B344-98BA-C8885F4EEF9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CDB59-FB96-334F-9E26-A426E00C9B6B}" type="pres">
      <dgm:prSet presAssocID="{2D288210-2DAE-B94B-9F89-D28DACD0B7AB}" presName="circ2" presStyleLbl="vennNode1" presStyleIdx="1" presStyleCnt="2"/>
      <dgm:spPr/>
      <dgm:t>
        <a:bodyPr/>
        <a:lstStyle/>
        <a:p>
          <a:endParaRPr lang="en-US"/>
        </a:p>
      </dgm:t>
    </dgm:pt>
    <dgm:pt modelId="{863FA46E-9AE9-D343-A9EC-5D34D4E6597E}" type="pres">
      <dgm:prSet presAssocID="{2D288210-2DAE-B94B-9F89-D28DACD0B7A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584298-8DA7-2B49-92EF-7ECA48A4EBBF}" type="presOf" srcId="{C46D30E1-B1D8-9040-8726-93146F1A3970}" destId="{88C4F44E-28D6-9948-8453-95720106D5A1}" srcOrd="0" destOrd="0" presId="urn:microsoft.com/office/officeart/2005/8/layout/venn1"/>
    <dgm:cxn modelId="{3F6A31C9-14BA-5141-9FA1-DB69FDD8B3DF}" srcId="{C46D30E1-B1D8-9040-8726-93146F1A3970}" destId="{026EC96F-4242-B344-98BA-C8885F4EEF96}" srcOrd="0" destOrd="0" parTransId="{1916344E-9ABA-3F4E-857D-CD5BA91F2F82}" sibTransId="{A6CA0026-6B8E-7642-8FE1-82B09A5041CF}"/>
    <dgm:cxn modelId="{CB3DAE0F-3AC7-514E-AD37-509FF764522A}" type="presOf" srcId="{026EC96F-4242-B344-98BA-C8885F4EEF96}" destId="{A1C4932E-E813-8C4C-AD90-895868D3885A}" srcOrd="0" destOrd="0" presId="urn:microsoft.com/office/officeart/2005/8/layout/venn1"/>
    <dgm:cxn modelId="{2A2EC6BC-4A21-EF47-B258-11516842FC42}" type="presOf" srcId="{2D288210-2DAE-B94B-9F89-D28DACD0B7AB}" destId="{863FA46E-9AE9-D343-A9EC-5D34D4E6597E}" srcOrd="1" destOrd="0" presId="urn:microsoft.com/office/officeart/2005/8/layout/venn1"/>
    <dgm:cxn modelId="{19BDB60C-79AA-684C-8BED-E1D2B4FB1F3D}" type="presOf" srcId="{026EC96F-4242-B344-98BA-C8885F4EEF96}" destId="{B6AF1BF7-21E0-CB4E-A8EC-4085377BF982}" srcOrd="1" destOrd="0" presId="urn:microsoft.com/office/officeart/2005/8/layout/venn1"/>
    <dgm:cxn modelId="{AB617E87-DEA0-5549-B4CD-A3571F0FA717}" type="presOf" srcId="{2D288210-2DAE-B94B-9F89-D28DACD0B7AB}" destId="{CEECDB59-FB96-334F-9E26-A426E00C9B6B}" srcOrd="0" destOrd="0" presId="urn:microsoft.com/office/officeart/2005/8/layout/venn1"/>
    <dgm:cxn modelId="{D158A10C-9CD9-C74A-BC8C-21F552D8BEC1}" srcId="{C46D30E1-B1D8-9040-8726-93146F1A3970}" destId="{2D288210-2DAE-B94B-9F89-D28DACD0B7AB}" srcOrd="1" destOrd="0" parTransId="{73181630-65F3-F844-9266-46FD8D277967}" sibTransId="{2E53ABF5-2A46-4343-AC4A-0C835E5733CF}"/>
    <dgm:cxn modelId="{23324813-A72E-B54E-9B72-7DBA2FB27D30}" type="presParOf" srcId="{88C4F44E-28D6-9948-8453-95720106D5A1}" destId="{A1C4932E-E813-8C4C-AD90-895868D3885A}" srcOrd="0" destOrd="0" presId="urn:microsoft.com/office/officeart/2005/8/layout/venn1"/>
    <dgm:cxn modelId="{81B21644-EF3B-B344-85E1-B85D4AEE548F}" type="presParOf" srcId="{88C4F44E-28D6-9948-8453-95720106D5A1}" destId="{B6AF1BF7-21E0-CB4E-A8EC-4085377BF982}" srcOrd="1" destOrd="0" presId="urn:microsoft.com/office/officeart/2005/8/layout/venn1"/>
    <dgm:cxn modelId="{18E3B71D-A8BC-094C-97FE-7F9AD4F911BF}" type="presParOf" srcId="{88C4F44E-28D6-9948-8453-95720106D5A1}" destId="{CEECDB59-FB96-334F-9E26-A426E00C9B6B}" srcOrd="2" destOrd="0" presId="urn:microsoft.com/office/officeart/2005/8/layout/venn1"/>
    <dgm:cxn modelId="{65425C4D-DAFB-2B4F-8BD1-15ACE99408CD}" type="presParOf" srcId="{88C4F44E-28D6-9948-8453-95720106D5A1}" destId="{863FA46E-9AE9-D343-A9EC-5D34D4E6597E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C4932E-E813-8C4C-AD90-895868D3885A}">
      <dsp:nvSpPr>
        <dsp:cNvPr id="0" name=""/>
        <dsp:cNvSpPr/>
      </dsp:nvSpPr>
      <dsp:spPr>
        <a:xfrm>
          <a:off x="570340" y="7963"/>
          <a:ext cx="2911735" cy="291173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Copyright infringement</a:t>
          </a:r>
          <a:endParaRPr lang="en-US" sz="2400" kern="1200" dirty="0"/>
        </a:p>
      </dsp:txBody>
      <dsp:txXfrm>
        <a:off x="976933" y="351319"/>
        <a:ext cx="1678838" cy="2225023"/>
      </dsp:txXfrm>
    </dsp:sp>
    <dsp:sp modelId="{CEECDB59-FB96-334F-9E26-A426E00C9B6B}">
      <dsp:nvSpPr>
        <dsp:cNvPr id="0" name=""/>
        <dsp:cNvSpPr/>
      </dsp:nvSpPr>
      <dsp:spPr>
        <a:xfrm>
          <a:off x="2668888" y="7963"/>
          <a:ext cx="2911735" cy="291173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Plagiarism</a:t>
          </a:r>
          <a:endParaRPr lang="en-US" sz="2400" kern="1200" dirty="0"/>
        </a:p>
      </dsp:txBody>
      <dsp:txXfrm>
        <a:off x="3495191" y="351319"/>
        <a:ext cx="1678838" cy="2225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5A281-E68D-2049-B500-CBACCFA43A06}" type="datetimeFigureOut">
              <a:rPr lang="en-US" smtClean="0"/>
              <a:t>10/20/16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B98D9-D4B0-8247-AC3D-210EB93AC4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2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1201003"/>
          </a:xfrm>
          <a:prstGeom prst="rect">
            <a:avLst/>
          </a:prstGeom>
          <a:solidFill>
            <a:srgbClr val="041E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34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COPYRIGHT </a:t>
            </a:r>
            <a:r>
              <a:rPr lang="en-US" sz="34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OFFICE WORKSHOPS</a:t>
            </a:r>
            <a:endParaRPr lang="en-US" sz="3400" dirty="0" smtClean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34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FALL 2016</a:t>
            </a:r>
            <a:endParaRPr lang="en-US" sz="34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628650" y="6356350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000000"/>
                </a:solidFill>
              </a:rPr>
              <a:t>This presentation was prepared by Ana Enriquez in October 2016. 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It is licensed under the Creative Commons CC-BY 4.0 International License.</a:t>
            </a:r>
          </a:p>
        </p:txBody>
      </p:sp>
      <p:pic>
        <p:nvPicPr>
          <p:cNvPr id="6" name="Picture 5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3900" y="112381"/>
            <a:ext cx="685800" cy="730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103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660084A-B776-9E4D-AAB9-C7A16D9796E5}" type="datetimeFigureOut">
              <a:rPr lang="en-US" smtClean="0"/>
              <a:t>10/20/16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C8A7F74-B15B-5D44-8460-CABC8D1A46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628650" y="6356350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000000"/>
                </a:solidFill>
              </a:rPr>
              <a:t>This presentation was prepared by Ana Enriquez in October 2016. 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It is licensed under the Creative Commons CC-BY 4.0 International License.</a:t>
            </a:r>
          </a:p>
        </p:txBody>
      </p:sp>
    </p:spTree>
    <p:extLst>
      <p:ext uri="{BB962C8B-B14F-4D97-AF65-F5344CB8AC3E}">
        <p14:creationId xmlns:p14="http://schemas.microsoft.com/office/powerpoint/2010/main" val="1731891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1201003"/>
          </a:xfrm>
          <a:prstGeom prst="rect">
            <a:avLst/>
          </a:prstGeom>
          <a:solidFill>
            <a:srgbClr val="041E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34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COPYRIGHT </a:t>
            </a:r>
            <a:r>
              <a:rPr lang="en-US" sz="34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OFFICE WORKSHOPS</a:t>
            </a:r>
            <a:endParaRPr lang="en-US" sz="3400" dirty="0" smtClean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34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FALL 2016</a:t>
            </a:r>
            <a:endParaRPr lang="en-US" sz="34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660084A-B776-9E4D-AAB9-C7A16D9796E5}" type="datetimeFigureOut">
              <a:rPr lang="en-US" smtClean="0"/>
              <a:t>10/20/16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C8A7F74-B15B-5D44-8460-CABC8D1A46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623888" y="6356350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000000"/>
                </a:solidFill>
              </a:rPr>
              <a:t>This presentation was prepared by Ana Enriquez in October 2016. 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It is licensed under the Creative Commons CC-BY 4.0 International License.</a:t>
            </a:r>
          </a:p>
        </p:txBody>
      </p:sp>
      <p:pic>
        <p:nvPicPr>
          <p:cNvPr id="11" name="Picture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3900" y="112381"/>
            <a:ext cx="685800" cy="730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7576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660084A-B776-9E4D-AAB9-C7A16D9796E5}" type="datetimeFigureOut">
              <a:rPr lang="en-US" smtClean="0"/>
              <a:t>10/20/16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C8A7F74-B15B-5D44-8460-CABC8D1A46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628650" y="6356350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000000"/>
                </a:solidFill>
              </a:rPr>
              <a:t>This presentation was prepared by Ana Enriquez in October</a:t>
            </a:r>
            <a:r>
              <a:rPr lang="en-US" sz="1200" baseline="0" dirty="0" smtClean="0">
                <a:solidFill>
                  <a:srgbClr val="000000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2016. 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It is licensed under the Creative Commons CC-BY 4.0 International License.</a:t>
            </a:r>
          </a:p>
        </p:txBody>
      </p:sp>
    </p:spTree>
    <p:extLst>
      <p:ext uri="{BB962C8B-B14F-4D97-AF65-F5344CB8AC3E}">
        <p14:creationId xmlns:p14="http://schemas.microsoft.com/office/powerpoint/2010/main" val="6130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0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This presentation was prepared by Ana Enriquez in October 2016.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It is licensed under the Creative Commons CC-BY 4.0 International License.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9476" y="6422571"/>
            <a:ext cx="1244524" cy="435429"/>
          </a:xfrm>
          <a:prstGeom prst="rect">
            <a:avLst/>
          </a:prstGeom>
        </p:spPr>
      </p:pic>
      <p:pic>
        <p:nvPicPr>
          <p:cNvPr id="8" name="Picture 7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3900" y="112381"/>
            <a:ext cx="685800" cy="730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6073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88" r:id="rId3"/>
    <p:sldLayoutId id="2147483689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pyright.cornell.edu/resources/publicdomain.cfm" TargetMode="External"/><Relationship Id="rId3" Type="http://schemas.openxmlformats.org/officeDocument/2006/relationships/hyperlink" Target="https://www.law.berkeley.edu/files/FINAL_PublicDomain_Handbook_FINAL(1)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uides.lib.umich.edu/c.php?g=283116&amp;p=1886193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uides.lib.umich.edu/copyrightbasi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Copyright and </a:t>
            </a:r>
            <a:br>
              <a:rPr lang="en-US" smtClean="0"/>
            </a:br>
            <a:r>
              <a:rPr lang="en-US" smtClean="0"/>
              <a:t>Your Dissertation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October 20, 2016</a:t>
            </a:r>
          </a:p>
          <a:p>
            <a:r>
              <a:rPr lang="en-US" smtClean="0"/>
              <a:t>Ana Enriquez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1. Is </a:t>
            </a:r>
            <a:r>
              <a:rPr lang="en-US" sz="4000" dirty="0"/>
              <a:t>the work protected </a:t>
            </a:r>
            <a:r>
              <a:rPr lang="en-US" sz="4000" dirty="0" smtClean="0"/>
              <a:t>by </a:t>
            </a:r>
            <a:r>
              <a:rPr lang="en-US" sz="4000" dirty="0"/>
              <a:t>copyright?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Is it the sort of thing copyright protects?</a:t>
            </a:r>
          </a:p>
          <a:p>
            <a:r>
              <a:rPr lang="en-US" smtClean="0"/>
              <a:t>Is it currently protected?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993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1. Is the work protected by copyright?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Copyright automatically covers works of authorship that are</a:t>
            </a:r>
          </a:p>
          <a:p>
            <a:pPr lvl="1"/>
            <a:r>
              <a:rPr lang="en-US" dirty="0" smtClean="0"/>
              <a:t>Original AND</a:t>
            </a:r>
          </a:p>
          <a:p>
            <a:pPr lvl="1"/>
            <a:r>
              <a:rPr lang="en-US" dirty="0" smtClean="0"/>
              <a:t>Fixed in a tangible medium of expression.</a:t>
            </a:r>
          </a:p>
          <a:p>
            <a:r>
              <a:rPr lang="en-US" dirty="0" smtClean="0"/>
              <a:t>To qualify as original, a work must</a:t>
            </a:r>
          </a:p>
          <a:p>
            <a:pPr lvl="1"/>
            <a:r>
              <a:rPr lang="en-US" dirty="0" smtClean="0"/>
              <a:t>Possess a modicum of creativity AND</a:t>
            </a:r>
          </a:p>
          <a:p>
            <a:pPr lvl="1"/>
            <a:r>
              <a:rPr lang="en-US" dirty="0" smtClean="0"/>
              <a:t>Be the independent creation of its author.</a:t>
            </a:r>
          </a:p>
          <a:p>
            <a:r>
              <a:rPr lang="en-US" dirty="0" smtClean="0"/>
              <a:t>Copyright does not cover</a:t>
            </a:r>
          </a:p>
          <a:p>
            <a:pPr lvl="1"/>
            <a:r>
              <a:rPr lang="en-US" dirty="0" smtClean="0"/>
              <a:t>Inventions, facts, ideas,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4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1. Is the work protected by copyright?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In the U.S., copyright protection must be finite.</a:t>
            </a:r>
          </a:p>
          <a:p>
            <a:r>
              <a:rPr lang="en-US" smtClean="0"/>
              <a:t>A work created in the U.S. today will be protected by copyright in the U.S. until 70 years after the death of the author.</a:t>
            </a:r>
          </a:p>
          <a:p>
            <a:r>
              <a:rPr lang="en-US" smtClean="0"/>
              <a:t>Under earlier copyright regimes, there were many other ways a work could enter the public domain.</a:t>
            </a:r>
          </a:p>
          <a:p>
            <a:r>
              <a:rPr lang="en-US" smtClean="0"/>
              <a:t>To assess public domain status, we recommend:</a:t>
            </a:r>
          </a:p>
          <a:p>
            <a:pPr lvl="1"/>
            <a:r>
              <a:rPr lang="en-US" smtClean="0"/>
              <a:t>Cornell’s </a:t>
            </a:r>
            <a:r>
              <a:rPr lang="en-US" smtClean="0">
                <a:hlinkClick r:id="rId2"/>
              </a:rPr>
              <a:t>Copyright Term and the Public Domain in the United States</a:t>
            </a:r>
            <a:endParaRPr lang="en-US" smtClean="0"/>
          </a:p>
          <a:p>
            <a:pPr lvl="1"/>
            <a:r>
              <a:rPr lang="en-US" smtClean="0"/>
              <a:t>Berkeley’s </a:t>
            </a:r>
            <a:r>
              <a:rPr lang="en-US" smtClean="0">
                <a:hlinkClick r:id="rId3"/>
              </a:rPr>
              <a:t>Is it in the Public Domain?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2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 smtClean="0"/>
              <a:t>2. Would </a:t>
            </a:r>
            <a:r>
              <a:rPr lang="en-US" dirty="0"/>
              <a:t>your use implicate one of the exclusive rights </a:t>
            </a:r>
            <a:r>
              <a:rPr lang="en-US" dirty="0" smtClean="0"/>
              <a:t>given </a:t>
            </a:r>
            <a:r>
              <a:rPr lang="en-US" dirty="0"/>
              <a:t>to copyright holders?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Rights of copyright holders:</a:t>
            </a:r>
          </a:p>
          <a:p>
            <a:pPr lvl="1"/>
            <a:r>
              <a:rPr lang="en-US" dirty="0" smtClean="0"/>
              <a:t>Reproduction</a:t>
            </a:r>
          </a:p>
          <a:p>
            <a:pPr lvl="1"/>
            <a:r>
              <a:rPr lang="en-US" dirty="0" smtClean="0"/>
              <a:t>Preparation of derivative works</a:t>
            </a:r>
          </a:p>
          <a:p>
            <a:pPr lvl="1"/>
            <a:r>
              <a:rPr lang="en-US" dirty="0" smtClean="0"/>
              <a:t>Distribution to the public</a:t>
            </a:r>
          </a:p>
          <a:p>
            <a:pPr lvl="1"/>
            <a:r>
              <a:rPr lang="en-US" dirty="0" smtClean="0"/>
              <a:t>Public performance</a:t>
            </a:r>
          </a:p>
          <a:p>
            <a:pPr lvl="1"/>
            <a:r>
              <a:rPr lang="en-US" dirty="0" smtClean="0"/>
              <a:t>Public display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198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/>
              <a:t>2. Would your use implicate one of the exclusive rights given to copyright holders?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implicate the reproduction right, a use must</a:t>
            </a:r>
          </a:p>
          <a:p>
            <a:pPr lvl="1"/>
            <a:r>
              <a:rPr lang="en-US" smtClean="0"/>
              <a:t>Qualify as a copy (tangible, fixed, intelligible),</a:t>
            </a:r>
          </a:p>
          <a:p>
            <a:pPr lvl="1"/>
            <a:r>
              <a:rPr lang="en-US" smtClean="0"/>
              <a:t>Have been copied from the original work (not independently created or copied from another public domain work), AND</a:t>
            </a:r>
          </a:p>
          <a:p>
            <a:pPr lvl="1"/>
            <a:r>
              <a:rPr lang="en-US" smtClean="0"/>
              <a:t>Be substantially similar to the original.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02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3. Who </a:t>
            </a:r>
            <a:r>
              <a:rPr lang="en-US" dirty="0"/>
              <a:t>holds the copyright? Have they already made any licenses that would permit your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The first holder of the copyright is the author.</a:t>
            </a:r>
          </a:p>
          <a:p>
            <a:r>
              <a:rPr lang="en-US" smtClean="0"/>
              <a:t>The author is</a:t>
            </a:r>
          </a:p>
          <a:p>
            <a:pPr lvl="1"/>
            <a:r>
              <a:rPr lang="en-US" smtClean="0"/>
              <a:t>The creator(s) of the work OR</a:t>
            </a:r>
          </a:p>
          <a:p>
            <a:pPr lvl="1"/>
            <a:r>
              <a:rPr lang="en-US" smtClean="0"/>
              <a:t>In some cases, the creator’s employer (if the work was “made for hire”).</a:t>
            </a:r>
          </a:p>
          <a:p>
            <a:r>
              <a:rPr lang="en-US" smtClean="0"/>
              <a:t>A work is “made for hire” if it</a:t>
            </a:r>
          </a:p>
          <a:p>
            <a:pPr lvl="1"/>
            <a:r>
              <a:rPr lang="en-US" smtClean="0"/>
              <a:t>Was prepared by an employee acting within the scope of employment OR</a:t>
            </a:r>
          </a:p>
          <a:p>
            <a:pPr lvl="1"/>
            <a:r>
              <a:rPr lang="en-US" smtClean="0"/>
              <a:t>Is one of the nine types of works that a contract can turn into a work made for hire, and a contract was signed before the work was created.</a:t>
            </a:r>
          </a:p>
          <a:p>
            <a:pPr lvl="1"/>
            <a:endParaRPr lang="en-US" smtClean="0"/>
          </a:p>
          <a:p>
            <a:endParaRPr lang="en-US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75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3. Who holds the copyright? Have they already made any licenses that would permit your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Authors can transfer or license any of their exclusive rights, including portions of those rights.</a:t>
            </a:r>
          </a:p>
          <a:p>
            <a:r>
              <a:rPr lang="en-US" dirty="0" smtClean="0"/>
              <a:t>Copyrights can also pass via a will or intestate succession laws.</a:t>
            </a:r>
          </a:p>
          <a:p>
            <a:r>
              <a:rPr lang="en-US" dirty="0" smtClean="0"/>
              <a:t>Transferring a physical object does not transfer copyright in that object.</a:t>
            </a:r>
          </a:p>
          <a:p>
            <a:r>
              <a:rPr lang="en-US" dirty="0"/>
              <a:t>If you have already published portions of your dissertation, you may have transferred all or some of your rights in that material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3. Who holds the copyright? Have they already made any licenses that would permit your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Site licenses</a:t>
            </a:r>
          </a:p>
          <a:p>
            <a:pPr lvl="2"/>
            <a:r>
              <a:rPr lang="en-US" dirty="0" smtClean="0"/>
              <a:t>E.g., licenses for library resources</a:t>
            </a:r>
          </a:p>
          <a:p>
            <a:pPr lvl="1"/>
            <a:r>
              <a:rPr lang="en-US" dirty="0" smtClean="0"/>
              <a:t>Public licenses</a:t>
            </a:r>
          </a:p>
          <a:p>
            <a:pPr lvl="2"/>
            <a:r>
              <a:rPr lang="en-US" dirty="0" smtClean="0"/>
              <a:t>In a public license, the </a:t>
            </a:r>
            <a:r>
              <a:rPr lang="en-US" altLang="en-US" dirty="0" err="1" smtClean="0"/>
              <a:t>rightsholder</a:t>
            </a:r>
            <a:r>
              <a:rPr lang="en-US" altLang="en-US" dirty="0" smtClean="0"/>
              <a:t> is the licensor, and everybody else is the licensee.</a:t>
            </a:r>
          </a:p>
          <a:p>
            <a:pPr lvl="2"/>
            <a:r>
              <a:rPr lang="en-US" altLang="en-US" dirty="0" smtClean="0"/>
              <a:t>Creative Commons licenses are public licenses.</a:t>
            </a:r>
          </a:p>
          <a:p>
            <a:pPr lvl="2"/>
            <a:r>
              <a:rPr lang="en-US" altLang="en-US" dirty="0" smtClean="0"/>
              <a:t>All Creative Commons licenses require the user to attribute the work to its author.</a:t>
            </a:r>
          </a:p>
        </p:txBody>
      </p:sp>
    </p:spTree>
    <p:extLst>
      <p:ext uri="{BB962C8B-B14F-4D97-AF65-F5344CB8AC3E}">
        <p14:creationId xmlns:p14="http://schemas.microsoft.com/office/powerpoint/2010/main" val="1617730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4. Do </a:t>
            </a:r>
            <a:r>
              <a:rPr lang="en-US" dirty="0"/>
              <a:t>any user’s rights, such as fair use, apply?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Fair use (107)</a:t>
            </a:r>
          </a:p>
          <a:p>
            <a:r>
              <a:rPr lang="en-US" sz="3600" dirty="0" smtClean="0"/>
              <a:t>Reproduction by libraries and archives (108)</a:t>
            </a:r>
          </a:p>
          <a:p>
            <a:r>
              <a:rPr lang="en-US" sz="3600" dirty="0" smtClean="0"/>
              <a:t>First sale (109)</a:t>
            </a:r>
          </a:p>
          <a:p>
            <a:r>
              <a:rPr lang="en-US" sz="3600" dirty="0" smtClean="0"/>
              <a:t>TEACH Act (110)</a:t>
            </a:r>
          </a:p>
          <a:p>
            <a:r>
              <a:rPr lang="en-US" sz="3600" dirty="0"/>
              <a:t>Reproduction for blind or other people with </a:t>
            </a:r>
            <a:r>
              <a:rPr lang="en-US" sz="3600" dirty="0" smtClean="0"/>
              <a:t>disabilities (121)</a:t>
            </a:r>
          </a:p>
          <a:p>
            <a:r>
              <a:rPr lang="en-US" sz="3600" dirty="0" smtClean="0"/>
              <a:t>Etc.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486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4. Do any user’s rights, such as fair use, apply?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“. . . the factors to be considered shall include</a:t>
            </a:r>
            <a:r>
              <a:rPr lang="en-US" dirty="0"/>
              <a:t>—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purpose and character of the use, including whether such use is of a commercial nature or is for nonprofit educational purposes;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nature of the copyrighted work;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amount and substantiality of the portion used in relation to the copyrighted work as a whole;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effect of the use upon the potential market for or value of the copyrighted work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7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Fall Copyright Workshops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 smtClean="0"/>
              <a:t>Copyright Basics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900" dirty="0" smtClean="0"/>
              <a:t>Introduction to Copyright, September 20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900" dirty="0" smtClean="0"/>
              <a:t>What Copyright Covers, October 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900" dirty="0" smtClean="0"/>
              <a:t>Finding the Public Domain, October 11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900" dirty="0" smtClean="0"/>
              <a:t>Fair Use Cases, October 21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900" dirty="0" smtClean="0"/>
              <a:t>Copyright Licenses, October 26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9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 smtClean="0"/>
              <a:t>Topics in Copyright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900" dirty="0" smtClean="0"/>
              <a:t>Copyright and Your Dissertation, October 20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900" dirty="0" smtClean="0"/>
              <a:t>Publishing Contracts, November 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900" dirty="0" smtClean="0"/>
              <a:t>Copyright for Online Exhibits &amp; Collections, November 14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900" dirty="0" smtClean="0"/>
              <a:t>Copyright and Canvas, November 17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9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 smtClean="0"/>
              <a:t>Locations:</a:t>
            </a:r>
            <a:r>
              <a:rPr lang="en-US" sz="1900" dirty="0" smtClean="0"/>
              <a:t> Hatcher Gallery Lab OR online via </a:t>
            </a:r>
            <a:r>
              <a:rPr lang="en-US" sz="1900" dirty="0" err="1" smtClean="0"/>
              <a:t>BlueJeans</a:t>
            </a:r>
            <a:endParaRPr lang="en-US" sz="19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 smtClean="0"/>
              <a:t>Details:</a:t>
            </a:r>
            <a:r>
              <a:rPr lang="en-US" sz="1900" dirty="0" smtClean="0"/>
              <a:t> Visit </a:t>
            </a:r>
            <a:r>
              <a:rPr lang="en-US" sz="1900" dirty="0" err="1" smtClean="0"/>
              <a:t>umlib.us</a:t>
            </a:r>
            <a:r>
              <a:rPr lang="en-US" sz="1900" dirty="0" smtClean="0"/>
              <a:t>/</a:t>
            </a:r>
            <a:r>
              <a:rPr lang="en-US" sz="1900" dirty="0" err="1" smtClean="0"/>
              <a:t>ttcsessions</a:t>
            </a:r>
            <a:r>
              <a:rPr lang="en-US" sz="1900" dirty="0" smtClean="0"/>
              <a:t> or email Ana (</a:t>
            </a:r>
            <a:r>
              <a:rPr lang="en-US" sz="1900" dirty="0" err="1" smtClean="0"/>
              <a:t>anaenriq@umich.edu</a:t>
            </a:r>
            <a:r>
              <a:rPr lang="en-US" sz="1900" dirty="0" smtClean="0"/>
              <a:t>)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48501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4. Do any user’s rights, such as fair use, apply?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30238" y="1188797"/>
            <a:ext cx="3868737" cy="823912"/>
          </a:xfrm>
        </p:spPr>
        <p:txBody>
          <a:bodyPr/>
          <a:lstStyle/>
          <a:p>
            <a:r>
              <a:rPr lang="en-US" dirty="0" smtClean="0"/>
              <a:t>Fair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30238" y="2012709"/>
            <a:ext cx="3868737" cy="417695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Consumer time-shifting via Betamax machines (</a:t>
            </a:r>
            <a:r>
              <a:rPr lang="en-US" sz="2400" i="1" dirty="0" smtClean="0"/>
              <a:t>Sony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Releasing a hip-hop parody that reuses and  pokes fun at a rock song (</a:t>
            </a:r>
            <a:r>
              <a:rPr lang="en-US" sz="2400" i="1" dirty="0" smtClean="0"/>
              <a:t>Campbell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Copying research library holdings to create search engine and index (</a:t>
            </a:r>
            <a:r>
              <a:rPr lang="en-US" sz="2400" i="1" dirty="0" smtClean="0"/>
              <a:t>Google</a:t>
            </a:r>
            <a:r>
              <a:rPr lang="en-US" sz="2400" dirty="0" smtClean="0"/>
              <a:t> and </a:t>
            </a:r>
            <a:r>
              <a:rPr lang="en-US" sz="2400" i="1" dirty="0" smtClean="0"/>
              <a:t>HathiTrust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29150" y="1188797"/>
            <a:ext cx="3887788" cy="823912"/>
          </a:xfrm>
        </p:spPr>
        <p:txBody>
          <a:bodyPr/>
          <a:lstStyle/>
          <a:p>
            <a:r>
              <a:rPr lang="en-US" dirty="0" smtClean="0"/>
              <a:t>Not fair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29150" y="2012709"/>
            <a:ext cx="3887788" cy="417695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Publishing short but crucial excerpt from soon-to-be-published memoir (</a:t>
            </a:r>
            <a:r>
              <a:rPr lang="en-US" i="1" dirty="0" smtClean="0"/>
              <a:t>Harper &amp; Row</a:t>
            </a:r>
            <a:r>
              <a:rPr lang="en-US" dirty="0" smtClean="0"/>
              <a:t>)</a:t>
            </a:r>
          </a:p>
          <a:p>
            <a:r>
              <a:rPr lang="en-US" dirty="0" smtClean="0"/>
              <a:t>Publishing trivia book based on the TV show </a:t>
            </a:r>
            <a:r>
              <a:rPr lang="en-US" i="1" dirty="0" smtClean="0"/>
              <a:t>Seinfeld</a:t>
            </a:r>
            <a:r>
              <a:rPr lang="en-US" dirty="0" smtClean="0"/>
              <a:t> (</a:t>
            </a:r>
            <a:r>
              <a:rPr lang="en-US" i="1" dirty="0" smtClean="0"/>
              <a:t>Castle Rock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Using the style and characters of </a:t>
            </a:r>
            <a:r>
              <a:rPr lang="en-US" i="1" dirty="0" smtClean="0"/>
              <a:t>The Cat in the Hat</a:t>
            </a:r>
            <a:r>
              <a:rPr lang="en-US" dirty="0" smtClean="0"/>
              <a:t> to recount the O.J. Simpson trial (</a:t>
            </a:r>
            <a:r>
              <a:rPr lang="en-US" i="1" dirty="0" smtClean="0"/>
              <a:t>Dr. Seuss Enterprises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4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Permissions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09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(1) the work you wish to use is protected by copyright, (2) your use would implicate a right of the copyright holder, (3) you do not have permission from the copyright holder, and (4) your </a:t>
            </a:r>
            <a:r>
              <a:rPr lang="en-US" dirty="0"/>
              <a:t>use is not permitted by a user right, </a:t>
            </a:r>
            <a:r>
              <a:rPr lang="en-US" dirty="0" smtClean="0"/>
              <a:t>you can:</a:t>
            </a:r>
          </a:p>
          <a:p>
            <a:pPr lvl="1"/>
            <a:r>
              <a:rPr lang="en-US" dirty="0" smtClean="0"/>
              <a:t>Get permission to make the use</a:t>
            </a:r>
          </a:p>
          <a:p>
            <a:pPr lvl="1"/>
            <a:r>
              <a:rPr lang="en-US" dirty="0" smtClean="0"/>
              <a:t>Avoid making the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767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/>
              <a:t>the person (or entity) that holds the rights you seek to </a:t>
            </a:r>
            <a:r>
              <a:rPr lang="en-US" dirty="0" smtClean="0"/>
              <a:t>license.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Contact </a:t>
            </a:r>
            <a:r>
              <a:rPr lang="en-US" dirty="0"/>
              <a:t>that person to request permission.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is best to know exactly what permission you are requesting before contacting the </a:t>
            </a:r>
            <a:r>
              <a:rPr lang="en-US" dirty="0" err="1"/>
              <a:t>rightsholder</a:t>
            </a:r>
            <a:r>
              <a:rPr lang="en-US" dirty="0"/>
              <a:t>. </a:t>
            </a:r>
            <a:r>
              <a:rPr lang="en-US" dirty="0" smtClean="0"/>
              <a:t>If you already have a publisher for your use, it may be able to supply a permission form.</a:t>
            </a:r>
          </a:p>
          <a:p>
            <a:pPr marL="0" indent="0">
              <a:buNone/>
            </a:pPr>
            <a:r>
              <a:rPr lang="en-US" dirty="0" smtClean="0"/>
              <a:t>Resource: </a:t>
            </a:r>
            <a:r>
              <a:rPr lang="en-US" dirty="0" smtClean="0">
                <a:hlinkClick r:id="rId2"/>
              </a:rPr>
              <a:t>Obtaining Copyright Permissions</a:t>
            </a:r>
            <a:r>
              <a:rPr lang="en-US" dirty="0" smtClean="0"/>
              <a:t>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0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Depositing Your </a:t>
            </a:r>
            <a:r>
              <a:rPr lang="en-US" smtClean="0"/>
              <a:t>Dissertation in </a:t>
            </a:r>
            <a:br>
              <a:rPr lang="en-US" smtClean="0"/>
            </a:br>
            <a:r>
              <a:rPr lang="en-US" smtClean="0"/>
              <a:t>Deep Blue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083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Deep Blue IP Policy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“</a:t>
            </a:r>
            <a:r>
              <a:rPr lang="en-US" dirty="0"/>
              <a:t>Content is made available through a non-exclusive license granted by the author; there is no transfer of intellectual property rights accompanying submission of content to the Repository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“The </a:t>
            </a:r>
            <a:r>
              <a:rPr lang="en-US" dirty="0"/>
              <a:t>authors or their designees grant to the Repository a non-exclusive right to:</a:t>
            </a:r>
          </a:p>
          <a:p>
            <a:pPr lvl="1"/>
            <a:r>
              <a:rPr lang="en-US" dirty="0" smtClean="0"/>
              <a:t>“display </a:t>
            </a:r>
            <a:r>
              <a:rPr lang="en-US" dirty="0"/>
              <a:t>and distribute the submission including its abstract and descriptive information in electronic format in accordance with the Repository's policies</a:t>
            </a:r>
          </a:p>
          <a:p>
            <a:pPr lvl="1"/>
            <a:r>
              <a:rPr lang="en-US" dirty="0" smtClean="0"/>
              <a:t>“copy</a:t>
            </a:r>
            <a:r>
              <a:rPr lang="en-US" dirty="0"/>
              <a:t>, convert or migrate the submission to any medium or format for the purpose of preservation and access</a:t>
            </a:r>
          </a:p>
          <a:p>
            <a:pPr lvl="1"/>
            <a:r>
              <a:rPr lang="en-US" dirty="0" smtClean="0"/>
              <a:t>“keep </a:t>
            </a:r>
            <a:r>
              <a:rPr lang="en-US" dirty="0"/>
              <a:t>more than one copy of the submission for purposes of security, back-up, and </a:t>
            </a:r>
            <a:r>
              <a:rPr lang="en-US" dirty="0" smtClean="0"/>
              <a:t>preservation”</a:t>
            </a:r>
          </a:p>
          <a:p>
            <a:r>
              <a:rPr lang="en-US" dirty="0" smtClean="0"/>
              <a:t>“</a:t>
            </a:r>
            <a:r>
              <a:rPr lang="en-US" dirty="0"/>
              <a:t>In addition, the depositor or their designee grants to the Repository the right to:</a:t>
            </a:r>
          </a:p>
          <a:p>
            <a:pPr lvl="1"/>
            <a:r>
              <a:rPr lang="en-US" dirty="0" smtClean="0"/>
              <a:t>“share </a:t>
            </a:r>
            <a:r>
              <a:rPr lang="en-US" dirty="0"/>
              <a:t>the descriptive information and abstract for the submission in a variety of settings to encourage access</a:t>
            </a:r>
          </a:p>
          <a:p>
            <a:pPr lvl="1"/>
            <a:r>
              <a:rPr lang="en-US" dirty="0" smtClean="0"/>
              <a:t>“enhance </a:t>
            </a:r>
            <a:r>
              <a:rPr lang="en-US" dirty="0"/>
              <a:t>descriptive information about the submission to support </a:t>
            </a:r>
            <a:r>
              <a:rPr lang="en-US" dirty="0" smtClean="0"/>
              <a:t>access”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83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Deep Blue </a:t>
            </a:r>
            <a:br>
              <a:rPr lang="en-US" dirty="0" smtClean="0"/>
            </a:br>
            <a:r>
              <a:rPr lang="en-US" dirty="0" smtClean="0"/>
              <a:t>Author’s Deposit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</a:t>
            </a:r>
            <a:r>
              <a:rPr lang="en-US" dirty="0"/>
              <a:t>I represent and warrant to the University of Michigan that the Work is my original work. I also represent that the Work does not, to the best of my knowledge, infringe or violate any rights of others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 smtClean="0"/>
              <a:t>“I </a:t>
            </a:r>
            <a:r>
              <a:rPr lang="en-US" dirty="0"/>
              <a:t>further represent and warrant that I have obtained all necessary rights to permit the University of Michigan to reproduce and distribute the Work and that any third-party owned content is clearly identified and acknowledged within the Work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917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Blue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this </a:t>
            </a:r>
            <a:r>
              <a:rPr lang="en-US" dirty="0" smtClean="0"/>
              <a:t>year!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049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Publishing Your Dissertation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42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Publishing Your Dissertation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your publishing agreement to check that</a:t>
            </a:r>
          </a:p>
          <a:p>
            <a:pPr lvl="1"/>
            <a:r>
              <a:rPr lang="en-US" dirty="0" smtClean="0"/>
              <a:t>You are capable of agreeing to its terms AND</a:t>
            </a:r>
          </a:p>
          <a:p>
            <a:pPr lvl="1"/>
            <a:r>
              <a:rPr lang="en-US" dirty="0" smtClean="0"/>
              <a:t>You want to agree to its terms.</a:t>
            </a:r>
          </a:p>
          <a:p>
            <a:r>
              <a:rPr lang="en-US" dirty="0" smtClean="0"/>
              <a:t>Keep a copy of your signed publishing agreement.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484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Avoiding Plagiarism</a:t>
            </a:r>
          </a:p>
          <a:p>
            <a:r>
              <a:rPr lang="en-US" dirty="0" smtClean="0"/>
              <a:t>Avoiding Copyright Infringement</a:t>
            </a:r>
          </a:p>
          <a:p>
            <a:r>
              <a:rPr lang="en-US" dirty="0" smtClean="0"/>
              <a:t>Obtaining Permissions</a:t>
            </a:r>
          </a:p>
          <a:p>
            <a:r>
              <a:rPr lang="en-US" dirty="0" smtClean="0"/>
              <a:t>Depositing Your Dissertation</a:t>
            </a:r>
          </a:p>
          <a:p>
            <a:r>
              <a:rPr lang="en-US" dirty="0" smtClean="0"/>
              <a:t>Publishing Your Dissertation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Please interrupt with questions!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4196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718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Hypotheticals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031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Is the work protected by copyright?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Would your use violate one of the exclusive rights given to </a:t>
            </a:r>
            <a:r>
              <a:rPr lang="en-US" dirty="0" smtClean="0"/>
              <a:t>copyright holders?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Who </a:t>
            </a:r>
            <a:r>
              <a:rPr lang="en-US" dirty="0" smtClean="0"/>
              <a:t>holds </a:t>
            </a:r>
            <a:r>
              <a:rPr lang="en-US" dirty="0"/>
              <a:t>the copyright? Have they already made any licenses that would permit your use?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any of the exceptions to copyright, such as fair use, apply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8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U.S. Copyright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Copyright gives authors certain rights in their works, and it limits the author’s rights by recognizing rights for users.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3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Plagiarism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52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Copyright Infringement </a:t>
            </a:r>
            <a:br>
              <a:rPr lang="en-US" smtClean="0"/>
            </a:br>
            <a:r>
              <a:rPr lang="en-US" smtClean="0"/>
              <a:t>vs.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Copyright infringement is different from plagiarism, but their definitions overlap.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55733919"/>
              </p:ext>
            </p:extLst>
          </p:nvPr>
        </p:nvGraphicFramePr>
        <p:xfrm>
          <a:off x="1496518" y="3249301"/>
          <a:ext cx="6150964" cy="2927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1130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Copyright Infringement vs. Plagiarism: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Plagiarism but not copyright infringement:</a:t>
            </a:r>
          </a:p>
          <a:p>
            <a:pPr lvl="1"/>
            <a:r>
              <a:rPr lang="en-US" smtClean="0"/>
              <a:t>Passing off part of Huckleberry Finn (which is in the public domain) as your own work.</a:t>
            </a:r>
          </a:p>
          <a:p>
            <a:pPr lvl="1"/>
            <a:r>
              <a:rPr lang="en-US" smtClean="0"/>
              <a:t>Using a small excerpt from another work in your writing (which is often fair use) without attribution.</a:t>
            </a:r>
          </a:p>
          <a:p>
            <a:r>
              <a:rPr lang="en-US" smtClean="0"/>
              <a:t>Copyright infringement but not plagiarism:</a:t>
            </a:r>
          </a:p>
          <a:p>
            <a:pPr lvl="1"/>
            <a:r>
              <a:rPr lang="en-US" smtClean="0"/>
              <a:t>Photocopying and selling whole copies of The Girl on the Train.</a:t>
            </a:r>
          </a:p>
          <a:p>
            <a:r>
              <a:rPr lang="en-US" smtClean="0"/>
              <a:t>Copyright infringement AND plagiarism:</a:t>
            </a:r>
          </a:p>
          <a:p>
            <a:pPr lvl="1"/>
            <a:r>
              <a:rPr lang="en-US" smtClean="0"/>
              <a:t>Photocopying and selling whole copies of The Girl on the Train, with a new title page identifying yourself as the author.</a:t>
            </a:r>
          </a:p>
          <a:p>
            <a:r>
              <a:rPr lang="en-US" smtClean="0"/>
              <a:t>To avoid plagiarism when using someone else’s work, provide attribution according to the conventions of your discipline.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910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Copyright Infringement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92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Avoid Copyright Infringement, </a:t>
            </a:r>
            <a:br>
              <a:rPr lang="en-US" dirty="0" smtClean="0"/>
            </a:br>
            <a:r>
              <a:rPr lang="en-US" dirty="0" smtClean="0"/>
              <a:t>Ask Yourself: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Is the work protected by copyright?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Would your use implicate one of the exclusive rights given to copyright holders?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Who holds the copyright? Have they already made any licenses that would permit your use?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Do any user’s rights, such as fair use, apply?</a:t>
            </a:r>
          </a:p>
          <a:p>
            <a:pPr marL="0" indent="0">
              <a:buNone/>
            </a:pPr>
            <a:r>
              <a:rPr lang="en-US" dirty="0" smtClean="0"/>
              <a:t>Resource: </a:t>
            </a:r>
            <a:r>
              <a:rPr lang="en-US" dirty="0" smtClean="0">
                <a:hlinkClick r:id="rId2"/>
              </a:rPr>
              <a:t>Copyright Basics</a:t>
            </a:r>
            <a:r>
              <a:rPr lang="en-US" dirty="0" smtClean="0"/>
              <a:t> guide (under revision)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4110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B740D64-2443-9C40-B7D4-6EC9920DFB06}" vid="{8FCE96EE-C793-BC44-B2CC-A2E1F9599D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Workshop slide template</Template>
  <TotalTime>814</TotalTime>
  <Words>1619</Words>
  <Application>Microsoft Macintosh PowerPoint</Application>
  <PresentationFormat>On-screen Show (4:3)</PresentationFormat>
  <Paragraphs>164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Calibri</vt:lpstr>
      <vt:lpstr>Helvetica</vt:lpstr>
      <vt:lpstr>Arial</vt:lpstr>
      <vt:lpstr>Custom Design</vt:lpstr>
      <vt:lpstr>Copyright and  Your Dissertation</vt:lpstr>
      <vt:lpstr>Fall Copyright Workshops</vt:lpstr>
      <vt:lpstr>The Plan</vt:lpstr>
      <vt:lpstr>How U.S. Copyright Works</vt:lpstr>
      <vt:lpstr>Avoiding Plagiarism</vt:lpstr>
      <vt:lpstr>Copyright Infringement  vs. Plagiarism</vt:lpstr>
      <vt:lpstr>Copyright Infringement vs. Plagiarism: Examples</vt:lpstr>
      <vt:lpstr>Avoiding Copyright Infringement</vt:lpstr>
      <vt:lpstr>To Avoid Copyright Infringement,  Ask Yourself:</vt:lpstr>
      <vt:lpstr>1. Is the work protected by copyright?</vt:lpstr>
      <vt:lpstr>1. Is the work protected by copyright?</vt:lpstr>
      <vt:lpstr>1. Is the work protected by copyright?</vt:lpstr>
      <vt:lpstr>2. Would your use implicate one of the exclusive rights given to copyright holders?</vt:lpstr>
      <vt:lpstr>2. Would your use implicate one of the exclusive rights given to copyright holders?</vt:lpstr>
      <vt:lpstr>3. Who holds the copyright? Have they already made any licenses that would permit your use?</vt:lpstr>
      <vt:lpstr>3. Who holds the copyright? Have they already made any licenses that would permit your use?</vt:lpstr>
      <vt:lpstr>3. Who holds the copyright? Have they already made any licenses that would permit your use?</vt:lpstr>
      <vt:lpstr>4. Do any user’s rights, such as fair use, apply?</vt:lpstr>
      <vt:lpstr>4. Do any user’s rights, such as fair use, apply?</vt:lpstr>
      <vt:lpstr>4. Do any user’s rights, such as fair use, apply?</vt:lpstr>
      <vt:lpstr>Obtaining Permissions</vt:lpstr>
      <vt:lpstr>Obtaining Permissions</vt:lpstr>
      <vt:lpstr>Obtaining Permissions</vt:lpstr>
      <vt:lpstr>Depositing Your Dissertation in  Deep Blue</vt:lpstr>
      <vt:lpstr>From the Deep Blue IP Policy</vt:lpstr>
      <vt:lpstr>From the Deep Blue  Author’s Deposit Agreement</vt:lpstr>
      <vt:lpstr>Deep Blue Data</vt:lpstr>
      <vt:lpstr>Publishing Your Dissertation</vt:lpstr>
      <vt:lpstr>Publishing Your Dissertation</vt:lpstr>
      <vt:lpstr>Questions?</vt:lpstr>
      <vt:lpstr>Hypotheticals</vt:lpstr>
      <vt:lpstr>Questions to Consider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Enriquez</dc:creator>
  <cp:lastModifiedBy>Ana Enriquez</cp:lastModifiedBy>
  <cp:revision>47</cp:revision>
  <dcterms:created xsi:type="dcterms:W3CDTF">2016-07-12T15:26:43Z</dcterms:created>
  <dcterms:modified xsi:type="dcterms:W3CDTF">2016-10-20T14:42:03Z</dcterms:modified>
</cp:coreProperties>
</file>